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4" autoAdjust="0"/>
    <p:restoredTop sz="94778" autoAdjust="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7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EA05058-D28C-4DDD-A2B1-4C6934309F8E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D24E63-2468-45E8-B4D0-AF1AD1BDFF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5058-D28C-4DDD-A2B1-4C6934309F8E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4E63-2468-45E8-B4D0-AF1AD1BDFF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EA05058-D28C-4DDD-A2B1-4C6934309F8E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9D24E63-2468-45E8-B4D0-AF1AD1BDFF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5058-D28C-4DDD-A2B1-4C6934309F8E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D24E63-2468-45E8-B4D0-AF1AD1BDFF7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5058-D28C-4DDD-A2B1-4C6934309F8E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9D24E63-2468-45E8-B4D0-AF1AD1BDFF7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EA05058-D28C-4DDD-A2B1-4C6934309F8E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9D24E63-2468-45E8-B4D0-AF1AD1BDFF7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EA05058-D28C-4DDD-A2B1-4C6934309F8E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9D24E63-2468-45E8-B4D0-AF1AD1BDFF7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5058-D28C-4DDD-A2B1-4C6934309F8E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D24E63-2468-45E8-B4D0-AF1AD1BDFF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5058-D28C-4DDD-A2B1-4C6934309F8E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D24E63-2468-45E8-B4D0-AF1AD1BDFF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5058-D28C-4DDD-A2B1-4C6934309F8E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D24E63-2468-45E8-B4D0-AF1AD1BDFF7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EA05058-D28C-4DDD-A2B1-4C6934309F8E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9D24E63-2468-45E8-B4D0-AF1AD1BDFF7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EA05058-D28C-4DDD-A2B1-4C6934309F8E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D24E63-2468-45E8-B4D0-AF1AD1BDFF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Origin of Life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Redi’s</a:t>
            </a:r>
            <a:r>
              <a:rPr lang="en-US" dirty="0"/>
              <a:t> Experimental Setup</a:t>
            </a:r>
          </a:p>
        </p:txBody>
      </p:sp>
      <p:pic>
        <p:nvPicPr>
          <p:cNvPr id="4" name="Content Placeholder 3" descr="Redi_exp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17675" y="2347912"/>
            <a:ext cx="5943600" cy="3000375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Redi’s</a:t>
            </a:r>
            <a:r>
              <a:rPr lang="en-US" dirty="0"/>
              <a:t> Experimental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There were three jars.</a:t>
            </a:r>
          </a:p>
          <a:p>
            <a:r>
              <a:rPr lang="en-US" dirty="0"/>
              <a:t>Each had meat in them.</a:t>
            </a:r>
          </a:p>
          <a:p>
            <a:r>
              <a:rPr lang="en-US" dirty="0"/>
              <a:t>One jar was tightly sealed.  One jar had a net over it. The last one </a:t>
            </a:r>
            <a:r>
              <a:rPr lang="en-US"/>
              <a:t>has no </a:t>
            </a:r>
            <a:r>
              <a:rPr lang="en-US" dirty="0"/>
              <a:t>covering on it.</a:t>
            </a:r>
          </a:p>
          <a:p>
            <a:r>
              <a:rPr lang="en-US" dirty="0"/>
              <a:t>The sealed jar and the jar with the net did not have maggots on the meat.</a:t>
            </a:r>
          </a:p>
          <a:p>
            <a:r>
              <a:rPr lang="en-US" dirty="0"/>
              <a:t>The open jar had maggots on the meat.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Redi’s</a:t>
            </a:r>
            <a:r>
              <a:rPr lang="en-US" dirty="0"/>
              <a:t> 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meat did not produce the maggots (baby flies).</a:t>
            </a:r>
          </a:p>
          <a:p>
            <a:r>
              <a:rPr lang="en-US" dirty="0"/>
              <a:t>The maggots came from the flies.  </a:t>
            </a:r>
          </a:p>
          <a:p>
            <a:r>
              <a:rPr lang="en-US" dirty="0"/>
              <a:t>Why?</a:t>
            </a:r>
          </a:p>
          <a:p>
            <a:pPr>
              <a:buNone/>
            </a:pPr>
            <a:r>
              <a:rPr lang="en-US" dirty="0"/>
              <a:t>	The adult flies were able to lay their eggs in the meat.  The eggs hatched as maggots (baby flies).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Poster Assignment: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WILL BEGIN YOUR ASSIGNMENT BY CREATING A GIANT “t” ON YOUR NEWSPRINT PAPER.</a:t>
            </a:r>
          </a:p>
          <a:p>
            <a:r>
              <a:rPr lang="en-US" dirty="0" smtClean="0"/>
              <a:t>INSTRUCTIONS ON HANDOUT – FOLLOW THEM!!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4245429"/>
            <a:ext cx="2802194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608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err="1"/>
              <a:t>abiogenesis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Abiogenesis</a:t>
            </a:r>
            <a:r>
              <a:rPr lang="en-US" dirty="0"/>
              <a:t> is the idea that living things come from nonliving things.</a:t>
            </a:r>
          </a:p>
          <a:p>
            <a:r>
              <a:rPr lang="en-US" dirty="0"/>
              <a:t>This is also known as spontaneous generation.</a:t>
            </a:r>
          </a:p>
        </p:txBody>
      </p:sp>
      <p:pic>
        <p:nvPicPr>
          <p:cNvPr id="2050" name="Picture 2" descr="C:\Documents and Settings\Administrator.000\Local Settings\Temporary Internet Files\Content.IE5\OXWJOFYP\MC90023404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657600"/>
            <a:ext cx="1460626" cy="2165287"/>
          </a:xfrm>
          <a:prstGeom prst="rect">
            <a:avLst/>
          </a:prstGeom>
          <a:noFill/>
        </p:spPr>
      </p:pic>
      <p:pic>
        <p:nvPicPr>
          <p:cNvPr id="2051" name="Picture 3" descr="C:\Documents and Settings\Administrator.000\Local Settings\Temporary Internet Files\Content.IE5\I7W3I1QN\MC90041313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4256577"/>
            <a:ext cx="1143754" cy="1090602"/>
          </a:xfrm>
          <a:prstGeom prst="rect">
            <a:avLst/>
          </a:prstGeom>
          <a:noFill/>
        </p:spPr>
      </p:pic>
      <p:pic>
        <p:nvPicPr>
          <p:cNvPr id="2053" name="Picture 5" descr="C:\Documents and Settings\Administrator.000\Local Settings\Temporary Internet Files\Content.IE5\I7W3I1QN\MC90010028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3646228"/>
            <a:ext cx="3124413" cy="25259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biogenesis?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Biogenesis is the idea that living things come from other living things.</a:t>
            </a:r>
          </a:p>
        </p:txBody>
      </p:sp>
      <p:pic>
        <p:nvPicPr>
          <p:cNvPr id="1027" name="Picture 3" descr="C:\Documents and Settings\Administrator.000\Local Settings\Temporary Internet Files\Content.IE5\OXWJOFYP\MC90002283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7180" y="3352800"/>
            <a:ext cx="2350958" cy="1883664"/>
          </a:xfrm>
          <a:prstGeom prst="rect">
            <a:avLst/>
          </a:prstGeom>
          <a:noFill/>
        </p:spPr>
      </p:pic>
      <p:pic>
        <p:nvPicPr>
          <p:cNvPr id="6" name="Picture 3" descr="C:\Documents and Settings\Administrator.000\Local Settings\Temporary Internet Files\Content.IE5\OXWJOFYP\MC90002283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5181600"/>
            <a:ext cx="1018338" cy="815926"/>
          </a:xfrm>
          <a:prstGeom prst="rect">
            <a:avLst/>
          </a:prstGeom>
          <a:noFill/>
        </p:spPr>
      </p:pic>
      <p:pic>
        <p:nvPicPr>
          <p:cNvPr id="7" name="Picture 3" descr="C:\Documents and Settings\Administrator.000\Local Settings\Temporary Internet Files\Content.IE5\OXWJOFYP\MC90002283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3352800"/>
            <a:ext cx="1019509" cy="816864"/>
          </a:xfrm>
          <a:prstGeom prst="rect">
            <a:avLst/>
          </a:prstGeom>
          <a:noFill/>
        </p:spPr>
      </p:pic>
      <p:pic>
        <p:nvPicPr>
          <p:cNvPr id="8" name="Picture 3" descr="C:\Documents and Settings\Administrator.000\Local Settings\Temporary Internet Files\Content.IE5\OXWJOFYP\MC90002283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5105400"/>
            <a:ext cx="1114613" cy="893064"/>
          </a:xfrm>
          <a:prstGeom prst="rect">
            <a:avLst/>
          </a:prstGeom>
          <a:noFill/>
        </p:spPr>
      </p:pic>
      <p:pic>
        <p:nvPicPr>
          <p:cNvPr id="9" name="Picture 3" descr="C:\Documents and Settings\Administrator.000\Local Settings\Temporary Internet Files\Content.IE5\OXWJOFYP\MC90002283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0552" y="5181600"/>
            <a:ext cx="924406" cy="740664"/>
          </a:xfrm>
          <a:prstGeom prst="rect">
            <a:avLst/>
          </a:prstGeom>
          <a:noFill/>
        </p:spPr>
      </p:pic>
      <p:pic>
        <p:nvPicPr>
          <p:cNvPr id="10" name="Picture 3" descr="C:\Documents and Settings\Administrator.000\Local Settings\Temporary Internet Files\Content.IE5\OXWJOFYP\MC90002283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3200400"/>
            <a:ext cx="1114613" cy="893064"/>
          </a:xfrm>
          <a:prstGeom prst="rect">
            <a:avLst/>
          </a:prstGeom>
          <a:noFill/>
        </p:spPr>
      </p:pic>
      <p:pic>
        <p:nvPicPr>
          <p:cNvPr id="11" name="Picture 3" descr="C:\Documents and Settings\Administrator.000\Local Settings\Temporary Internet Files\Content.IE5\OXWJOFYP\MC90002283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4267200"/>
            <a:ext cx="1018338" cy="815926"/>
          </a:xfrm>
          <a:prstGeom prst="rect">
            <a:avLst/>
          </a:prstGeom>
          <a:noFill/>
        </p:spPr>
      </p:pic>
      <p:pic>
        <p:nvPicPr>
          <p:cNvPr id="12" name="Picture 3" descr="C:\Documents and Settings\Administrator.000\Local Settings\Temporary Internet Files\Content.IE5\OXWJOFYP\MC90002283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4038600"/>
            <a:ext cx="1018338" cy="815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Disproving </a:t>
            </a:r>
            <a:r>
              <a:rPr lang="en-US" dirty="0" err="1"/>
              <a:t>Abiogenesis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  Louis Pasteur and Francesco </a:t>
            </a:r>
            <a:r>
              <a:rPr lang="en-US" dirty="0" err="1"/>
              <a:t>Redi</a:t>
            </a:r>
            <a:r>
              <a:rPr lang="en-US" dirty="0"/>
              <a:t> did experiments to disprove the idea of </a:t>
            </a:r>
            <a:r>
              <a:rPr lang="en-US" dirty="0" err="1"/>
              <a:t>abiogenesis</a:t>
            </a:r>
            <a:r>
              <a:rPr lang="en-US" dirty="0"/>
              <a:t>.</a:t>
            </a:r>
          </a:p>
        </p:txBody>
      </p:sp>
      <p:pic>
        <p:nvPicPr>
          <p:cNvPr id="4" name="Picture 3" descr="louie 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2971800"/>
            <a:ext cx="2866139" cy="2162175"/>
          </a:xfrm>
          <a:prstGeom prst="rect">
            <a:avLst/>
          </a:prstGeom>
        </p:spPr>
      </p:pic>
      <p:pic>
        <p:nvPicPr>
          <p:cNvPr id="5" name="Picture 4" descr="Redi_Francesco_1626-169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3048000"/>
            <a:ext cx="2450306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Pasteur’s Experiment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Based on the idea that microorganisms travel in air.</a:t>
            </a:r>
          </a:p>
          <a:p>
            <a:r>
              <a:rPr lang="en-US" dirty="0"/>
              <a:t>His experiment was done to dispute that boiling destroys air’s “vital force”.</a:t>
            </a:r>
          </a:p>
          <a:p>
            <a:pPr>
              <a:buNone/>
            </a:pPr>
            <a:r>
              <a:rPr lang="en-US" dirty="0"/>
              <a:t>    Vital force = life force.</a:t>
            </a:r>
          </a:p>
        </p:txBody>
      </p:sp>
      <p:pic>
        <p:nvPicPr>
          <p:cNvPr id="3074" name="Picture 2" descr="C:\Documents and Settings\Administrator.000\Local Settings\Temporary Internet Files\Content.IE5\1MSB3BVX\MC90035402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810000"/>
            <a:ext cx="2061172" cy="1990253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or.000\Local Settings\Temporary Internet Files\Content.IE5\KNQ5OJGD\MC90043242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3962400"/>
            <a:ext cx="1873250" cy="172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Pastuer’s</a:t>
            </a:r>
            <a:r>
              <a:rPr lang="en-US" dirty="0"/>
              <a:t> Experimental Set Up</a:t>
            </a:r>
          </a:p>
        </p:txBody>
      </p:sp>
      <p:pic>
        <p:nvPicPr>
          <p:cNvPr id="4" name="Content Placeholder 3" descr="Experiment_Pasteur_English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830451" y="1705356"/>
            <a:ext cx="5718048" cy="428548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Pastuer’s</a:t>
            </a:r>
            <a:r>
              <a:rPr lang="en-US" dirty="0"/>
              <a:t> 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Neck of flask is “S” shaped.</a:t>
            </a:r>
          </a:p>
          <a:p>
            <a:r>
              <a:rPr lang="en-US" dirty="0"/>
              <a:t>Pasteur heated the broth and left the broth setting for one year.  Nothing grew in the broth.</a:t>
            </a:r>
          </a:p>
          <a:p>
            <a:r>
              <a:rPr lang="en-US" dirty="0"/>
              <a:t>“S” shaped neck was removed.</a:t>
            </a:r>
          </a:p>
          <a:p>
            <a:r>
              <a:rPr lang="en-US" dirty="0"/>
              <a:t>Broth became cloudy in one day.  Why?</a:t>
            </a:r>
          </a:p>
          <a:p>
            <a:r>
              <a:rPr lang="en-US" dirty="0"/>
              <a:t>Microorganisms that were in the air could land in the broth now that the “S” shaped neck had been removed.  They multiplied.  This made the broth cloudy looking.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Pastuer’s</a:t>
            </a:r>
            <a:r>
              <a:rPr lang="en-US" dirty="0"/>
              <a:t> 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Living things come from other living things!!!!</a:t>
            </a:r>
          </a:p>
          <a:p>
            <a:r>
              <a:rPr lang="en-US" dirty="0"/>
              <a:t>The microorganisms were transported into the broth by means of the solid particles in the air.</a:t>
            </a:r>
          </a:p>
        </p:txBody>
      </p:sp>
      <p:pic>
        <p:nvPicPr>
          <p:cNvPr id="4098" name="Picture 2" descr="C:\Documents and Settings\Administrator.000\Local Settings\Temporary Internet Files\Content.IE5\KNQ5OJGD\MC9004324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581400"/>
            <a:ext cx="3048000" cy="2810359"/>
          </a:xfrm>
          <a:prstGeom prst="rect">
            <a:avLst/>
          </a:prstGeom>
          <a:noFill/>
        </p:spPr>
      </p:pic>
      <p:pic>
        <p:nvPicPr>
          <p:cNvPr id="5" name="Picture 2" descr="C:\Documents and Settings\Administrator.000\Local Settings\Temporary Internet Files\Content.IE5\KNQ5OJGD\MC9004324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5410200"/>
            <a:ext cx="899272" cy="829159"/>
          </a:xfrm>
          <a:prstGeom prst="rect">
            <a:avLst/>
          </a:prstGeom>
          <a:noFill/>
        </p:spPr>
      </p:pic>
      <p:pic>
        <p:nvPicPr>
          <p:cNvPr id="6" name="Picture 2" descr="C:\Documents and Settings\Administrator.000\Local Settings\Temporary Internet Files\Content.IE5\KNQ5OJGD\MC9004324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3581400"/>
            <a:ext cx="899272" cy="829159"/>
          </a:xfrm>
          <a:prstGeom prst="rect">
            <a:avLst/>
          </a:prstGeom>
          <a:noFill/>
        </p:spPr>
      </p:pic>
      <p:pic>
        <p:nvPicPr>
          <p:cNvPr id="7" name="Picture 2" descr="C:\Documents and Settings\Administrator.000\Local Settings\Temporary Internet Files\Content.IE5\KNQ5OJGD\MC9004324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5257800"/>
            <a:ext cx="899272" cy="829159"/>
          </a:xfrm>
          <a:prstGeom prst="rect">
            <a:avLst/>
          </a:prstGeom>
          <a:noFill/>
        </p:spPr>
      </p:pic>
      <p:pic>
        <p:nvPicPr>
          <p:cNvPr id="8" name="Picture 2" descr="C:\Documents and Settings\Administrator.000\Local Settings\Temporary Internet Files\Content.IE5\KNQ5OJGD\MC9004324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4876800"/>
            <a:ext cx="899272" cy="829159"/>
          </a:xfrm>
          <a:prstGeom prst="rect">
            <a:avLst/>
          </a:prstGeom>
          <a:noFill/>
        </p:spPr>
      </p:pic>
      <p:pic>
        <p:nvPicPr>
          <p:cNvPr id="9" name="Picture 2" descr="C:\Documents and Settings\Administrator.000\Local Settings\Temporary Internet Files\Content.IE5\KNQ5OJGD\MC9004324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267200"/>
            <a:ext cx="899272" cy="829159"/>
          </a:xfrm>
          <a:prstGeom prst="rect">
            <a:avLst/>
          </a:prstGeom>
          <a:noFill/>
        </p:spPr>
      </p:pic>
      <p:pic>
        <p:nvPicPr>
          <p:cNvPr id="10" name="Picture 2" descr="C:\Documents and Settings\Administrator.000\Local Settings\Temporary Internet Files\Content.IE5\KNQ5OJGD\MC9004324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4191000"/>
            <a:ext cx="899272" cy="8291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Redi’s</a:t>
            </a:r>
            <a:r>
              <a:rPr lang="en-US" dirty="0"/>
              <a:t> Experiment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This experiment was done prior to microscopes being invented.</a:t>
            </a:r>
          </a:p>
          <a:p>
            <a:r>
              <a:rPr lang="en-US" dirty="0"/>
              <a:t>People believed flies were generated spontaneously from rotten meat.</a:t>
            </a:r>
          </a:p>
        </p:txBody>
      </p:sp>
      <p:pic>
        <p:nvPicPr>
          <p:cNvPr id="5122" name="Picture 2" descr="C:\Documents and Settings\Administrator.000\Local Settings\Temporary Internet Files\Content.IE5\MHA4OC59\MC90026436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4038600"/>
            <a:ext cx="2057400" cy="1919019"/>
          </a:xfrm>
          <a:prstGeom prst="rect">
            <a:avLst/>
          </a:prstGeom>
          <a:noFill/>
        </p:spPr>
      </p:pic>
      <p:pic>
        <p:nvPicPr>
          <p:cNvPr id="5123" name="Picture 3" descr="C:\Documents and Settings\Administrator.000\Local Settings\Temporary Internet Files\Content.IE5\I7W3I1QN\MC90041313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4419600"/>
            <a:ext cx="1296909" cy="1236640"/>
          </a:xfrm>
          <a:prstGeom prst="rect">
            <a:avLst/>
          </a:prstGeom>
          <a:noFill/>
        </p:spPr>
      </p:pic>
      <p:pic>
        <p:nvPicPr>
          <p:cNvPr id="5125" name="Picture 5" descr="http://jc153.k12.sd.us/insect_clipart_fly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5410200"/>
            <a:ext cx="1161585" cy="952500"/>
          </a:xfrm>
          <a:prstGeom prst="rect">
            <a:avLst/>
          </a:prstGeom>
          <a:noFill/>
        </p:spPr>
      </p:pic>
      <p:pic>
        <p:nvPicPr>
          <p:cNvPr id="7" name="Picture 5" descr="http://jc153.k12.sd.us/insect_clipart_fly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3124200"/>
            <a:ext cx="1161585" cy="952500"/>
          </a:xfrm>
          <a:prstGeom prst="rect">
            <a:avLst/>
          </a:prstGeom>
          <a:noFill/>
        </p:spPr>
      </p:pic>
      <p:pic>
        <p:nvPicPr>
          <p:cNvPr id="8" name="Picture 5" descr="http://jc153.k12.sd.us/insect_clipart_fly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4267200"/>
            <a:ext cx="1161585" cy="952500"/>
          </a:xfrm>
          <a:prstGeom prst="rect">
            <a:avLst/>
          </a:prstGeom>
          <a:noFill/>
        </p:spPr>
      </p:pic>
      <p:pic>
        <p:nvPicPr>
          <p:cNvPr id="9" name="Picture 5" descr="http://jc153.k12.sd.us/insect_clipart_fly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4495800"/>
            <a:ext cx="1161585" cy="952500"/>
          </a:xfrm>
          <a:prstGeom prst="rect">
            <a:avLst/>
          </a:prstGeom>
          <a:noFill/>
        </p:spPr>
      </p:pic>
      <p:pic>
        <p:nvPicPr>
          <p:cNvPr id="10" name="Picture 5" descr="http://jc153.k12.sd.us/insect_clipart_fly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82415" y="3048000"/>
            <a:ext cx="1161585" cy="952500"/>
          </a:xfrm>
          <a:prstGeom prst="rect">
            <a:avLst/>
          </a:prstGeom>
          <a:noFill/>
        </p:spPr>
      </p:pic>
      <p:pic>
        <p:nvPicPr>
          <p:cNvPr id="11" name="Picture 5" descr="http://jc153.k12.sd.us/insect_clipart_fly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82415" y="5562600"/>
            <a:ext cx="1161585" cy="952500"/>
          </a:xfrm>
          <a:prstGeom prst="rect">
            <a:avLst/>
          </a:prstGeom>
          <a:noFill/>
        </p:spPr>
      </p:pic>
      <p:pic>
        <p:nvPicPr>
          <p:cNvPr id="12" name="Picture 5" descr="http://jc153.k12.sd.us/insect_clipart_fly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5562600"/>
            <a:ext cx="1161585" cy="95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51</TotalTime>
  <Words>343</Words>
  <Application>Microsoft Office PowerPoint</Application>
  <PresentationFormat>On-screen Show (4:3)</PresentationFormat>
  <Paragraphs>40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Tw Cen MT</vt:lpstr>
      <vt:lpstr>Wingdings</vt:lpstr>
      <vt:lpstr>Wingdings 2</vt:lpstr>
      <vt:lpstr>Median</vt:lpstr>
      <vt:lpstr>The Origin of Life</vt:lpstr>
      <vt:lpstr>What is abiogenesis?</vt:lpstr>
      <vt:lpstr>What is biogenesis?</vt:lpstr>
      <vt:lpstr>Disproving Abiogenesis</vt:lpstr>
      <vt:lpstr>Pasteur’s Experiment</vt:lpstr>
      <vt:lpstr>Pastuer’s Experimental Set Up</vt:lpstr>
      <vt:lpstr>Pastuer’s Observations</vt:lpstr>
      <vt:lpstr>Pastuer’s Conclusion</vt:lpstr>
      <vt:lpstr>Redi’s Experiment</vt:lpstr>
      <vt:lpstr>Redi’s Experimental Setup</vt:lpstr>
      <vt:lpstr>Redi’s Experimental Setup</vt:lpstr>
      <vt:lpstr>Redi’s Conclusion</vt:lpstr>
      <vt:lpstr>Poster Assignment:</vt:lpstr>
    </vt:vector>
  </TitlesOfParts>
  <Company>Wake County Public Schools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Origin of Life</dc:title>
  <dc:creator>Administrator</dc:creator>
  <cp:lastModifiedBy>Joan Stone</cp:lastModifiedBy>
  <cp:revision>8</cp:revision>
  <dcterms:created xsi:type="dcterms:W3CDTF">2010-04-28T19:29:05Z</dcterms:created>
  <dcterms:modified xsi:type="dcterms:W3CDTF">2016-09-06T20:48:02Z</dcterms:modified>
</cp:coreProperties>
</file>