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FCD3-B629-416D-993B-6B83C7B847E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7927-8395-46EC-9369-71125E1F9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84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FCD3-B629-416D-993B-6B83C7B847E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7927-8395-46EC-9369-71125E1F9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200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FCD3-B629-416D-993B-6B83C7B847E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7927-8395-46EC-9369-71125E1F958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8936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FCD3-B629-416D-993B-6B83C7B847E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7927-8395-46EC-9369-71125E1F9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64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FCD3-B629-416D-993B-6B83C7B847E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7927-8395-46EC-9369-71125E1F958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7211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FCD3-B629-416D-993B-6B83C7B847E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7927-8395-46EC-9369-71125E1F9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7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FCD3-B629-416D-993B-6B83C7B847E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7927-8395-46EC-9369-71125E1F9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853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FCD3-B629-416D-993B-6B83C7B847E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7927-8395-46EC-9369-71125E1F9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5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FCD3-B629-416D-993B-6B83C7B847E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7927-8395-46EC-9369-71125E1F9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06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FCD3-B629-416D-993B-6B83C7B847E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7927-8395-46EC-9369-71125E1F9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4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FCD3-B629-416D-993B-6B83C7B847E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7927-8395-46EC-9369-71125E1F9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24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FCD3-B629-416D-993B-6B83C7B847E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7927-8395-46EC-9369-71125E1F9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12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FCD3-B629-416D-993B-6B83C7B847E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7927-8395-46EC-9369-71125E1F9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12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FCD3-B629-416D-993B-6B83C7B847E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7927-8395-46EC-9369-71125E1F9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29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FCD3-B629-416D-993B-6B83C7B847E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7927-8395-46EC-9369-71125E1F9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37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FCD3-B629-416D-993B-6B83C7B847E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7927-8395-46EC-9369-71125E1F9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9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EFCD3-B629-416D-993B-6B83C7B847E8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D167927-8395-46EC-9369-71125E1F9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4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rds.yahoo.com/_ylt=A0WTefivDyxKxw4AA56jzbkF/SIG=12lfl9mfo/EXP=1244487983/**http%3A/fig.cox.miami.edu/~cmallery/150/memb/c8.7x17.transport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 Transport Notes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93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2401"/>
            <a:ext cx="8596668" cy="46189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No energy is needed</a:t>
            </a:r>
          </a:p>
          <a:p>
            <a:r>
              <a:rPr lang="en-US" sz="4000" dirty="0" smtClean="0"/>
              <a:t>Happens because there is a concentration gradient (high to low)</a:t>
            </a:r>
          </a:p>
          <a:p>
            <a:r>
              <a:rPr lang="en-US" sz="4000" dirty="0" smtClean="0"/>
              <a:t>Result: dynamic equilibrium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098" name="Picture 2" descr="C:\Documents and Settings\Administrator\Local Settings\Temporary Internet Files\Content.IE5\K1QV8TIV\MCj043441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6600" y="3581400"/>
            <a:ext cx="2323612" cy="170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25396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Passive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422400"/>
            <a:ext cx="8842202" cy="46101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600" dirty="0" smtClean="0"/>
          </a:p>
          <a:p>
            <a:r>
              <a:rPr lang="en-US" sz="2600" dirty="0" smtClean="0"/>
              <a:t>1- Diffusion</a:t>
            </a:r>
          </a:p>
          <a:p>
            <a:r>
              <a:rPr lang="en-US" sz="2600" dirty="0" smtClean="0"/>
              <a:t>2- Osmosis</a:t>
            </a:r>
          </a:p>
          <a:p>
            <a:r>
              <a:rPr lang="en-US" sz="2600" dirty="0" smtClean="0"/>
              <a:t>3-Facilitated Diffusion</a:t>
            </a:r>
          </a:p>
          <a:p>
            <a:pPr>
              <a:buNone/>
            </a:pPr>
            <a:endParaRPr lang="en-US" sz="2600" dirty="0" smtClean="0"/>
          </a:p>
          <a:p>
            <a:r>
              <a:rPr lang="en-US" sz="2600" dirty="0" smtClean="0"/>
              <a:t>Use a protein to </a:t>
            </a:r>
          </a:p>
          <a:p>
            <a:pPr>
              <a:buNone/>
            </a:pPr>
            <a:r>
              <a:rPr lang="en-US" sz="2600" dirty="0" smtClean="0"/>
              <a:t>get across the </a:t>
            </a:r>
          </a:p>
          <a:p>
            <a:pPr>
              <a:buNone/>
            </a:pPr>
            <a:r>
              <a:rPr lang="en-US" sz="2600" dirty="0" smtClean="0"/>
              <a:t>membrane. </a:t>
            </a:r>
          </a:p>
          <a:p>
            <a:endParaRPr lang="en-US" dirty="0"/>
          </a:p>
        </p:txBody>
      </p:sp>
      <p:pic>
        <p:nvPicPr>
          <p:cNvPr id="4" name="Picture 3" descr="http://www.agen.ufl.edu/~chyn/age2062/OnLineBiology/OLBB/www.emc.maricopa.edu/faculty/farabee/BIOBK/pastrans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1666413"/>
            <a:ext cx="4724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8544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3689"/>
            <a:ext cx="8596668" cy="3880773"/>
          </a:xfrm>
        </p:spPr>
        <p:txBody>
          <a:bodyPr/>
          <a:lstStyle/>
          <a:p>
            <a:r>
              <a:rPr lang="en-US" sz="3200" dirty="0" smtClean="0"/>
              <a:t>Energy is needed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Requires energy to move AGAINST the concentration gradient (low to high)</a:t>
            </a:r>
          </a:p>
          <a:p>
            <a:endParaRPr lang="en-US" dirty="0"/>
          </a:p>
        </p:txBody>
      </p:sp>
      <p:pic>
        <p:nvPicPr>
          <p:cNvPr id="5122" name="Picture 2" descr="C:\Documents and Settings\Administrator\Local Settings\Temporary Internet Files\Content.IE5\GHGNKZG7\MCj0432598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75700" y="2544431"/>
            <a:ext cx="2286000" cy="228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38613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/>
              <a:t>Result: more unequal</a:t>
            </a:r>
          </a:p>
          <a:p>
            <a:pPr>
              <a:buNone/>
            </a:pPr>
            <a:endParaRPr lang="en-US" sz="3200" dirty="0"/>
          </a:p>
          <a:p>
            <a:r>
              <a:rPr lang="en-US" sz="3200" dirty="0"/>
              <a:t>1- Carrier proteins</a:t>
            </a:r>
          </a:p>
          <a:p>
            <a:pPr>
              <a:buNone/>
            </a:pPr>
            <a:r>
              <a:rPr lang="en-US" sz="3200" dirty="0"/>
              <a:t> </a:t>
            </a:r>
          </a:p>
          <a:p>
            <a:r>
              <a:rPr lang="en-US" sz="3200" dirty="0"/>
              <a:t>2- Pumps</a:t>
            </a:r>
          </a:p>
          <a:p>
            <a:pPr>
              <a:buNone/>
            </a:pPr>
            <a:r>
              <a:rPr lang="en-US" sz="3200" dirty="0"/>
              <a:t> </a:t>
            </a:r>
          </a:p>
          <a:p>
            <a:r>
              <a:rPr lang="en-US" sz="3200" dirty="0"/>
              <a:t>3- Endocytosis and exocytosis </a:t>
            </a:r>
          </a:p>
          <a:p>
            <a:pPr>
              <a:buNone/>
            </a:pPr>
            <a:r>
              <a:rPr lang="en-US" sz="3200" dirty="0"/>
              <a:t>           (in)                    (out)</a:t>
            </a:r>
          </a:p>
          <a:p>
            <a:endParaRPr lang="en-US" dirty="0"/>
          </a:p>
        </p:txBody>
      </p:sp>
      <p:pic>
        <p:nvPicPr>
          <p:cNvPr id="4" name="Picture 3" descr="http://www.dkimages.com/discover/previews/768/4915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1143000"/>
            <a:ext cx="2438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59725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rds.yahoo.com/_ylt=A0WTefivDyxKxw4AA56jzbkF/SIG=12lfl9mfo/EXP=1244487983/**http%3A/fig.cox.miami.edu/~cmallery/150/memb/c8.7x17.transport.jpg"/>
          <p:cNvPicPr>
            <a:picLocks noGrp="1"/>
          </p:cNvPicPr>
          <p:nvPr>
            <p:ph idx="1"/>
          </p:nvPr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752601" y="457200"/>
            <a:ext cx="7848599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180761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1</TotalTime>
  <Words>73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Cell Transport Notes Part 2</vt:lpstr>
      <vt:lpstr>Passive transport</vt:lpstr>
      <vt:lpstr>Types of Passive Transport</vt:lpstr>
      <vt:lpstr>Active transport</vt:lpstr>
      <vt:lpstr>Active transport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Transport Notes Part 2</dc:title>
  <dc:creator>Joan Stone</dc:creator>
  <cp:lastModifiedBy>Joan Stone</cp:lastModifiedBy>
  <cp:revision>2</cp:revision>
  <dcterms:created xsi:type="dcterms:W3CDTF">2019-10-01T12:39:36Z</dcterms:created>
  <dcterms:modified xsi:type="dcterms:W3CDTF">2019-10-01T12:41:27Z</dcterms:modified>
</cp:coreProperties>
</file>