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6" r:id="rId6"/>
    <p:sldId id="265" r:id="rId7"/>
    <p:sldId id="258" r:id="rId8"/>
    <p:sldId id="264" r:id="rId9"/>
    <p:sldId id="267" r:id="rId10"/>
    <p:sldId id="269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384" autoAdjust="0"/>
  </p:normalViewPr>
  <p:slideViewPr>
    <p:cSldViewPr>
      <p:cViewPr varScale="1">
        <p:scale>
          <a:sx n="64" d="100"/>
          <a:sy n="64" d="100"/>
        </p:scale>
        <p:origin x="1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7303A-BD52-4826-89EB-7A76D47F7354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EF23-2E31-4EE4-B701-FCE263C2C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http://student.ccbcmd.edu/biotutorials/proteins/images/enzsub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Local Settings\Temporary Internet Files\Content.IE5\LJRF1H4Q\MCj039708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"/>
            <a:ext cx="3614661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1" dirty="0"/>
              <a:t>           Enzymes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Objective 2.01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Functions of Enzymes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How Enzymes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/>
              <a:t>2.  </a:t>
            </a:r>
            <a:r>
              <a:rPr lang="en-US" i="1" u="sng" dirty="0" err="1"/>
              <a:t>Catalase</a:t>
            </a:r>
            <a:r>
              <a:rPr lang="en-US" dirty="0"/>
              <a:t> is an enzyme found in all living cells.  It protects our cells against  the chemical hydrogen peroxide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  </a:t>
            </a:r>
          </a:p>
          <a:p>
            <a:r>
              <a:rPr lang="en-US" dirty="0"/>
              <a:t>Hydrogen peroxide is very toxic to cells and can kill them.. </a:t>
            </a:r>
          </a:p>
          <a:p>
            <a:r>
              <a:rPr lang="en-US" dirty="0" err="1"/>
              <a:t>Catalase</a:t>
            </a:r>
            <a:r>
              <a:rPr lang="en-US" dirty="0"/>
              <a:t> breaks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 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+ O</a:t>
            </a:r>
            <a:r>
              <a:rPr lang="en-US" baseline="-25000" dirty="0"/>
              <a:t>2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24275"/>
            <a:ext cx="3810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39624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-Dish A is a BOILED potato.. No reaction.. </a:t>
            </a:r>
            <a:r>
              <a:rPr lang="en-US" sz="2800" b="1" u="sng" dirty="0">
                <a:solidFill>
                  <a:srgbClr val="00B050"/>
                </a:solidFill>
              </a:rPr>
              <a:t>WHY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</a:p>
          <a:p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rgbClr val="00B050"/>
                </a:solidFill>
              </a:rPr>
              <a:t>-Dish B is a raw potato.. What are the bubbles??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38100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0" y="37338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Review!!</a:t>
            </a:r>
          </a:p>
        </p:txBody>
      </p:sp>
      <p:pic>
        <p:nvPicPr>
          <p:cNvPr id="4" name="Picture 2" descr="http://www.sciencegeek.net/Biology/review/graphics/Unit2/enzyme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93260"/>
            <a:ext cx="4286250" cy="2781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97456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A:  Substrate</a:t>
            </a:r>
          </a:p>
          <a:p>
            <a:r>
              <a:rPr lang="en-US" sz="2800" dirty="0"/>
              <a:t>B:  Enzyme</a:t>
            </a:r>
          </a:p>
          <a:p>
            <a:r>
              <a:rPr lang="en-US" sz="2800" dirty="0"/>
              <a:t>C:  Enzyme-Substrate Complex</a:t>
            </a:r>
          </a:p>
          <a:p>
            <a:r>
              <a:rPr lang="en-US" sz="2800" dirty="0"/>
              <a:t>D:  Enzyme</a:t>
            </a:r>
          </a:p>
          <a:p>
            <a:r>
              <a:rPr lang="en-US" sz="2800" dirty="0"/>
              <a:t>E: 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/>
              <a:t>Enzymes…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629400" cy="502920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A type of </a:t>
            </a:r>
            <a:r>
              <a:rPr lang="en-US" b="1" dirty="0"/>
              <a:t>protein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Responsible for </a:t>
            </a:r>
            <a:r>
              <a:rPr lang="en-US" b="1" dirty="0"/>
              <a:t>speeding up </a:t>
            </a:r>
            <a:r>
              <a:rPr lang="en-US" dirty="0"/>
              <a:t>the rate of a reaction.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Very </a:t>
            </a:r>
            <a:r>
              <a:rPr lang="en-US" b="1" dirty="0"/>
              <a:t>specific</a:t>
            </a:r>
            <a:r>
              <a:rPr lang="en-US" dirty="0"/>
              <a:t>!! (Lock and Key)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Found in different parts of your body </a:t>
            </a:r>
          </a:p>
          <a:p>
            <a:pPr marL="971550" lvl="1" indent="-514350">
              <a:buNone/>
            </a:pPr>
            <a:r>
              <a:rPr lang="en-US" dirty="0"/>
              <a:t>5.  Usually end in </a:t>
            </a:r>
            <a:r>
              <a:rPr lang="en-US" i="1" dirty="0"/>
              <a:t>–</a:t>
            </a:r>
            <a:r>
              <a:rPr lang="en-US" i="1" dirty="0" err="1"/>
              <a:t>ase</a:t>
            </a:r>
            <a:endParaRPr lang="en-US" i="1" dirty="0"/>
          </a:p>
          <a:p>
            <a:pPr marL="1371600" lvl="2" indent="-514350">
              <a:buNone/>
            </a:pPr>
            <a:r>
              <a:rPr lang="en-US" i="1" dirty="0"/>
              <a:t>Ex:  Lactase, Amylase, Protease, </a:t>
            </a:r>
            <a:r>
              <a:rPr lang="en-US" i="1" dirty="0" err="1"/>
              <a:t>Oxidase</a:t>
            </a:r>
            <a:endParaRPr lang="en-US" i="1" dirty="0"/>
          </a:p>
        </p:txBody>
      </p:sp>
      <p:pic>
        <p:nvPicPr>
          <p:cNvPr id="1029" name="Picture 5" descr="C:\Documents and Settings\Administrator\Local Settings\Temporary Internet Files\Content.IE5\0JH3U6RX\MCSO00315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219200"/>
            <a:ext cx="1897455" cy="3638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Examples in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/>
              <a:t>Saliva: Amylase = breaks down sugars/starch</a:t>
            </a:r>
          </a:p>
          <a:p>
            <a:r>
              <a:rPr lang="en-US" dirty="0"/>
              <a:t>Digestive System: </a:t>
            </a:r>
          </a:p>
          <a:p>
            <a:pPr lvl="1"/>
            <a:r>
              <a:rPr lang="en-US" dirty="0"/>
              <a:t>Protease = breaks down proteins</a:t>
            </a:r>
          </a:p>
          <a:p>
            <a:pPr lvl="1"/>
            <a:r>
              <a:rPr lang="en-US" dirty="0"/>
              <a:t>Lipase = breaks down lipids</a:t>
            </a:r>
          </a:p>
          <a:p>
            <a:pPr lvl="1"/>
            <a:r>
              <a:rPr lang="en-US" dirty="0"/>
              <a:t>Lactase = breaks down dairy</a:t>
            </a:r>
          </a:p>
          <a:p>
            <a:r>
              <a:rPr lang="en-US" dirty="0"/>
              <a:t>Tears:  </a:t>
            </a:r>
            <a:r>
              <a:rPr lang="en-US" dirty="0" err="1"/>
              <a:t>Lysozyme</a:t>
            </a:r>
            <a:r>
              <a:rPr lang="en-US" dirty="0"/>
              <a:t> = breaks down bacterial walls</a:t>
            </a:r>
          </a:p>
          <a:p>
            <a:r>
              <a:rPr lang="en-US" dirty="0"/>
              <a:t>Detergents:  Lipases, Proteases, Amylases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0"/>
            <a:ext cx="2343150" cy="170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81201"/>
          </a:xfrm>
        </p:spPr>
        <p:txBody>
          <a:bodyPr/>
          <a:lstStyle/>
          <a:p>
            <a:r>
              <a:rPr lang="en-US" b="1" dirty="0"/>
              <a:t>Enzymes</a:t>
            </a:r>
            <a:r>
              <a:rPr lang="en-US" dirty="0"/>
              <a:t> have different binding sites called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sites </a:t>
            </a:r>
            <a:r>
              <a:rPr lang="en-US" dirty="0"/>
              <a:t>(Locks) that only work on a specific </a:t>
            </a:r>
            <a:r>
              <a:rPr lang="en-US" b="1" dirty="0">
                <a:solidFill>
                  <a:srgbClr val="FF0000"/>
                </a:solidFill>
              </a:rPr>
              <a:t>substrates</a:t>
            </a:r>
            <a:r>
              <a:rPr lang="en-US" dirty="0"/>
              <a:t> (Keys).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42" name="Picture 2" descr="enzymes are very specif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36576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3429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</a:t>
            </a:r>
            <a:r>
              <a:rPr lang="en-US" b="1" dirty="0"/>
              <a:t>Keys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5105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525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Lock</a:t>
            </a:r>
          </a:p>
        </p:txBody>
      </p:sp>
      <p:sp>
        <p:nvSpPr>
          <p:cNvPr id="13" name="Freeform 12"/>
          <p:cNvSpPr/>
          <p:nvPr/>
        </p:nvSpPr>
        <p:spPr>
          <a:xfrm>
            <a:off x="1214651" y="4885899"/>
            <a:ext cx="388570" cy="148446"/>
          </a:xfrm>
          <a:custGeom>
            <a:avLst/>
            <a:gdLst>
              <a:gd name="connsiteX0" fmla="*/ 0 w 388570"/>
              <a:gd name="connsiteY0" fmla="*/ 0 h 148446"/>
              <a:gd name="connsiteX1" fmla="*/ 13648 w 388570"/>
              <a:gd name="connsiteY1" fmla="*/ 54591 h 148446"/>
              <a:gd name="connsiteX2" fmla="*/ 95534 w 388570"/>
              <a:gd name="connsiteY2" fmla="*/ 95534 h 148446"/>
              <a:gd name="connsiteX3" fmla="*/ 177421 w 388570"/>
              <a:gd name="connsiteY3" fmla="*/ 136477 h 148446"/>
              <a:gd name="connsiteX4" fmla="*/ 286603 w 388570"/>
              <a:gd name="connsiteY4" fmla="*/ 122829 h 148446"/>
              <a:gd name="connsiteX5" fmla="*/ 327546 w 388570"/>
              <a:gd name="connsiteY5" fmla="*/ 81886 h 148446"/>
              <a:gd name="connsiteX6" fmla="*/ 368489 w 388570"/>
              <a:gd name="connsiteY6" fmla="*/ 68238 h 148446"/>
              <a:gd name="connsiteX7" fmla="*/ 382137 w 388570"/>
              <a:gd name="connsiteY7" fmla="*/ 27295 h 148446"/>
              <a:gd name="connsiteX8" fmla="*/ 341194 w 388570"/>
              <a:gd name="connsiteY8" fmla="*/ 13647 h 148446"/>
              <a:gd name="connsiteX9" fmla="*/ 327546 w 388570"/>
              <a:gd name="connsiteY9" fmla="*/ 54591 h 148446"/>
              <a:gd name="connsiteX10" fmla="*/ 286603 w 388570"/>
              <a:gd name="connsiteY10" fmla="*/ 68238 h 148446"/>
              <a:gd name="connsiteX11" fmla="*/ 163773 w 388570"/>
              <a:gd name="connsiteY11" fmla="*/ 95534 h 148446"/>
              <a:gd name="connsiteX12" fmla="*/ 81886 w 388570"/>
              <a:gd name="connsiteY12" fmla="*/ 68238 h 148446"/>
              <a:gd name="connsiteX13" fmla="*/ 95534 w 388570"/>
              <a:gd name="connsiteY13" fmla="*/ 109182 h 148446"/>
              <a:gd name="connsiteX14" fmla="*/ 136477 w 388570"/>
              <a:gd name="connsiteY14" fmla="*/ 122829 h 148446"/>
              <a:gd name="connsiteX15" fmla="*/ 286603 w 388570"/>
              <a:gd name="connsiteY15" fmla="*/ 109182 h 148446"/>
              <a:gd name="connsiteX16" fmla="*/ 327546 w 388570"/>
              <a:gd name="connsiteY16" fmla="*/ 68238 h 148446"/>
              <a:gd name="connsiteX17" fmla="*/ 354842 w 388570"/>
              <a:gd name="connsiteY17" fmla="*/ 27295 h 148446"/>
              <a:gd name="connsiteX18" fmla="*/ 368489 w 388570"/>
              <a:gd name="connsiteY18" fmla="*/ 27295 h 14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8570" h="148446">
                <a:moveTo>
                  <a:pt x="0" y="0"/>
                </a:moveTo>
                <a:cubicBezTo>
                  <a:pt x="4549" y="18197"/>
                  <a:pt x="3243" y="38984"/>
                  <a:pt x="13648" y="54591"/>
                </a:cubicBezTo>
                <a:cubicBezTo>
                  <a:pt x="33203" y="83924"/>
                  <a:pt x="68287" y="81911"/>
                  <a:pt x="95534" y="95534"/>
                </a:cubicBezTo>
                <a:cubicBezTo>
                  <a:pt x="201358" y="148446"/>
                  <a:pt x="74509" y="102173"/>
                  <a:pt x="177421" y="136477"/>
                </a:cubicBezTo>
                <a:cubicBezTo>
                  <a:pt x="213815" y="131928"/>
                  <a:pt x="252134" y="135363"/>
                  <a:pt x="286603" y="122829"/>
                </a:cubicBezTo>
                <a:cubicBezTo>
                  <a:pt x="304742" y="116233"/>
                  <a:pt x="311487" y="92592"/>
                  <a:pt x="327546" y="81886"/>
                </a:cubicBezTo>
                <a:cubicBezTo>
                  <a:pt x="339516" y="73906"/>
                  <a:pt x="354841" y="72787"/>
                  <a:pt x="368489" y="68238"/>
                </a:cubicBezTo>
                <a:cubicBezTo>
                  <a:pt x="373038" y="54590"/>
                  <a:pt x="388570" y="40162"/>
                  <a:pt x="382137" y="27295"/>
                </a:cubicBezTo>
                <a:cubicBezTo>
                  <a:pt x="375704" y="14428"/>
                  <a:pt x="354061" y="7213"/>
                  <a:pt x="341194" y="13647"/>
                </a:cubicBezTo>
                <a:cubicBezTo>
                  <a:pt x="328327" y="20081"/>
                  <a:pt x="337719" y="44418"/>
                  <a:pt x="327546" y="54591"/>
                </a:cubicBezTo>
                <a:cubicBezTo>
                  <a:pt x="317374" y="64763"/>
                  <a:pt x="300251" y="63689"/>
                  <a:pt x="286603" y="68238"/>
                </a:cubicBezTo>
                <a:cubicBezTo>
                  <a:pt x="244358" y="131605"/>
                  <a:pt x="269868" y="120018"/>
                  <a:pt x="163773" y="95534"/>
                </a:cubicBezTo>
                <a:cubicBezTo>
                  <a:pt x="135738" y="89064"/>
                  <a:pt x="81886" y="68238"/>
                  <a:pt x="81886" y="68238"/>
                </a:cubicBezTo>
                <a:cubicBezTo>
                  <a:pt x="86435" y="81886"/>
                  <a:pt x="85361" y="99009"/>
                  <a:pt x="95534" y="109182"/>
                </a:cubicBezTo>
                <a:cubicBezTo>
                  <a:pt x="105706" y="119354"/>
                  <a:pt x="122091" y="122829"/>
                  <a:pt x="136477" y="122829"/>
                </a:cubicBezTo>
                <a:cubicBezTo>
                  <a:pt x="186725" y="122829"/>
                  <a:pt x="236561" y="113731"/>
                  <a:pt x="286603" y="109182"/>
                </a:cubicBezTo>
                <a:cubicBezTo>
                  <a:pt x="300251" y="95534"/>
                  <a:pt x="315190" y="83065"/>
                  <a:pt x="327546" y="68238"/>
                </a:cubicBezTo>
                <a:cubicBezTo>
                  <a:pt x="338047" y="55637"/>
                  <a:pt x="343244" y="38893"/>
                  <a:pt x="354842" y="27295"/>
                </a:cubicBezTo>
                <a:cubicBezTo>
                  <a:pt x="358059" y="24078"/>
                  <a:pt x="363940" y="27295"/>
                  <a:pt x="368489" y="2729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591966" y="4908878"/>
            <a:ext cx="383604" cy="153926"/>
          </a:xfrm>
          <a:custGeom>
            <a:avLst/>
            <a:gdLst>
              <a:gd name="connsiteX0" fmla="*/ 45765 w 383604"/>
              <a:gd name="connsiteY0" fmla="*/ 17964 h 153926"/>
              <a:gd name="connsiteX1" fmla="*/ 86709 w 383604"/>
              <a:gd name="connsiteY1" fmla="*/ 45259 h 153926"/>
              <a:gd name="connsiteX2" fmla="*/ 127652 w 383604"/>
              <a:gd name="connsiteY2" fmla="*/ 86203 h 153926"/>
              <a:gd name="connsiteX3" fmla="*/ 168595 w 383604"/>
              <a:gd name="connsiteY3" fmla="*/ 99850 h 153926"/>
              <a:gd name="connsiteX4" fmla="*/ 277777 w 383604"/>
              <a:gd name="connsiteY4" fmla="*/ 86203 h 153926"/>
              <a:gd name="connsiteX5" fmla="*/ 359664 w 383604"/>
              <a:gd name="connsiteY5" fmla="*/ 58907 h 153926"/>
              <a:gd name="connsiteX6" fmla="*/ 318721 w 383604"/>
              <a:gd name="connsiteY6" fmla="*/ 86203 h 153926"/>
              <a:gd name="connsiteX7" fmla="*/ 250482 w 383604"/>
              <a:gd name="connsiteY7" fmla="*/ 99850 h 153926"/>
              <a:gd name="connsiteX8" fmla="*/ 114004 w 383604"/>
              <a:gd name="connsiteY8" fmla="*/ 113498 h 153926"/>
              <a:gd name="connsiteX9" fmla="*/ 32118 w 383604"/>
              <a:gd name="connsiteY9" fmla="*/ 31612 h 153926"/>
              <a:gd name="connsiteX10" fmla="*/ 114004 w 383604"/>
              <a:gd name="connsiteY10" fmla="*/ 72555 h 153926"/>
              <a:gd name="connsiteX11" fmla="*/ 127652 w 383604"/>
              <a:gd name="connsiteY11" fmla="*/ 113498 h 153926"/>
              <a:gd name="connsiteX12" fmla="*/ 168595 w 383604"/>
              <a:gd name="connsiteY12" fmla="*/ 127146 h 153926"/>
              <a:gd name="connsiteX13" fmla="*/ 318721 w 383604"/>
              <a:gd name="connsiteY13" fmla="*/ 113498 h 153926"/>
              <a:gd name="connsiteX14" fmla="*/ 346016 w 383604"/>
              <a:gd name="connsiteY14" fmla="*/ 72555 h 153926"/>
              <a:gd name="connsiteX15" fmla="*/ 305073 w 383604"/>
              <a:gd name="connsiteY15" fmla="*/ 86203 h 153926"/>
              <a:gd name="connsiteX16" fmla="*/ 127652 w 383604"/>
              <a:gd name="connsiteY16" fmla="*/ 72555 h 153926"/>
              <a:gd name="connsiteX17" fmla="*/ 59413 w 383604"/>
              <a:gd name="connsiteY17" fmla="*/ 4316 h 153926"/>
              <a:gd name="connsiteX18" fmla="*/ 45765 w 383604"/>
              <a:gd name="connsiteY18" fmla="*/ 17964 h 15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3604" h="153926">
                <a:moveTo>
                  <a:pt x="45765" y="17964"/>
                </a:moveTo>
                <a:cubicBezTo>
                  <a:pt x="50314" y="24788"/>
                  <a:pt x="74108" y="34758"/>
                  <a:pt x="86709" y="45259"/>
                </a:cubicBezTo>
                <a:cubicBezTo>
                  <a:pt x="101536" y="57615"/>
                  <a:pt x="111593" y="75497"/>
                  <a:pt x="127652" y="86203"/>
                </a:cubicBezTo>
                <a:cubicBezTo>
                  <a:pt x="139622" y="94183"/>
                  <a:pt x="154947" y="95301"/>
                  <a:pt x="168595" y="99850"/>
                </a:cubicBezTo>
                <a:cubicBezTo>
                  <a:pt x="204989" y="95301"/>
                  <a:pt x="241914" y="93888"/>
                  <a:pt x="277777" y="86203"/>
                </a:cubicBezTo>
                <a:cubicBezTo>
                  <a:pt x="305911" y="80174"/>
                  <a:pt x="383604" y="42947"/>
                  <a:pt x="359664" y="58907"/>
                </a:cubicBezTo>
                <a:cubicBezTo>
                  <a:pt x="346016" y="68006"/>
                  <a:pt x="334079" y="80444"/>
                  <a:pt x="318721" y="86203"/>
                </a:cubicBezTo>
                <a:cubicBezTo>
                  <a:pt x="297001" y="94348"/>
                  <a:pt x="273228" y="95301"/>
                  <a:pt x="250482" y="99850"/>
                </a:cubicBezTo>
                <a:cubicBezTo>
                  <a:pt x="201482" y="132517"/>
                  <a:pt x="189085" y="153926"/>
                  <a:pt x="114004" y="113498"/>
                </a:cubicBezTo>
                <a:cubicBezTo>
                  <a:pt x="80017" y="95197"/>
                  <a:pt x="0" y="10200"/>
                  <a:pt x="32118" y="31612"/>
                </a:cubicBezTo>
                <a:cubicBezTo>
                  <a:pt x="85031" y="66887"/>
                  <a:pt x="57500" y="53720"/>
                  <a:pt x="114004" y="72555"/>
                </a:cubicBezTo>
                <a:cubicBezTo>
                  <a:pt x="118553" y="86203"/>
                  <a:pt x="117480" y="103326"/>
                  <a:pt x="127652" y="113498"/>
                </a:cubicBezTo>
                <a:cubicBezTo>
                  <a:pt x="137824" y="123670"/>
                  <a:pt x="154209" y="127146"/>
                  <a:pt x="168595" y="127146"/>
                </a:cubicBezTo>
                <a:cubicBezTo>
                  <a:pt x="218843" y="127146"/>
                  <a:pt x="268679" y="118047"/>
                  <a:pt x="318721" y="113498"/>
                </a:cubicBezTo>
                <a:cubicBezTo>
                  <a:pt x="327819" y="99850"/>
                  <a:pt x="353352" y="87226"/>
                  <a:pt x="346016" y="72555"/>
                </a:cubicBezTo>
                <a:cubicBezTo>
                  <a:pt x="339582" y="59688"/>
                  <a:pt x="319459" y="86203"/>
                  <a:pt x="305073" y="86203"/>
                </a:cubicBezTo>
                <a:cubicBezTo>
                  <a:pt x="245758" y="86203"/>
                  <a:pt x="186792" y="77104"/>
                  <a:pt x="127652" y="72555"/>
                </a:cubicBezTo>
                <a:cubicBezTo>
                  <a:pt x="106856" y="41361"/>
                  <a:pt x="98405" y="17314"/>
                  <a:pt x="59413" y="4316"/>
                </a:cubicBezTo>
                <a:cubicBezTo>
                  <a:pt x="46466" y="0"/>
                  <a:pt x="41216" y="11140"/>
                  <a:pt x="45765" y="17964"/>
                </a:cubicBezTo>
                <a:close/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159743" y="4883624"/>
            <a:ext cx="425663" cy="152400"/>
          </a:xfrm>
          <a:custGeom>
            <a:avLst/>
            <a:gdLst>
              <a:gd name="connsiteX0" fmla="*/ 27612 w 425663"/>
              <a:gd name="connsiteY0" fmla="*/ 2275 h 152400"/>
              <a:gd name="connsiteX1" fmla="*/ 41260 w 425663"/>
              <a:gd name="connsiteY1" fmla="*/ 43218 h 152400"/>
              <a:gd name="connsiteX2" fmla="*/ 164090 w 425663"/>
              <a:gd name="connsiteY2" fmla="*/ 97809 h 152400"/>
              <a:gd name="connsiteX3" fmla="*/ 205033 w 425663"/>
              <a:gd name="connsiteY3" fmla="*/ 111457 h 152400"/>
              <a:gd name="connsiteX4" fmla="*/ 286920 w 425663"/>
              <a:gd name="connsiteY4" fmla="*/ 152400 h 152400"/>
              <a:gd name="connsiteX5" fmla="*/ 382454 w 425663"/>
              <a:gd name="connsiteY5" fmla="*/ 111457 h 152400"/>
              <a:gd name="connsiteX6" fmla="*/ 409750 w 425663"/>
              <a:gd name="connsiteY6" fmla="*/ 70513 h 152400"/>
              <a:gd name="connsiteX7" fmla="*/ 327863 w 425663"/>
              <a:gd name="connsiteY7" fmla="*/ 125104 h 152400"/>
              <a:gd name="connsiteX8" fmla="*/ 205033 w 425663"/>
              <a:gd name="connsiteY8" fmla="*/ 152400 h 152400"/>
              <a:gd name="connsiteX9" fmla="*/ 109499 w 425663"/>
              <a:gd name="connsiteY9" fmla="*/ 125104 h 152400"/>
              <a:gd name="connsiteX10" fmla="*/ 13964 w 425663"/>
              <a:gd name="connsiteY10" fmla="*/ 29570 h 152400"/>
              <a:gd name="connsiteX11" fmla="*/ 27612 w 425663"/>
              <a:gd name="connsiteY11" fmla="*/ 70513 h 152400"/>
              <a:gd name="connsiteX12" fmla="*/ 68556 w 425663"/>
              <a:gd name="connsiteY12" fmla="*/ 84161 h 152400"/>
              <a:gd name="connsiteX13" fmla="*/ 191385 w 425663"/>
              <a:gd name="connsiteY13" fmla="*/ 125104 h 152400"/>
              <a:gd name="connsiteX14" fmla="*/ 150442 w 425663"/>
              <a:gd name="connsiteY14" fmla="*/ 111457 h 152400"/>
              <a:gd name="connsiteX15" fmla="*/ 68556 w 425663"/>
              <a:gd name="connsiteY15" fmla="*/ 56866 h 152400"/>
              <a:gd name="connsiteX16" fmla="*/ 27612 w 425663"/>
              <a:gd name="connsiteY16" fmla="*/ 2275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5663" h="152400">
                <a:moveTo>
                  <a:pt x="27612" y="2275"/>
                </a:moveTo>
                <a:cubicBezTo>
                  <a:pt x="23063" y="0"/>
                  <a:pt x="32273" y="31985"/>
                  <a:pt x="41260" y="43218"/>
                </a:cubicBezTo>
                <a:cubicBezTo>
                  <a:pt x="64853" y="72709"/>
                  <a:pt x="139070" y="89469"/>
                  <a:pt x="164090" y="97809"/>
                </a:cubicBezTo>
                <a:cubicBezTo>
                  <a:pt x="177738" y="102358"/>
                  <a:pt x="193063" y="103477"/>
                  <a:pt x="205033" y="111457"/>
                </a:cubicBezTo>
                <a:cubicBezTo>
                  <a:pt x="257946" y="146732"/>
                  <a:pt x="230415" y="133565"/>
                  <a:pt x="286920" y="152400"/>
                </a:cubicBezTo>
                <a:cubicBezTo>
                  <a:pt x="328681" y="141959"/>
                  <a:pt x="351038" y="142873"/>
                  <a:pt x="382454" y="111457"/>
                </a:cubicBezTo>
                <a:cubicBezTo>
                  <a:pt x="394053" y="99858"/>
                  <a:pt x="425663" y="66535"/>
                  <a:pt x="409750" y="70513"/>
                </a:cubicBezTo>
                <a:cubicBezTo>
                  <a:pt x="377924" y="78469"/>
                  <a:pt x="358985" y="114730"/>
                  <a:pt x="327863" y="125104"/>
                </a:cubicBezTo>
                <a:cubicBezTo>
                  <a:pt x="260668" y="147503"/>
                  <a:pt x="301110" y="136387"/>
                  <a:pt x="205033" y="152400"/>
                </a:cubicBezTo>
                <a:cubicBezTo>
                  <a:pt x="204560" y="152282"/>
                  <a:pt x="116026" y="131631"/>
                  <a:pt x="109499" y="125104"/>
                </a:cubicBezTo>
                <a:cubicBezTo>
                  <a:pt x="0" y="15605"/>
                  <a:pt x="106609" y="60452"/>
                  <a:pt x="13964" y="29570"/>
                </a:cubicBezTo>
                <a:cubicBezTo>
                  <a:pt x="18513" y="43218"/>
                  <a:pt x="17440" y="60341"/>
                  <a:pt x="27612" y="70513"/>
                </a:cubicBezTo>
                <a:cubicBezTo>
                  <a:pt x="37785" y="80686"/>
                  <a:pt x="55689" y="77727"/>
                  <a:pt x="68556" y="84161"/>
                </a:cubicBezTo>
                <a:cubicBezTo>
                  <a:pt x="134472" y="117119"/>
                  <a:pt x="90033" y="125104"/>
                  <a:pt x="191385" y="125104"/>
                </a:cubicBezTo>
                <a:cubicBezTo>
                  <a:pt x="205771" y="125104"/>
                  <a:pt x="164090" y="116006"/>
                  <a:pt x="150442" y="111457"/>
                </a:cubicBezTo>
                <a:cubicBezTo>
                  <a:pt x="123147" y="93260"/>
                  <a:pt x="86753" y="84161"/>
                  <a:pt x="68556" y="56866"/>
                </a:cubicBezTo>
                <a:cubicBezTo>
                  <a:pt x="38736" y="12137"/>
                  <a:pt x="32161" y="4550"/>
                  <a:pt x="27612" y="2275"/>
                </a:cubicBezTo>
                <a:close/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4724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Active Site</a:t>
            </a:r>
            <a:r>
              <a:rPr lang="en-US" sz="1600" b="1" dirty="0">
                <a:sym typeface="Wingdings" pitchFamily="2" charset="2"/>
              </a:rPr>
              <a:t>   </a:t>
            </a:r>
            <a:endParaRPr lang="en-US" sz="1600" b="1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7" name="Picture 3" descr="http://student.ccbcmd.edu/biotutorials/proteins/images/enzsub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15000" y="3886200"/>
            <a:ext cx="2495550" cy="180975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Lactase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2600" y="3657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Lactose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7000" y="3657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Sucrose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7600" y="3657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Fructose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124200" y="3886200"/>
          <a:ext cx="54864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Clip" r:id="rId3" imgW="4761905" imgH="3571429" progId="">
                  <p:embed/>
                </p:oleObj>
              </mc:Choice>
              <mc:Fallback>
                <p:oleObj name="Clip" r:id="rId3" imgW="4761905" imgH="35714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86200"/>
                        <a:ext cx="5486400" cy="2743200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99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358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Enzymes lower the </a:t>
            </a:r>
            <a:r>
              <a:rPr lang="en-US" b="1" dirty="0"/>
              <a:t>activation energy </a:t>
            </a:r>
            <a:r>
              <a:rPr lang="en-US" dirty="0"/>
              <a:t>required for the reaction to take place.</a:t>
            </a:r>
          </a:p>
          <a:p>
            <a:r>
              <a:rPr lang="en-US" dirty="0"/>
              <a:t>Therefore enzymes are </a:t>
            </a:r>
            <a:r>
              <a:rPr lang="en-US" b="1" dirty="0"/>
              <a:t>catalysts</a:t>
            </a:r>
            <a:r>
              <a:rPr lang="en-US" dirty="0"/>
              <a:t>! </a:t>
            </a:r>
          </a:p>
          <a:p>
            <a:r>
              <a:rPr lang="en-US" dirty="0"/>
              <a:t>The </a:t>
            </a:r>
            <a:r>
              <a:rPr lang="en-US" b="1" dirty="0"/>
              <a:t>reactants</a:t>
            </a:r>
            <a:r>
              <a:rPr lang="en-US" dirty="0"/>
              <a:t> (ingredients) are called </a:t>
            </a:r>
            <a:r>
              <a:rPr lang="en-US" b="1" dirty="0"/>
              <a:t>substrates</a:t>
            </a:r>
            <a:r>
              <a:rPr lang="en-US" dirty="0"/>
              <a:t>.</a:t>
            </a:r>
          </a:p>
          <a:p>
            <a:r>
              <a:rPr lang="en-US" dirty="0"/>
              <a:t>The substrates bind to the active site of the enzyme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The enzyme either breaks apart the substrate or bonds the substrates together</a:t>
            </a:r>
          </a:p>
          <a:p>
            <a:r>
              <a:rPr lang="en-US" dirty="0"/>
              <a:t>The </a:t>
            </a:r>
            <a:r>
              <a:rPr lang="en-US" b="1" dirty="0"/>
              <a:t>product</a:t>
            </a:r>
            <a:r>
              <a:rPr lang="en-US" dirty="0"/>
              <a:t> is then released</a:t>
            </a:r>
          </a:p>
          <a:p>
            <a:r>
              <a:rPr lang="en-US" dirty="0"/>
              <a:t>The enzyme does not change and is free to catalyze another reaction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209800" y="3124200"/>
          <a:ext cx="4953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Clip" r:id="rId3" imgW="4761905" imgH="3571429" progId="">
                  <p:embed/>
                </p:oleObj>
              </mc:Choice>
              <mc:Fallback>
                <p:oleObj name="Clip" r:id="rId3" imgW="4761905" imgH="35714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24200"/>
                        <a:ext cx="4953000" cy="3505200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9966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affects Enzymes?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Tx/>
              <a:buChar char="-"/>
            </a:pPr>
            <a:r>
              <a:rPr lang="en-US" b="1" dirty="0"/>
              <a:t>Enzymes are very specific!! They only function at certain temperatures or pH’s (acid/base)</a:t>
            </a:r>
          </a:p>
          <a:p>
            <a:pPr marL="514350" indent="-514350">
              <a:buFontTx/>
              <a:buChar char="-"/>
            </a:pPr>
            <a:endParaRPr lang="en-US" b="1" dirty="0"/>
          </a:p>
          <a:p>
            <a:pPr marL="514350" indent="-514350">
              <a:buFontTx/>
              <a:buChar char="-"/>
            </a:pPr>
            <a:r>
              <a:rPr lang="en-US" b="1" dirty="0"/>
              <a:t>If you raise/lower the temperature or pH of an enzyme, the active site shape changes</a:t>
            </a:r>
            <a:br>
              <a:rPr lang="en-US" b="1" dirty="0"/>
            </a:br>
            <a:endParaRPr lang="en-US" b="1" dirty="0"/>
          </a:p>
          <a:p>
            <a:pPr marL="514350" indent="-514350">
              <a:buFontTx/>
              <a:buChar char="-"/>
            </a:pPr>
            <a:r>
              <a:rPr lang="en-US" b="1" dirty="0"/>
              <a:t>The enzyme will not be able to work with it’s substrate! </a:t>
            </a:r>
            <a:r>
              <a:rPr lang="en-US" b="1" dirty="0">
                <a:sym typeface="Wingdings" pitchFamily="2" charset="2"/>
              </a:rPr>
              <a:t></a:t>
            </a:r>
            <a:endParaRPr lang="en-US" b="1" dirty="0"/>
          </a:p>
          <a:p>
            <a:pPr marL="514350" indent="-514350">
              <a:buNone/>
            </a:pPr>
            <a:endParaRPr lang="en-US" b="1" dirty="0"/>
          </a:p>
        </p:txBody>
      </p:sp>
      <p:pic>
        <p:nvPicPr>
          <p:cNvPr id="2050" name="Picture 2" descr="C:\Documents and Settings\Administrator\Local Settings\Temporary Internet Files\Content.IE5\6L9YVM1S\MMj0234703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Site Shape Change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5370496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Right Arrow 4"/>
          <p:cNvSpPr/>
          <p:nvPr/>
        </p:nvSpPr>
        <p:spPr>
          <a:xfrm rot="20111213">
            <a:off x="1746611" y="2860510"/>
            <a:ext cx="702987" cy="23050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600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Enzyme at normal temperature and 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4495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Enzyme after raising or lowering temperature or pH = </a:t>
            </a:r>
            <a:r>
              <a:rPr lang="en-US" sz="2400" u="sng" dirty="0">
                <a:solidFill>
                  <a:srgbClr val="0070C0"/>
                </a:solidFill>
              </a:rPr>
              <a:t>will not work!!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19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**The enzyme is DENATURED!! = “damaged”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1.  </a:t>
            </a:r>
            <a:r>
              <a:rPr lang="en-US" i="1" u="sng" dirty="0" err="1"/>
              <a:t>Oxidase</a:t>
            </a:r>
            <a:r>
              <a:rPr lang="en-US" dirty="0"/>
              <a:t> is an enzyme found in fruits that react with oxygen in the air.  When exposed to oxygen, the fruit turns brown.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add lemon juice to the apple, it </a:t>
            </a:r>
            <a:r>
              <a:rPr lang="en-US" i="1" dirty="0"/>
              <a:t>LOWERS</a:t>
            </a:r>
            <a:r>
              <a:rPr lang="en-US" dirty="0"/>
              <a:t> the pH (lemons are acidic)</a:t>
            </a:r>
          </a:p>
          <a:p>
            <a:r>
              <a:rPr lang="en-US" dirty="0"/>
              <a:t>The active site changes and cannot react with oxygen </a:t>
            </a:r>
            <a:r>
              <a:rPr lang="en-US" dirty="0">
                <a:sym typeface="Wingdings" pitchFamily="2" charset="2"/>
              </a:rPr>
              <a:t> apple does not turn brown!!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28800"/>
            <a:ext cx="281224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417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Clip</vt:lpstr>
      <vt:lpstr>           Enzymes</vt:lpstr>
      <vt:lpstr>Enzymes…</vt:lpstr>
      <vt:lpstr>Examples in Body</vt:lpstr>
      <vt:lpstr>Enzyme Structure</vt:lpstr>
      <vt:lpstr>PowerPoint Presentation</vt:lpstr>
      <vt:lpstr>PowerPoint Presentation</vt:lpstr>
      <vt:lpstr>What affects Enzymes?</vt:lpstr>
      <vt:lpstr>Active Site Shape Change</vt:lpstr>
      <vt:lpstr>PowerPoint Presentation</vt:lpstr>
      <vt:lpstr>PowerPoint Presentation</vt:lpstr>
      <vt:lpstr>Review!!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wcpss</dc:creator>
  <cp:lastModifiedBy>Joan Stone</cp:lastModifiedBy>
  <cp:revision>23</cp:revision>
  <dcterms:created xsi:type="dcterms:W3CDTF">2009-09-01T12:18:04Z</dcterms:created>
  <dcterms:modified xsi:type="dcterms:W3CDTF">2017-02-09T19:08:14Z</dcterms:modified>
</cp:coreProperties>
</file>