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61" r:id="rId2"/>
    <p:sldId id="292" r:id="rId3"/>
    <p:sldId id="260" r:id="rId4"/>
    <p:sldId id="313" r:id="rId5"/>
    <p:sldId id="288" r:id="rId6"/>
    <p:sldId id="362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</p:sldIdLst>
  <p:sldSz cx="9144000" cy="6858000" type="screen4x3"/>
  <p:notesSz cx="67818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FFFF66"/>
    <a:srgbClr val="FFFF99"/>
    <a:srgbClr val="99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35"/>
    <p:restoredTop sz="94656"/>
  </p:normalViewPr>
  <p:slideViewPr>
    <p:cSldViewPr snapToGrid="0">
      <p:cViewPr varScale="1">
        <p:scale>
          <a:sx n="59" d="100"/>
          <a:sy n="59" d="100"/>
        </p:scale>
        <p:origin x="42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87582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5E9A533-B02B-40A5-B488-091A97733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37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7438" y="690563"/>
            <a:ext cx="4608512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379913"/>
            <a:ext cx="49720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87582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1" tIns="45887" rIns="91771" bIns="458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B7C34D2-CD93-4E78-9A9E-57B06C627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4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3" cy="641"/>
              <a:chOff x="-3" y="1562"/>
              <a:chExt cx="5763" cy="641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4" y="1730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08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8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4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0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46512-F64D-47C6-AB24-FC07E9C45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CA930-0957-49C5-9FBC-CEA488650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51B2E-EC6B-4625-9BC5-97E227704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6B83-FEBA-43FB-8B05-5225A2600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1B5D-EA31-4A5F-BE1C-AD3C3AAC6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7859-3F37-4FE5-A5D2-4C38CF42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B721-CE3D-42E7-A34F-08426AA70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9152-B281-45D3-919F-621FB8555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4D670-BC42-478E-91BF-AC277CE33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7F77D-A8ED-49C7-9D38-0AA83BCEB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A50B3E-8EAF-4AE8-AD8D-DECEA38E9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3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6230" y="807396"/>
            <a:ext cx="7937770" cy="6050604"/>
          </a:xfrm>
        </p:spPr>
        <p:txBody>
          <a:bodyPr/>
          <a:lstStyle/>
          <a:p>
            <a:pPr algn="ctr" eaLnBrk="1" hangingPunct="1"/>
            <a:r>
              <a:rPr lang="en-US" sz="7200" b="1" dirty="0" smtClean="0">
                <a:solidFill>
                  <a:srgbClr val="FFFF00"/>
                </a:solidFill>
              </a:rPr>
              <a:t>Intro to chemical reactions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endParaRPr lang="en-US" sz="5400" b="1" dirty="0" smtClean="0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charset="0"/>
                <a:ea typeface="MS PGothic" charset="0"/>
              </a:rPr>
              <a:t>D. Single Replacement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276475"/>
          </a:xfrm>
        </p:spPr>
        <p:txBody>
          <a:bodyPr/>
          <a:lstStyle/>
          <a:p>
            <a:pPr>
              <a:spcBef>
                <a:spcPct val="1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one element replaces another in a compound</a:t>
            </a:r>
          </a:p>
          <a:p>
            <a:pPr>
              <a:spcBef>
                <a:spcPct val="1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(a single element &amp; a compound on </a:t>
            </a:r>
            <a:br>
              <a:rPr lang="en-US" dirty="0">
                <a:latin typeface="Arial" charset="0"/>
                <a:ea typeface="MS PGothic" charset="0"/>
              </a:rPr>
            </a:br>
            <a:r>
              <a:rPr lang="en-US" dirty="0">
                <a:latin typeface="Arial" charset="0"/>
                <a:ea typeface="MS PGothic" charset="0"/>
              </a:rPr>
              <a:t>  BOTH sides)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046163" y="3662363"/>
            <a:ext cx="8097837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Monotype Sorts" charset="0"/>
              <a:buNone/>
            </a:pPr>
            <a:r>
              <a:rPr kumimoji="1" lang="en-US" sz="7400" b="1" dirty="0">
                <a:solidFill>
                  <a:srgbClr val="FFFF66"/>
                </a:solidFill>
                <a:latin typeface="Arial" charset="0"/>
              </a:rPr>
              <a:t>A + BC </a:t>
            </a:r>
            <a:r>
              <a:rPr kumimoji="1" lang="en-US" sz="7400" b="1" dirty="0">
                <a:solidFill>
                  <a:srgbClr val="FFFF66"/>
                </a:solidFill>
                <a:latin typeface="Arial" charset="0"/>
                <a:sym typeface="Symbol" charset="0"/>
              </a:rPr>
              <a:t> B + AC</a:t>
            </a:r>
            <a:endParaRPr kumimoji="1" lang="en-US" sz="7400" b="1" dirty="0">
              <a:solidFill>
                <a:srgbClr val="FFFF66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0038" y="5740400"/>
            <a:ext cx="8520112" cy="809625"/>
            <a:chOff x="189" y="3476"/>
            <a:chExt cx="5367" cy="510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189" y="3476"/>
              <a:ext cx="5367" cy="5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1" name="Picture 7" descr="single replacement symbo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57" r="19763" b="55855"/>
            <a:stretch>
              <a:fillRect/>
            </a:stretch>
          </p:blipFill>
          <p:spPr bwMode="auto">
            <a:xfrm>
              <a:off x="226" y="3531"/>
              <a:ext cx="5308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8858" name="AutoShape 10"/>
          <p:cNvSpPr>
            <a:spLocks/>
          </p:cNvSpPr>
          <p:nvPr/>
        </p:nvSpPr>
        <p:spPr bwMode="auto">
          <a:xfrm rot="-5400000">
            <a:off x="2219326" y="4346575"/>
            <a:ext cx="406400" cy="1724025"/>
          </a:xfrm>
          <a:prstGeom prst="leftBracket">
            <a:avLst>
              <a:gd name="adj" fmla="val 35352"/>
            </a:avLst>
          </a:prstGeom>
          <a:noFill/>
          <a:ln w="762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Arc 11"/>
          <p:cNvSpPr>
            <a:spLocks/>
          </p:cNvSpPr>
          <p:nvPr/>
        </p:nvSpPr>
        <p:spPr bwMode="auto">
          <a:xfrm flipH="1">
            <a:off x="3313113" y="3784600"/>
            <a:ext cx="431800" cy="3667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 autoUpdateAnimBg="0" advAuto="0"/>
      <p:bldP spid="78852" grpId="0" autoUpdateAnimBg="0"/>
      <p:bldP spid="78858" grpId="0" animBg="1"/>
      <p:bldP spid="788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3849688"/>
            <a:ext cx="9144000" cy="300831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Monotype Sorts" charset="0"/>
              <a:buNone/>
            </a:pPr>
            <a:r>
              <a:rPr kumimoji="1" lang="en-US" sz="7200" b="1" dirty="0">
                <a:solidFill>
                  <a:srgbClr val="FFFF66"/>
                </a:solidFill>
                <a:latin typeface="Arial" charset="0"/>
              </a:rPr>
              <a:t>AB + CD </a:t>
            </a:r>
            <a:r>
              <a:rPr kumimoji="1" lang="en-US" sz="7200" b="1" dirty="0">
                <a:solidFill>
                  <a:srgbClr val="FFFF66"/>
                </a:solidFill>
                <a:latin typeface="Arial" charset="0"/>
                <a:sym typeface="Symbol" charset="0"/>
              </a:rPr>
              <a:t> AD + </a:t>
            </a:r>
            <a:r>
              <a:rPr kumimoji="1" lang="en-US" sz="7200" b="1" dirty="0">
                <a:solidFill>
                  <a:srgbClr val="FFFF66"/>
                </a:solidFill>
                <a:latin typeface="Arial" charset="0"/>
              </a:rPr>
              <a:t>CB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dirty="0">
                <a:latin typeface="Arial Rounded MT Bold" charset="0"/>
                <a:ea typeface="MS PGothic" charset="0"/>
              </a:rPr>
              <a:t>E. Double Replacement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970837" cy="1995488"/>
          </a:xfrm>
        </p:spPr>
        <p:txBody>
          <a:bodyPr/>
          <a:lstStyle/>
          <a:p>
            <a:pPr>
              <a:spcBef>
                <a:spcPct val="8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ions in two compounds </a:t>
            </a:r>
            <a:r>
              <a:rPr lang="ja-JP" altLang="en-US" dirty="0">
                <a:latin typeface="Arial" charset="0"/>
                <a:ea typeface="MS PGothic" charset="0"/>
              </a:rPr>
              <a:t>“</a:t>
            </a:r>
            <a:r>
              <a:rPr lang="en-US" altLang="ja-JP" dirty="0">
                <a:latin typeface="Arial" charset="0"/>
                <a:ea typeface="MS PGothic" charset="0"/>
              </a:rPr>
              <a:t>change partners</a:t>
            </a:r>
            <a:r>
              <a:rPr lang="ja-JP" altLang="en-US" dirty="0">
                <a:latin typeface="Arial" charset="0"/>
                <a:ea typeface="MS PGothic" charset="0"/>
              </a:rPr>
              <a:t>”</a:t>
            </a:r>
            <a:endParaRPr lang="en-US" altLang="ja-JP" dirty="0">
              <a:latin typeface="Arial" charset="0"/>
              <a:ea typeface="MS PGothic" charset="0"/>
            </a:endParaRPr>
          </a:p>
          <a:p>
            <a:pPr>
              <a:spcBef>
                <a:spcPct val="8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(2 compounds on BOTH sides)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7163" y="5870575"/>
            <a:ext cx="8805862" cy="835025"/>
            <a:chOff x="99" y="3518"/>
            <a:chExt cx="5547" cy="526"/>
          </a:xfrm>
        </p:grpSpPr>
        <p:sp>
          <p:nvSpPr>
            <p:cNvPr id="9223" name="Rectangle 13"/>
            <p:cNvSpPr>
              <a:spLocks noChangeArrowheads="1"/>
            </p:cNvSpPr>
            <p:nvPr/>
          </p:nvSpPr>
          <p:spPr bwMode="auto">
            <a:xfrm>
              <a:off x="99" y="3518"/>
              <a:ext cx="5547" cy="5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24" name="Picture 12" descr="double replacement symbo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5" r="20273" b="50717"/>
            <a:stretch>
              <a:fillRect/>
            </a:stretch>
          </p:blipFill>
          <p:spPr bwMode="auto">
            <a:xfrm>
              <a:off x="126" y="3572"/>
              <a:ext cx="5503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9887" name="AutoShape 15"/>
          <p:cNvSpPr>
            <a:spLocks/>
          </p:cNvSpPr>
          <p:nvPr/>
        </p:nvSpPr>
        <p:spPr bwMode="auto">
          <a:xfrm rot="-5400000">
            <a:off x="2120900" y="4183063"/>
            <a:ext cx="406400" cy="2336800"/>
          </a:xfrm>
          <a:prstGeom prst="leftBracket">
            <a:avLst>
              <a:gd name="adj" fmla="val 47917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 autoUpdateAnimBg="0"/>
      <p:bldP spid="79875" grpId="0" build="p" autoUpdateAnimBg="0" advAuto="0"/>
      <p:bldP spid="798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Arial Rounded MT Bold" charset="0"/>
                <a:ea typeface="MS PGothic" charset="0"/>
              </a:rPr>
              <a:t>Signs of a Chemical Reaction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1098550" y="1117600"/>
            <a:ext cx="8045450" cy="5740400"/>
          </a:xfrm>
        </p:spPr>
        <p:txBody>
          <a:bodyPr/>
          <a:lstStyle/>
          <a:p>
            <a:pPr marL="647700" indent="-647700">
              <a:buFont typeface="Monotype Sorts" charset="0"/>
              <a:buAutoNum type="arabicPeriod"/>
            </a:pPr>
            <a:r>
              <a:rPr lang="en-US" sz="3200" b="1" dirty="0">
                <a:solidFill>
                  <a:srgbClr val="FFFF00"/>
                </a:solidFill>
                <a:latin typeface="Arial" charset="0"/>
                <a:ea typeface="MS PGothic" charset="0"/>
              </a:rPr>
              <a:t>Color Change</a:t>
            </a:r>
            <a:r>
              <a:rPr lang="en-US" sz="3200" b="1" dirty="0">
                <a:latin typeface="Arial" charset="0"/>
                <a:ea typeface="MS PGothic" charset="0"/>
              </a:rPr>
              <a:t> </a:t>
            </a:r>
          </a:p>
          <a:p>
            <a:pPr marL="1104900" lvl="1" indent="-647700"/>
            <a:r>
              <a:rPr lang="en-US" dirty="0">
                <a:latin typeface="Arial" charset="0"/>
                <a:ea typeface="MS PGothic" charset="0"/>
              </a:rPr>
              <a:t>Dramatic</a:t>
            </a:r>
          </a:p>
          <a:p>
            <a:pPr marL="1104900" lvl="1" indent="-647700"/>
            <a:r>
              <a:rPr lang="en-US" dirty="0">
                <a:latin typeface="Arial" charset="0"/>
                <a:ea typeface="MS PGothic" charset="0"/>
              </a:rPr>
              <a:t>Does not include dye/fading</a:t>
            </a:r>
          </a:p>
          <a:p>
            <a:pPr marL="647700" indent="-647700">
              <a:buFont typeface="Monotype Sorts" charset="0"/>
              <a:buAutoNum type="arabicPeriod"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MS PGothic" charset="0"/>
              </a:rPr>
              <a:t>Production of Gas</a:t>
            </a:r>
          </a:p>
          <a:p>
            <a:pPr marL="1104900" lvl="1" indent="-647700"/>
            <a:r>
              <a:rPr lang="en-US" dirty="0">
                <a:latin typeface="Arial" charset="0"/>
                <a:ea typeface="MS PGothic" charset="0"/>
              </a:rPr>
              <a:t>Bubbles</a:t>
            </a:r>
          </a:p>
          <a:p>
            <a:pPr marL="647700" indent="-647700">
              <a:buFont typeface="Monotype Sorts" charset="0"/>
              <a:buAutoNum type="arabicPeriod"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MS PGothic" charset="0"/>
              </a:rPr>
              <a:t>Precipitate Forms</a:t>
            </a:r>
          </a:p>
          <a:p>
            <a:pPr marL="1104900" lvl="1" indent="-647700"/>
            <a:r>
              <a:rPr lang="en-US" dirty="0">
                <a:latin typeface="Arial" charset="0"/>
                <a:ea typeface="MS PGothic" charset="0"/>
              </a:rPr>
              <a:t>Solids forms from mixing 2 liquids</a:t>
            </a:r>
          </a:p>
          <a:p>
            <a:pPr marL="647700" indent="-647700">
              <a:buFont typeface="Monotype Sorts" charset="0"/>
              <a:buAutoNum type="arabicPeriod"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MS PGothic" charset="0"/>
              </a:rPr>
              <a:t>Change in Heat/Temperature</a:t>
            </a:r>
          </a:p>
          <a:p>
            <a:pPr marL="1104900" lvl="1" indent="-647700"/>
            <a:r>
              <a:rPr lang="en-US" dirty="0">
                <a:latin typeface="Arial" charset="0"/>
                <a:ea typeface="MS PGothic" charset="0"/>
              </a:rPr>
              <a:t>Does it on its own, no heat source</a:t>
            </a:r>
          </a:p>
          <a:p>
            <a:pPr marL="1104900" lvl="1" indent="-647700"/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ChangeArrowheads="1"/>
          </p:cNvSpPr>
          <p:nvPr/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l">
              <a:spcBef>
                <a:spcPct val="80000"/>
              </a:spcBef>
            </a:pPr>
            <a:r>
              <a:rPr kumimoji="1" lang="en-US" sz="4000" b="1" dirty="0">
                <a:solidFill>
                  <a:schemeClr val="bg1"/>
                </a:solidFill>
                <a:latin typeface="Arial Rounded MT Bold" charset="0"/>
              </a:rPr>
              <a:t>Reaction Types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397000"/>
          <a:ext cx="9144000" cy="493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790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Reaction Type</a:t>
                      </a:r>
                      <a:endParaRPr lang="en-US" sz="3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Clue</a:t>
                      </a:r>
                      <a:endParaRPr lang="en-US" sz="3200" dirty="0"/>
                    </a:p>
                  </a:txBody>
                  <a:tcPr marT="45714" marB="45714"/>
                </a:tc>
              </a:tr>
              <a:tr h="5790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Combustion</a:t>
                      </a:r>
                      <a:endParaRPr lang="en-US" sz="3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 + O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>
                          <a:sym typeface="Wingdings"/>
                        </a:rPr>
                        <a:t> CO</a:t>
                      </a:r>
                      <a:r>
                        <a:rPr lang="en-US" sz="3200" baseline="-25000" dirty="0" smtClean="0">
                          <a:sym typeface="Wingdings"/>
                        </a:rPr>
                        <a:t>2</a:t>
                      </a:r>
                      <a:r>
                        <a:rPr lang="en-US" sz="3200" dirty="0" smtClean="0">
                          <a:sym typeface="Wingdings"/>
                        </a:rPr>
                        <a:t> + H</a:t>
                      </a:r>
                      <a:r>
                        <a:rPr lang="en-US" sz="3200" baseline="-25000" dirty="0" smtClean="0">
                          <a:sym typeface="Wingdings"/>
                        </a:rPr>
                        <a:t>2</a:t>
                      </a:r>
                      <a:r>
                        <a:rPr lang="en-US" sz="3200" dirty="0" smtClean="0">
                          <a:sym typeface="Wingdings"/>
                        </a:rPr>
                        <a:t>O</a:t>
                      </a:r>
                      <a:endParaRPr lang="en-US" sz="3200" dirty="0"/>
                    </a:p>
                  </a:txBody>
                  <a:tcPr marT="45714" marB="45714"/>
                </a:tc>
              </a:tr>
              <a:tr h="5790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Decomposition</a:t>
                      </a:r>
                      <a:endParaRPr lang="en-US" sz="3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Reactant</a:t>
                      </a:r>
                      <a:endParaRPr lang="en-US" sz="3200" dirty="0"/>
                    </a:p>
                  </a:txBody>
                  <a:tcPr marT="45714" marB="45714"/>
                </a:tc>
              </a:tr>
              <a:tr h="5790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Synthesis</a:t>
                      </a:r>
                      <a:endParaRPr lang="en-US" sz="3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Product</a:t>
                      </a:r>
                      <a:endParaRPr lang="en-US" sz="3200" dirty="0"/>
                    </a:p>
                  </a:txBody>
                  <a:tcPr marT="45714" marB="45714"/>
                </a:tc>
              </a:tr>
              <a:tr h="155428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Single Replacement</a:t>
                      </a:r>
                      <a:endParaRPr lang="en-US" sz="3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Single</a:t>
                      </a:r>
                      <a:r>
                        <a:rPr lang="en-US" sz="3200" baseline="0" dirty="0" smtClean="0"/>
                        <a:t> Element and a Compound on BOTH sides</a:t>
                      </a:r>
                      <a:endParaRPr lang="en-US" sz="3200" dirty="0"/>
                    </a:p>
                  </a:txBody>
                  <a:tcPr marT="45714" marB="45714"/>
                </a:tc>
              </a:tr>
              <a:tr h="106666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Double Replacement</a:t>
                      </a:r>
                      <a:endParaRPr lang="en-US" sz="32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Compounds on BOTH sides</a:t>
                      </a:r>
                      <a:endParaRPr lang="en-US" sz="32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0" y="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l">
              <a:spcBef>
                <a:spcPct val="80000"/>
              </a:spcBef>
            </a:pPr>
            <a:r>
              <a:rPr kumimoji="1" lang="en-US" sz="4000" b="1" dirty="0">
                <a:solidFill>
                  <a:schemeClr val="bg1"/>
                </a:solidFill>
                <a:latin typeface="Arial Rounded MT Bold" charset="0"/>
              </a:rPr>
              <a:t>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900" y="593726"/>
            <a:ext cx="8121650" cy="5980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MgO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 Mg + O</a:t>
            </a:r>
            <a:r>
              <a:rPr lang="en-US" sz="4000" baseline="-25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2</a:t>
            </a: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NaCl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 + AgNO</a:t>
            </a:r>
            <a:r>
              <a:rPr lang="en-US" sz="4000" baseline="-25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3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 NaNO</a:t>
            </a:r>
            <a:r>
              <a:rPr lang="en-US" sz="4000" baseline="-25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3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AgCl</a:t>
            </a:r>
            <a:endParaRPr lang="en-US" sz="4000" dirty="0">
              <a:solidFill>
                <a:schemeClr val="bg1"/>
              </a:solidFill>
              <a:latin typeface="+mn-lt"/>
              <a:ea typeface="ＭＳ Ｐゴシック" charset="0"/>
              <a:cs typeface="+mn-cs"/>
              <a:sym typeface="Wingdings"/>
            </a:endParaRP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H</a:t>
            </a:r>
            <a:r>
              <a:rPr lang="en-US" sz="4000" baseline="-25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O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 H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O</a:t>
            </a: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AgCl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Cu  CuCl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Ag</a:t>
            </a: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C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H</a:t>
            </a:r>
            <a:r>
              <a:rPr lang="en-US" sz="4000" baseline="-25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6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O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 CO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+H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O</a:t>
            </a: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NaBr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+Cl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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NaCl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Br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Al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O</a:t>
            </a:r>
            <a:r>
              <a:rPr lang="en-US" sz="4000" baseline="-25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3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 Al + O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</a:p>
          <a:p>
            <a:pPr marL="514350" indent="-514350" algn="l">
              <a:lnSpc>
                <a:spcPct val="120000"/>
              </a:lnSpc>
              <a:buFontTx/>
              <a:buAutoNum type="arabicPeriod"/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MgCl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 +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LiOH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 Mg(OH)</a:t>
            </a:r>
            <a:r>
              <a:rPr lang="en-US" sz="4000" baseline="-25000" dirty="0">
                <a:solidFill>
                  <a:schemeClr val="bg1"/>
                </a:solidFill>
                <a:ea typeface="ＭＳ Ｐゴシック" charset="0"/>
                <a:cs typeface="+mn-cs"/>
                <a:sym typeface="Wingdings"/>
              </a:rPr>
              <a:t> 2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 +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ＭＳ Ｐゴシック" charset="0"/>
                <a:cs typeface="+mn-cs"/>
                <a:sym typeface="Wingdings"/>
              </a:rPr>
              <a:t>LiCl</a:t>
            </a:r>
            <a:endParaRPr lang="en-US" sz="4000" dirty="0">
              <a:solidFill>
                <a:schemeClr val="bg1"/>
              </a:solidFill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7725" y="842963"/>
            <a:ext cx="17129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Decomp</a:t>
            </a:r>
            <a:endParaRPr lang="en-US" sz="3200" dirty="0">
              <a:solidFill>
                <a:srgbClr val="FFFF00"/>
              </a:solidFill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1975" y="1568450"/>
            <a:ext cx="7762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DR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6900" y="2312988"/>
            <a:ext cx="89217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Syn</a:t>
            </a:r>
            <a:endParaRPr lang="en-US" sz="3200" dirty="0">
              <a:solidFill>
                <a:srgbClr val="FFFF00"/>
              </a:solidFill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100" y="3070225"/>
            <a:ext cx="75565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SR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0325" y="3779838"/>
            <a:ext cx="23749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Combustion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32563" y="4498975"/>
            <a:ext cx="75406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SR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65650" y="5245100"/>
            <a:ext cx="17129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Decomp</a:t>
            </a:r>
            <a:endParaRPr lang="en-US" sz="3200" dirty="0">
              <a:solidFill>
                <a:srgbClr val="FFFF00"/>
              </a:solidFill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6125" y="5989638"/>
            <a:ext cx="7778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ea typeface="ＭＳ Ｐゴシック" charset="0"/>
                <a:cs typeface="+mn-cs"/>
              </a:rPr>
              <a:t>DR</a:t>
            </a:r>
          </a:p>
        </p:txBody>
      </p:sp>
    </p:spTree>
    <p:extLst>
      <p:ext uri="{BB962C8B-B14F-4D97-AF65-F5344CB8AC3E}">
        <p14:creationId xmlns:p14="http://schemas.microsoft.com/office/powerpoint/2010/main" val="205328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93663"/>
            <a:ext cx="8001000" cy="114300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A.Law</a:t>
            </a:r>
            <a:r>
              <a:rPr lang="en-US" dirty="0" smtClean="0"/>
              <a:t> of Conservation of Mass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63638"/>
            <a:ext cx="7772400" cy="1905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mass is neither created nor destroyed in a chemical reaction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074738" y="4583113"/>
            <a:ext cx="9620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hlink"/>
              </a:buClr>
              <a:buSzPct val="70000"/>
              <a:buFont typeface="Monotype Sorts"/>
              <a:buNone/>
            </a:pPr>
            <a:r>
              <a:rPr kumimoji="1" lang="en-US" sz="3400" b="1">
                <a:solidFill>
                  <a:schemeClr val="bg1"/>
                </a:solidFill>
              </a:rPr>
              <a:t>4 H</a:t>
            </a:r>
          </a:p>
          <a:p>
            <a:pPr marL="342900" indent="-342900" eaLnBrk="0" hangingPunct="0">
              <a:lnSpc>
                <a:spcPct val="150000"/>
              </a:lnSpc>
              <a:buClr>
                <a:schemeClr val="hlink"/>
              </a:buClr>
              <a:buSzPct val="70000"/>
              <a:buFont typeface="Monotype Sorts"/>
              <a:buNone/>
            </a:pPr>
            <a:r>
              <a:rPr kumimoji="1" lang="en-US" sz="3400" b="1">
                <a:solidFill>
                  <a:schemeClr val="bg1"/>
                </a:solidFill>
              </a:rPr>
              <a:t>2 O</a:t>
            </a:r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2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2036763" y="4352925"/>
            <a:ext cx="6072187" cy="2387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8181975" y="4583113"/>
            <a:ext cx="9620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hlink"/>
              </a:buClr>
              <a:buSzPct val="70000"/>
              <a:buFont typeface="Monotype Sorts"/>
              <a:buNone/>
            </a:pPr>
            <a:r>
              <a:rPr kumimoji="1" lang="en-US" sz="3400" b="1">
                <a:solidFill>
                  <a:schemeClr val="bg1"/>
                </a:solidFill>
              </a:rPr>
              <a:t>4 H</a:t>
            </a:r>
          </a:p>
          <a:p>
            <a:pPr marL="342900" indent="-342900" eaLnBrk="0" hangingPunct="0">
              <a:lnSpc>
                <a:spcPct val="150000"/>
              </a:lnSpc>
              <a:buClr>
                <a:schemeClr val="hlink"/>
              </a:buClr>
              <a:buSzPct val="70000"/>
              <a:buFont typeface="Monotype Sorts"/>
              <a:buNone/>
            </a:pPr>
            <a:r>
              <a:rPr kumimoji="1" lang="en-US" sz="3400" b="1">
                <a:solidFill>
                  <a:schemeClr val="bg1"/>
                </a:solidFill>
              </a:rPr>
              <a:t>2 O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535238" y="6046788"/>
            <a:ext cx="565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/>
              <a:t>4 g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491038" y="6046788"/>
            <a:ext cx="717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/>
              <a:t>32 g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864350" y="5276850"/>
            <a:ext cx="717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/>
              <a:t>36 g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171575" y="23495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total mass &amp; the number of atoms stay the same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150938" y="3465513"/>
            <a:ext cx="7772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atoms can only rearrange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20" grpId="0" autoUpdateAnimBg="0"/>
      <p:bldP spid="43022" grpId="0" autoUpdateAnimBg="0"/>
      <p:bldP spid="43023" grpId="0" autoUpdateAnimBg="0"/>
      <p:bldP spid="43024" grpId="0" autoUpdateAnimBg="0"/>
      <p:bldP spid="43025" grpId="0" build="p" bldLvl="2" autoUpdateAnimBg="0"/>
      <p:bldP spid="43026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Chemical Equations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63" y="2016125"/>
            <a:ext cx="7772400" cy="1958975"/>
          </a:xfrm>
        </p:spPr>
        <p:txBody>
          <a:bodyPr/>
          <a:lstStyle/>
          <a:p>
            <a:pPr algn="ctr">
              <a:spcBef>
                <a:spcPct val="40000"/>
              </a:spcBef>
              <a:buFont typeface="Monotype Sorts"/>
              <a:buNone/>
            </a:pPr>
            <a:r>
              <a:rPr lang="en-US" sz="10500" b="1" dirty="0" smtClean="0">
                <a:solidFill>
                  <a:srgbClr val="FFFF66"/>
                </a:solidFill>
              </a:rPr>
              <a:t>A+B </a:t>
            </a:r>
            <a:r>
              <a:rPr lang="en-US" sz="10500" b="1" dirty="0" smtClean="0">
                <a:sym typeface="Symbol" pitchFamily="18" charset="2"/>
              </a:rPr>
              <a:t> </a:t>
            </a:r>
            <a:r>
              <a:rPr lang="en-US" sz="10500" b="1" dirty="0" smtClean="0">
                <a:solidFill>
                  <a:srgbClr val="99FFCC"/>
                </a:solidFill>
                <a:sym typeface="Symbol" pitchFamily="18" charset="2"/>
              </a:rPr>
              <a:t>C+D</a:t>
            </a:r>
            <a:endParaRPr lang="en-US" sz="10500" dirty="0" smtClean="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028700" y="4221163"/>
            <a:ext cx="3760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66"/>
                </a:solidFill>
                <a:latin typeface="Arial" charset="0"/>
              </a:rPr>
              <a:t>REACTANTS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08650" y="4221163"/>
            <a:ext cx="3321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99FFCC"/>
                </a:solidFill>
                <a:latin typeface="Arial" charset="0"/>
              </a:rPr>
              <a:t>PRODUCTS</a:t>
            </a:r>
            <a:endParaRPr lang="en-US" sz="44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utoUpdateAnimBg="0"/>
      <p:bldP spid="82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1081088"/>
            <a:ext cx="8001000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Line 6"/>
          <p:cNvSpPr>
            <a:spLocks noChangeShapeType="1"/>
          </p:cNvSpPr>
          <p:nvPr/>
        </p:nvSpPr>
        <p:spPr bwMode="auto">
          <a:xfrm>
            <a:off x="1647825" y="5962650"/>
            <a:ext cx="3714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7"/>
          <p:cNvSpPr>
            <a:spLocks noChangeShapeType="1"/>
          </p:cNvSpPr>
          <p:nvPr/>
        </p:nvSpPr>
        <p:spPr bwMode="auto">
          <a:xfrm>
            <a:off x="2071688" y="5934075"/>
            <a:ext cx="0" cy="47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Line 8"/>
          <p:cNvSpPr>
            <a:spLocks noChangeShapeType="1"/>
          </p:cNvSpPr>
          <p:nvPr/>
        </p:nvSpPr>
        <p:spPr bwMode="auto">
          <a:xfrm>
            <a:off x="2022475" y="5946775"/>
            <a:ext cx="36513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Symbols and their Meanings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401888" y="1246188"/>
            <a:ext cx="6491287" cy="1046162"/>
            <a:chOff x="1513" y="968"/>
            <a:chExt cx="4089" cy="659"/>
          </a:xfrm>
        </p:grpSpPr>
        <p:sp>
          <p:nvSpPr>
            <p:cNvPr id="20497" name="Oval 31"/>
            <p:cNvSpPr>
              <a:spLocks noChangeArrowheads="1"/>
            </p:cNvSpPr>
            <p:nvPr/>
          </p:nvSpPr>
          <p:spPr bwMode="auto">
            <a:xfrm>
              <a:off x="4863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498" name="Oval 30"/>
            <p:cNvSpPr>
              <a:spLocks noChangeArrowheads="1"/>
            </p:cNvSpPr>
            <p:nvPr/>
          </p:nvSpPr>
          <p:spPr bwMode="auto">
            <a:xfrm>
              <a:off x="2841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499" name="Oval 29"/>
            <p:cNvSpPr>
              <a:spLocks noChangeArrowheads="1"/>
            </p:cNvSpPr>
            <p:nvPr/>
          </p:nvSpPr>
          <p:spPr bwMode="auto">
            <a:xfrm>
              <a:off x="1513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581150" y="1246188"/>
            <a:ext cx="6480175" cy="1046162"/>
            <a:chOff x="996" y="968"/>
            <a:chExt cx="4082" cy="659"/>
          </a:xfrm>
        </p:grpSpPr>
        <p:sp>
          <p:nvSpPr>
            <p:cNvPr id="20494" name="Oval 27"/>
            <p:cNvSpPr>
              <a:spLocks noChangeArrowheads="1"/>
            </p:cNvSpPr>
            <p:nvPr/>
          </p:nvSpPr>
          <p:spPr bwMode="auto">
            <a:xfrm>
              <a:off x="4108" y="968"/>
              <a:ext cx="970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495" name="Oval 26"/>
            <p:cNvSpPr>
              <a:spLocks noChangeArrowheads="1"/>
            </p:cNvSpPr>
            <p:nvPr/>
          </p:nvSpPr>
          <p:spPr bwMode="auto">
            <a:xfrm>
              <a:off x="2341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496" name="Oval 25"/>
            <p:cNvSpPr>
              <a:spLocks noChangeArrowheads="1"/>
            </p:cNvSpPr>
            <p:nvPr/>
          </p:nvSpPr>
          <p:spPr bwMode="auto">
            <a:xfrm>
              <a:off x="996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463675" y="1258888"/>
            <a:ext cx="5408613" cy="981075"/>
            <a:chOff x="922" y="985"/>
            <a:chExt cx="3407" cy="618"/>
          </a:xfrm>
        </p:grpSpPr>
        <p:sp>
          <p:nvSpPr>
            <p:cNvPr id="20492" name="Oval 23"/>
            <p:cNvSpPr>
              <a:spLocks noChangeArrowheads="1"/>
            </p:cNvSpPr>
            <p:nvPr/>
          </p:nvSpPr>
          <p:spPr bwMode="auto">
            <a:xfrm>
              <a:off x="3960" y="985"/>
              <a:ext cx="369" cy="61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493" name="Oval 22"/>
            <p:cNvSpPr>
              <a:spLocks noChangeArrowheads="1"/>
            </p:cNvSpPr>
            <p:nvPr/>
          </p:nvSpPr>
          <p:spPr bwMode="auto">
            <a:xfrm>
              <a:off x="922" y="985"/>
              <a:ext cx="369" cy="61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Writing Equations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73163" y="2308225"/>
            <a:ext cx="7659687" cy="1408113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Identify the substances involved.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Use symbols to show: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076325" y="1131888"/>
            <a:ext cx="8067675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/>
              <a:buNone/>
            </a:pPr>
            <a:r>
              <a:rPr kumimoji="1" lang="en-US" sz="5000" b="1" dirty="0">
                <a:solidFill>
                  <a:srgbClr val="FFFF66"/>
                </a:solidFill>
              </a:rPr>
              <a:t>2H</a:t>
            </a:r>
            <a:r>
              <a:rPr kumimoji="1" lang="en-US" sz="5000" b="1" baseline="-25000" dirty="0">
                <a:solidFill>
                  <a:srgbClr val="FFFF66"/>
                </a:solidFill>
              </a:rPr>
              <a:t>2</a:t>
            </a:r>
            <a:r>
              <a:rPr kumimoji="1" lang="en-US" sz="5000" b="1" dirty="0">
                <a:solidFill>
                  <a:srgbClr val="FFFF66"/>
                </a:solidFill>
              </a:rPr>
              <a:t>(</a:t>
            </a:r>
            <a:r>
              <a:rPr kumimoji="1" lang="en-US" sz="5000" b="1" i="1" dirty="0">
                <a:solidFill>
                  <a:srgbClr val="FFFF66"/>
                </a:solidFill>
              </a:rPr>
              <a:t>g</a:t>
            </a:r>
            <a:r>
              <a:rPr kumimoji="1" lang="en-US" sz="5000" b="1" dirty="0">
                <a:solidFill>
                  <a:srgbClr val="FFFF66"/>
                </a:solidFill>
              </a:rPr>
              <a:t>) + O</a:t>
            </a:r>
            <a:r>
              <a:rPr kumimoji="1" lang="en-US" sz="5000" b="1" baseline="-25000" dirty="0">
                <a:solidFill>
                  <a:srgbClr val="FFFF66"/>
                </a:solidFill>
              </a:rPr>
              <a:t>2</a:t>
            </a:r>
            <a:r>
              <a:rPr kumimoji="1" lang="en-US" sz="5000" b="1" dirty="0">
                <a:solidFill>
                  <a:srgbClr val="FFFF66"/>
                </a:solidFill>
              </a:rPr>
              <a:t>(</a:t>
            </a:r>
            <a:r>
              <a:rPr kumimoji="1" lang="en-US" sz="5000" b="1" i="1" dirty="0">
                <a:solidFill>
                  <a:srgbClr val="FFFF66"/>
                </a:solidFill>
              </a:rPr>
              <a:t>g</a:t>
            </a:r>
            <a:r>
              <a:rPr kumimoji="1" lang="en-US" sz="5000" b="1" dirty="0">
                <a:solidFill>
                  <a:srgbClr val="FFFF66"/>
                </a:solidFill>
              </a:rPr>
              <a:t>) </a:t>
            </a:r>
            <a:r>
              <a:rPr kumimoji="1" lang="en-US" sz="5000" b="1" dirty="0">
                <a:solidFill>
                  <a:srgbClr val="FFFF66"/>
                </a:solidFill>
                <a:sym typeface="Symbol" pitchFamily="18" charset="2"/>
              </a:rPr>
              <a:t> 2H</a:t>
            </a:r>
            <a:r>
              <a:rPr kumimoji="1" lang="en-US" sz="5000" b="1" baseline="-25000" dirty="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5000" b="1" dirty="0">
                <a:solidFill>
                  <a:srgbClr val="FFFF66"/>
                </a:solidFill>
                <a:sym typeface="Symbol" pitchFamily="18" charset="2"/>
              </a:rPr>
              <a:t>O(</a:t>
            </a:r>
            <a:r>
              <a:rPr kumimoji="1" lang="en-US" sz="5000" b="1" i="1" dirty="0">
                <a:solidFill>
                  <a:srgbClr val="FFFF66"/>
                </a:solidFill>
                <a:sym typeface="Symbol" pitchFamily="18" charset="2"/>
              </a:rPr>
              <a:t>g</a:t>
            </a:r>
            <a:r>
              <a:rPr kumimoji="1" lang="en-US" sz="5000" b="1" dirty="0">
                <a:solidFill>
                  <a:srgbClr val="FFFF66"/>
                </a:solidFill>
                <a:sym typeface="Symbol" pitchFamily="18" charset="2"/>
              </a:rPr>
              <a:t>)</a:t>
            </a:r>
            <a:endParaRPr kumimoji="1" lang="en-US" sz="5000" b="1" dirty="0">
              <a:solidFill>
                <a:srgbClr val="FFFF66"/>
              </a:solidFill>
            </a:endParaRP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923925" y="3654425"/>
            <a:ext cx="82200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How many? – coefficient       </a:t>
            </a:r>
            <a:r>
              <a:rPr kumimoji="1" lang="en-US" sz="3400" b="1" u="sng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H</a:t>
            </a:r>
            <a:r>
              <a:rPr kumimoji="1" lang="en-US" sz="3400" baseline="-25000" dirty="0">
                <a:solidFill>
                  <a:srgbClr val="FFFF00"/>
                </a:solidFill>
                <a:latin typeface="Arial" charset="0"/>
              </a:rPr>
              <a:t>2</a:t>
            </a: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O(g)</a:t>
            </a:r>
            <a:endParaRPr kumimoji="1" lang="en-US" sz="3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904875" y="4329113"/>
            <a:ext cx="823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Of what? - chemical formula  </a:t>
            </a: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2</a:t>
            </a:r>
            <a:r>
              <a:rPr kumimoji="1" lang="en-US" sz="3400" b="1" u="sng" dirty="0">
                <a:solidFill>
                  <a:srgbClr val="FF0000"/>
                </a:solidFill>
                <a:latin typeface="Arial" charset="0"/>
              </a:rPr>
              <a:t>H</a:t>
            </a:r>
            <a:r>
              <a:rPr kumimoji="1" lang="en-US" sz="3400" b="1" u="sng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kumimoji="1" lang="en-US" sz="3400" b="1" u="sng" dirty="0">
                <a:solidFill>
                  <a:srgbClr val="FF0000"/>
                </a:solidFill>
                <a:latin typeface="Arial" charset="0"/>
              </a:rPr>
              <a:t>O</a:t>
            </a: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(g)</a:t>
            </a:r>
            <a:endParaRPr kumimoji="1" lang="en-US" sz="3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914400" y="5006975"/>
            <a:ext cx="8229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In what state?- physical state </a:t>
            </a: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2H</a:t>
            </a:r>
            <a:r>
              <a:rPr kumimoji="1" lang="en-US" sz="3400" baseline="-25000" dirty="0">
                <a:solidFill>
                  <a:srgbClr val="FFFF00"/>
                </a:solidFill>
                <a:latin typeface="Arial" charset="0"/>
              </a:rPr>
              <a:t>2</a:t>
            </a: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O</a:t>
            </a:r>
            <a:r>
              <a:rPr kumimoji="1" lang="en-US" sz="3400" b="1" u="sng" dirty="0">
                <a:solidFill>
                  <a:srgbClr val="FF0000"/>
                </a:solidFill>
                <a:latin typeface="Arial" charset="0"/>
              </a:rPr>
              <a:t>(g)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1173163" y="5638800"/>
            <a:ext cx="765968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Know the diatomic molecules!!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222770" y="6178552"/>
            <a:ext cx="4690707" cy="584774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O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F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Cl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Br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I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H</a:t>
            </a:r>
            <a:r>
              <a:rPr lang="en-US" sz="3200" baseline="-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 autoUpdateAnimBg="0"/>
      <p:bldP spid="38945" grpId="0" autoUpdateAnimBg="0"/>
      <p:bldP spid="38946" grpId="0" autoUpdateAnimBg="0"/>
      <p:bldP spid="38947" grpId="0" autoUpdateAnimBg="0"/>
      <p:bldP spid="389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808038"/>
            <a:ext cx="7937500" cy="6049962"/>
          </a:xfrm>
        </p:spPr>
        <p:txBody>
          <a:bodyPr/>
          <a:lstStyle/>
          <a:p>
            <a:pPr algn="ctr" eaLnBrk="1" hangingPunct="1"/>
            <a:r>
              <a:rPr lang="en-US" sz="6800" dirty="0" smtClean="0">
                <a:solidFill>
                  <a:srgbClr val="FFFF00"/>
                </a:solidFill>
                <a:latin typeface="Arial Rounded MT Bold" charset="0"/>
                <a:ea typeface="MS PGothic" charset="0"/>
              </a:rPr>
              <a:t>Types </a:t>
            </a:r>
            <a:r>
              <a:rPr lang="en-US" sz="6800" dirty="0">
                <a:solidFill>
                  <a:srgbClr val="FFFF00"/>
                </a:solidFill>
                <a:latin typeface="Arial Rounded MT Bold" charset="0"/>
                <a:ea typeface="MS PGothic" charset="0"/>
              </a:rPr>
              <a:t>of chemical reactions</a:t>
            </a:r>
            <a:r>
              <a:rPr lang="en-US" sz="9600" dirty="0">
                <a:latin typeface="Arial Rounded MT Bold" charset="0"/>
                <a:ea typeface="MS PGothic" charset="0"/>
              </a:rPr>
              <a:t/>
            </a:r>
            <a:br>
              <a:rPr lang="en-US" sz="9600" dirty="0">
                <a:latin typeface="Arial Rounded MT Bold" charset="0"/>
                <a:ea typeface="MS PGothic" charset="0"/>
              </a:rPr>
            </a:br>
            <a:endParaRPr lang="en-US" sz="5400" dirty="0">
              <a:latin typeface="Arial Rounded MT Bold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59587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Arial Rounded MT Bold" charset="0"/>
                <a:ea typeface="MS PGothic" charset="0"/>
              </a:rPr>
              <a:t>A. Combustion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447800"/>
            <a:ext cx="7772400" cy="16224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the </a:t>
            </a:r>
            <a:r>
              <a:rPr lang="en-US" b="1" dirty="0">
                <a:solidFill>
                  <a:srgbClr val="FB5FFF"/>
                </a:solidFill>
                <a:latin typeface="Arial" charset="0"/>
                <a:ea typeface="MS PGothic" charset="0"/>
              </a:rPr>
              <a:t>burning</a:t>
            </a:r>
            <a:r>
              <a:rPr lang="en-US" dirty="0">
                <a:latin typeface="Arial" charset="0"/>
                <a:ea typeface="MS PGothic" charset="0"/>
              </a:rPr>
              <a:t> of a </a:t>
            </a:r>
            <a:r>
              <a:rPr lang="en-US" dirty="0">
                <a:solidFill>
                  <a:srgbClr val="FFFF66"/>
                </a:solidFill>
                <a:latin typeface="Arial" charset="0"/>
                <a:ea typeface="MS PGothic" charset="0"/>
              </a:rPr>
              <a:t>hydrocarbon</a:t>
            </a:r>
            <a:r>
              <a:rPr lang="en-US" dirty="0">
                <a:latin typeface="Arial" charset="0"/>
                <a:ea typeface="MS PGothic" charset="0"/>
              </a:rPr>
              <a:t> (</a:t>
            </a:r>
            <a:r>
              <a:rPr lang="en-US" dirty="0" err="1">
                <a:latin typeface="Arial" charset="0"/>
                <a:ea typeface="MS PGothic" charset="0"/>
              </a:rPr>
              <a:t>C</a:t>
            </a:r>
            <a:r>
              <a:rPr lang="en-US" baseline="-25000" dirty="0" err="1">
                <a:latin typeface="Arial" charset="0"/>
                <a:ea typeface="MS PGothic" charset="0"/>
              </a:rPr>
              <a:t>x</a:t>
            </a:r>
            <a:r>
              <a:rPr lang="en-US" dirty="0" err="1">
                <a:latin typeface="Arial" charset="0"/>
                <a:ea typeface="MS PGothic" charset="0"/>
              </a:rPr>
              <a:t>H</a:t>
            </a:r>
            <a:r>
              <a:rPr lang="en-US" baseline="-25000" dirty="0" err="1">
                <a:latin typeface="Arial" charset="0"/>
                <a:ea typeface="MS PGothic" charset="0"/>
              </a:rPr>
              <a:t>y</a:t>
            </a:r>
            <a:r>
              <a:rPr lang="en-US" dirty="0">
                <a:latin typeface="Arial" charset="0"/>
                <a:ea typeface="MS PGothic" charset="0"/>
              </a:rPr>
              <a:t> or </a:t>
            </a:r>
            <a:r>
              <a:rPr lang="en-US" dirty="0" err="1">
                <a:latin typeface="Arial" charset="0"/>
                <a:ea typeface="MS PGothic" charset="0"/>
              </a:rPr>
              <a:t>C</a:t>
            </a:r>
            <a:r>
              <a:rPr lang="en-US" baseline="-25000" dirty="0" err="1">
                <a:latin typeface="Arial" charset="0"/>
                <a:ea typeface="MS PGothic" charset="0"/>
              </a:rPr>
              <a:t>x</a:t>
            </a:r>
            <a:r>
              <a:rPr lang="en-US" dirty="0" err="1">
                <a:latin typeface="Arial" charset="0"/>
                <a:ea typeface="MS PGothic" charset="0"/>
              </a:rPr>
              <a:t>H</a:t>
            </a:r>
            <a:r>
              <a:rPr lang="en-US" sz="3200" baseline="-25000" dirty="0" err="1">
                <a:latin typeface="Arial" charset="0"/>
                <a:ea typeface="MS PGothic" charset="0"/>
              </a:rPr>
              <a:t>y</a:t>
            </a:r>
            <a:r>
              <a:rPr lang="en-US" baseline="-25000" dirty="0">
                <a:latin typeface="Arial" charset="0"/>
                <a:ea typeface="MS PGothic" charset="0"/>
              </a:rPr>
              <a:t> </a:t>
            </a:r>
            <a:r>
              <a:rPr lang="en-US" dirty="0">
                <a:latin typeface="Arial" charset="0"/>
                <a:ea typeface="MS PGothic" charset="0"/>
              </a:rPr>
              <a:t>O</a:t>
            </a:r>
            <a:r>
              <a:rPr lang="en-US" baseline="-25000" dirty="0">
                <a:latin typeface="Arial" charset="0"/>
                <a:ea typeface="MS PGothic" charset="0"/>
              </a:rPr>
              <a:t>z</a:t>
            </a:r>
            <a:r>
              <a:rPr lang="en-US" dirty="0">
                <a:latin typeface="Arial" charset="0"/>
                <a:ea typeface="MS PGothic" charset="0"/>
              </a:rPr>
              <a:t>) in </a:t>
            </a:r>
            <a:r>
              <a:rPr lang="en-US" b="1" dirty="0">
                <a:solidFill>
                  <a:srgbClr val="FFFF66"/>
                </a:solidFill>
                <a:latin typeface="Arial" charset="0"/>
                <a:ea typeface="MS PGothic" charset="0"/>
              </a:rPr>
              <a:t>O</a:t>
            </a:r>
            <a:r>
              <a:rPr lang="en-US" b="1" baseline="-25000" dirty="0">
                <a:solidFill>
                  <a:srgbClr val="FFFF66"/>
                </a:solidFill>
                <a:latin typeface="Arial" charset="0"/>
                <a:ea typeface="MS PGothic" charset="0"/>
              </a:rPr>
              <a:t>2</a:t>
            </a:r>
            <a:r>
              <a:rPr lang="en-US" dirty="0">
                <a:latin typeface="Arial" charset="0"/>
                <a:ea typeface="MS PGothic" charset="0"/>
              </a:rPr>
              <a:t> to produce heat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143000" y="2855913"/>
            <a:ext cx="77724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hlink"/>
              </a:buClr>
              <a:buSzPct val="70000"/>
              <a:buFont typeface="Wingdings" charset="0"/>
              <a:buChar char="Ø"/>
            </a:pPr>
            <a:r>
              <a:rPr kumimoji="1" lang="en-US" sz="3400" u="sng" dirty="0">
                <a:solidFill>
                  <a:schemeClr val="bg1"/>
                </a:solidFill>
                <a:latin typeface="Arial" charset="0"/>
              </a:rPr>
              <a:t>Products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marL="742950" lvl="1" indent="-285750" algn="l">
              <a:spcBef>
                <a:spcPct val="10000"/>
              </a:spcBef>
              <a:buClr>
                <a:schemeClr val="hlink"/>
              </a:buClr>
              <a:buSzPct val="110000"/>
              <a:buFont typeface="Symbol" charset="0"/>
              <a:buChar char="·"/>
            </a:pPr>
            <a:r>
              <a:rPr kumimoji="1" lang="en-US" sz="3400" dirty="0">
                <a:solidFill>
                  <a:srgbClr val="FFFF00"/>
                </a:solidFill>
                <a:latin typeface="Arial" charset="0"/>
              </a:rPr>
              <a:t>ALWAYS…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     CO</a:t>
            </a:r>
            <a:r>
              <a:rPr kumimoji="1" lang="en-US" sz="3400" baseline="-25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 + H</a:t>
            </a:r>
            <a:r>
              <a:rPr kumimoji="1" lang="en-US" sz="3400" baseline="-25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O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594225" y="4170363"/>
            <a:ext cx="45815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charset="0"/>
              <a:buNone/>
            </a:pPr>
            <a:endParaRPr kumimoji="1" lang="en-US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4314825"/>
            <a:ext cx="9144000" cy="25431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 C</a:t>
            </a:r>
            <a:r>
              <a:rPr kumimoji="1" lang="en-US" sz="6000" b="1" baseline="-25000" dirty="0">
                <a:solidFill>
                  <a:srgbClr val="FFFF66"/>
                </a:solidFill>
                <a:latin typeface="Arial" charset="0"/>
              </a:rPr>
              <a:t>X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H</a:t>
            </a:r>
            <a:r>
              <a:rPr kumimoji="1" lang="en-US" sz="6000" b="1" baseline="-25000" dirty="0">
                <a:solidFill>
                  <a:srgbClr val="FFFF66"/>
                </a:solidFill>
                <a:latin typeface="Arial" charset="0"/>
              </a:rPr>
              <a:t>Y  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+ O</a:t>
            </a:r>
            <a:r>
              <a:rPr kumimoji="1" lang="en-US" sz="6000" b="1" baseline="-25000" dirty="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  <a:sym typeface="Symbol" charset="0"/>
              </a:rPr>
              <a:t> 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CO</a:t>
            </a:r>
            <a:r>
              <a:rPr kumimoji="1" lang="en-US" sz="6000" b="1" baseline="-25000" dirty="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 + H</a:t>
            </a:r>
            <a:r>
              <a:rPr kumimoji="1" lang="en-US" sz="6000" b="1" baseline="-25000" dirty="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6000" b="1" dirty="0">
                <a:solidFill>
                  <a:srgbClr val="FFFF66"/>
                </a:solidFill>
                <a:latin typeface="Arial" charset="0"/>
              </a:rPr>
              <a:t>O</a:t>
            </a:r>
            <a:endParaRPr kumimoji="1" lang="en-US" sz="4400" b="1" dirty="0">
              <a:solidFill>
                <a:srgbClr val="FFFF66"/>
              </a:solidFill>
              <a:latin typeface="Arial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charset="0"/>
              <a:buNone/>
            </a:pPr>
            <a:endParaRPr kumimoji="1" lang="en-US" sz="3600" dirty="0">
              <a:solidFill>
                <a:schemeClr val="bg1"/>
              </a:solidFill>
              <a:latin typeface="Arial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uild="p" autoUpdateAnimBg="0" advAuto="0"/>
      <p:bldP spid="81927" grpId="0" build="p" autoUpdateAnimBg="0" advAuto="0"/>
      <p:bldP spid="14" grpId="0" build="p" autoUpdateAnimBg="0"/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charset="0"/>
                <a:ea typeface="MS PGothic" charset="0"/>
              </a:rPr>
              <a:t>B. Decomposition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8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a compound breaks down into 2 or more simpler substances</a:t>
            </a:r>
          </a:p>
          <a:p>
            <a:pPr>
              <a:spcBef>
                <a:spcPct val="8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only one REACTANT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230313" y="3705225"/>
            <a:ext cx="77724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charset="0"/>
              <a:buNone/>
            </a:pPr>
            <a:r>
              <a:rPr kumimoji="1" lang="en-US" sz="10000" b="1" dirty="0">
                <a:solidFill>
                  <a:srgbClr val="FFFF66"/>
                </a:solidFill>
                <a:latin typeface="Arial" charset="0"/>
              </a:rPr>
              <a:t>AB </a:t>
            </a:r>
            <a:r>
              <a:rPr kumimoji="1" lang="en-US" sz="10000" b="1" dirty="0">
                <a:solidFill>
                  <a:srgbClr val="FFFF66"/>
                </a:solidFill>
                <a:latin typeface="Arial" charset="0"/>
                <a:sym typeface="Symbol" charset="0"/>
              </a:rPr>
              <a:t> A + B</a:t>
            </a:r>
            <a:endParaRPr kumimoji="1" lang="en-US" sz="10000" b="1" dirty="0">
              <a:solidFill>
                <a:srgbClr val="FFFF66"/>
              </a:solidFill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04963" y="5518150"/>
            <a:ext cx="6837362" cy="822325"/>
            <a:chOff x="1011" y="3476"/>
            <a:chExt cx="4307" cy="518"/>
          </a:xfrm>
        </p:grpSpPr>
        <p:sp>
          <p:nvSpPr>
            <p:cNvPr id="6150" name="Rectangle 8"/>
            <p:cNvSpPr>
              <a:spLocks noChangeArrowheads="1"/>
            </p:cNvSpPr>
            <p:nvPr/>
          </p:nvSpPr>
          <p:spPr bwMode="auto">
            <a:xfrm>
              <a:off x="1011" y="3476"/>
              <a:ext cx="4307" cy="51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51" name="Picture 6" descr="C:\My Documents\Christy's Stuff\Teaching Stuff\Media\decomposition symbo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220" b="57600"/>
            <a:stretch>
              <a:fillRect/>
            </a:stretch>
          </p:blipFill>
          <p:spPr bwMode="auto">
            <a:xfrm>
              <a:off x="1039" y="3538"/>
              <a:ext cx="426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137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 advAuto="0"/>
      <p:bldP spid="778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charset="0"/>
                <a:ea typeface="MS PGothic" charset="0"/>
              </a:rPr>
              <a:t>C. Synthesis (combination)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8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the combination of 2 or more substances to form a compound</a:t>
            </a:r>
          </a:p>
          <a:p>
            <a:pPr>
              <a:spcBef>
                <a:spcPct val="80000"/>
              </a:spcBef>
              <a:buFont typeface="Wingdings" charset="0"/>
              <a:buChar char="Ø"/>
            </a:pPr>
            <a:r>
              <a:rPr lang="en-US" dirty="0">
                <a:latin typeface="Arial" charset="0"/>
                <a:ea typeface="MS PGothic" charset="0"/>
              </a:rPr>
              <a:t>only one PRODUCT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230313" y="3705225"/>
            <a:ext cx="77724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charset="0"/>
              <a:buNone/>
            </a:pPr>
            <a:r>
              <a:rPr kumimoji="1" lang="en-US" sz="10000" b="1" dirty="0">
                <a:solidFill>
                  <a:srgbClr val="FFFF66"/>
                </a:solidFill>
                <a:latin typeface="Arial" charset="0"/>
              </a:rPr>
              <a:t>A + B </a:t>
            </a:r>
            <a:r>
              <a:rPr kumimoji="1" lang="en-US" sz="10000" b="1" dirty="0">
                <a:solidFill>
                  <a:srgbClr val="FFFF66"/>
                </a:solidFill>
                <a:latin typeface="Arial" charset="0"/>
                <a:sym typeface="Symbol" charset="0"/>
              </a:rPr>
              <a:t> AB</a:t>
            </a:r>
            <a:endParaRPr kumimoji="1" lang="en-US" sz="10000" b="1" dirty="0">
              <a:solidFill>
                <a:srgbClr val="FFFF66"/>
              </a:solidFill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89723" y="5548630"/>
            <a:ext cx="7085012" cy="822325"/>
            <a:chOff x="1011" y="3476"/>
            <a:chExt cx="4463" cy="518"/>
          </a:xfrm>
        </p:grpSpPr>
        <p:sp>
          <p:nvSpPr>
            <p:cNvPr id="7174" name="Rectangle 7"/>
            <p:cNvSpPr>
              <a:spLocks noChangeArrowheads="1"/>
            </p:cNvSpPr>
            <p:nvPr/>
          </p:nvSpPr>
          <p:spPr bwMode="auto">
            <a:xfrm>
              <a:off x="1011" y="3476"/>
              <a:ext cx="4463" cy="51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75" name="Picture 6" descr="C:\My Documents\Christy's Stuff\Teaching Stuff\Media\synthesis symbo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7" r="11436" b="54588"/>
            <a:stretch>
              <a:fillRect/>
            </a:stretch>
          </p:blipFill>
          <p:spPr bwMode="auto">
            <a:xfrm>
              <a:off x="1045" y="3553"/>
              <a:ext cx="440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656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 advAuto="0"/>
      <p:bldP spid="76804" grpId="0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12612</TotalTime>
  <Words>390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Arial Rounded MT Bold</vt:lpstr>
      <vt:lpstr>Monotype Sorts</vt:lpstr>
      <vt:lpstr>Symbol</vt:lpstr>
      <vt:lpstr>Times New Roman</vt:lpstr>
      <vt:lpstr>Wingdings</vt:lpstr>
      <vt:lpstr>Dads Tie</vt:lpstr>
      <vt:lpstr>Intro to chemical reactions </vt:lpstr>
      <vt:lpstr> A.Law of Conservation of Mass</vt:lpstr>
      <vt:lpstr>B. Chemical Equations </vt:lpstr>
      <vt:lpstr>C. Symbols and their Meanings</vt:lpstr>
      <vt:lpstr>D. Writing Equations</vt:lpstr>
      <vt:lpstr>Types of chemical reactions </vt:lpstr>
      <vt:lpstr>A. Combustion</vt:lpstr>
      <vt:lpstr>B. Decomposition</vt:lpstr>
      <vt:lpstr>C. Synthesis (combination)</vt:lpstr>
      <vt:lpstr>D. Single Replacement</vt:lpstr>
      <vt:lpstr>E. Double Replacement</vt:lpstr>
      <vt:lpstr>Signs of a Chemical Reaction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Joan Stone</cp:lastModifiedBy>
  <cp:revision>327</cp:revision>
  <cp:lastPrinted>2000-01-25T02:31:12Z</cp:lastPrinted>
  <dcterms:created xsi:type="dcterms:W3CDTF">2000-01-04T23:14:30Z</dcterms:created>
  <dcterms:modified xsi:type="dcterms:W3CDTF">2017-05-03T17:02:37Z</dcterms:modified>
</cp:coreProperties>
</file>