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73" r:id="rId8"/>
    <p:sldId id="274" r:id="rId9"/>
    <p:sldId id="275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872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1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7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77506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43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68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6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408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9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357DCE-EAFD-441B-B5B7-5441AFA857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C0E074-0829-44E7-B947-1810A07479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297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aze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Periodic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 notes</a:t>
            </a:r>
          </a:p>
        </p:txBody>
      </p:sp>
    </p:spTree>
    <p:extLst>
      <p:ext uri="{BB962C8B-B14F-4D97-AF65-F5344CB8AC3E}">
        <p14:creationId xmlns:p14="http://schemas.microsoft.com/office/powerpoint/2010/main" val="330806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1041400"/>
            <a:ext cx="10388600" cy="4546093"/>
          </a:xfrm>
        </p:spPr>
        <p:txBody>
          <a:bodyPr>
            <a:normAutofit/>
          </a:bodyPr>
          <a:lstStyle/>
          <a:p>
            <a:r>
              <a:rPr lang="en-US" sz="2800" dirty="0"/>
              <a:t>Good conductors of heat &amp; electricity</a:t>
            </a:r>
          </a:p>
          <a:p>
            <a:r>
              <a:rPr lang="en-US" sz="2800" dirty="0"/>
              <a:t>All but Mercury (Hg) are solid at room temperature</a:t>
            </a:r>
          </a:p>
          <a:p>
            <a:r>
              <a:rPr lang="en-US" sz="2800" dirty="0"/>
              <a:t>Metals are located to the left of the stair-step on the periodic 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2587320"/>
            <a:ext cx="7543800" cy="42433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9300" y="6615264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https://commons.wikimedia.org/wiki/File:Periodic_table-metals.svg</a:t>
            </a:r>
          </a:p>
        </p:txBody>
      </p:sp>
    </p:spTree>
    <p:extLst>
      <p:ext uri="{BB962C8B-B14F-4D97-AF65-F5344CB8AC3E}">
        <p14:creationId xmlns:p14="http://schemas.microsoft.com/office/powerpoint/2010/main" val="258030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44600"/>
            <a:ext cx="10363200" cy="4634993"/>
          </a:xfrm>
        </p:spPr>
        <p:txBody>
          <a:bodyPr>
            <a:normAutofit/>
          </a:bodyPr>
          <a:lstStyle/>
          <a:p>
            <a:r>
              <a:rPr lang="en-US" sz="2800" dirty="0"/>
              <a:t>Alkali Metals: group 1 on periodic table</a:t>
            </a:r>
          </a:p>
          <a:p>
            <a:pPr lvl="1"/>
            <a:r>
              <a:rPr lang="en-US" sz="2600" dirty="0"/>
              <a:t>Most reactive of all metals</a:t>
            </a:r>
          </a:p>
          <a:p>
            <a:pPr lvl="1"/>
            <a:r>
              <a:rPr lang="en-US" sz="2600" dirty="0"/>
              <a:t>Do not occur in nature in their element form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Alkaline Metals: group 2 on periodic table</a:t>
            </a:r>
          </a:p>
          <a:p>
            <a:pPr lvl="1"/>
            <a:r>
              <a:rPr lang="en-US" sz="2600" dirty="0"/>
              <a:t>Shiny, ductile &amp; malleable</a:t>
            </a:r>
          </a:p>
          <a:p>
            <a:pPr lvl="1"/>
            <a:r>
              <a:rPr lang="en-US" sz="2600" dirty="0"/>
              <a:t>Combine easily with other elements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700" y="407193"/>
            <a:ext cx="2679700" cy="16748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66475" y="2106814"/>
            <a:ext cx="20441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http://zunal.com/introduction.php?w=266222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406" y="4483100"/>
            <a:ext cx="3322193" cy="18983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05083" y="6526364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u="sng" dirty="0">
                <a:solidFill>
                  <a:srgbClr val="D6D6D6"/>
                </a:solidFill>
                <a:effectLst/>
                <a:latin typeface="arial" panose="020B0604020202020204" pitchFamily="34" charset="0"/>
                <a:hlinkClick r:id="rId4"/>
              </a:rPr>
              <a:t>www.emaze.com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19326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320800"/>
            <a:ext cx="10541000" cy="4558793"/>
          </a:xfrm>
        </p:spPr>
        <p:txBody>
          <a:bodyPr>
            <a:normAutofit/>
          </a:bodyPr>
          <a:lstStyle/>
          <a:p>
            <a:r>
              <a:rPr lang="en-US" sz="2400" dirty="0"/>
              <a:t>Groups 3-12 on periodic table</a:t>
            </a:r>
          </a:p>
          <a:p>
            <a:endParaRPr lang="en-US" sz="2400" dirty="0"/>
          </a:p>
          <a:p>
            <a:r>
              <a:rPr lang="en-US" sz="2400" dirty="0"/>
              <a:t>Most familiar metals since they often occur in nature uncombined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Includes the Lanthanide &amp; Actinide series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3229560"/>
            <a:ext cx="4965700" cy="2739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0" y="6055610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http://chemwiki.ucdavis.edu/Inorganic_Chemistry/Descriptive_Chemistry/Elements_Organized_by_Block/3_d-Block_Elements/1b_Properties_of_Transition_Metals/Electron_Configuration_of_Transition_Metals/Oxidation_States_of_Transition_Metals</a:t>
            </a:r>
          </a:p>
        </p:txBody>
      </p:sp>
    </p:spTree>
    <p:extLst>
      <p:ext uri="{BB962C8B-B14F-4D97-AF65-F5344CB8AC3E}">
        <p14:creationId xmlns:p14="http://schemas.microsoft.com/office/powerpoint/2010/main" val="3021845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Metals: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1"/>
            <a:ext cx="10287000" cy="4203192"/>
          </a:xfrm>
        </p:spPr>
        <p:txBody>
          <a:bodyPr>
            <a:normAutofit/>
          </a:bodyPr>
          <a:lstStyle/>
          <a:p>
            <a:r>
              <a:rPr lang="en-US" sz="2800" dirty="0"/>
              <a:t>Elements that are usually gases or brittle solids at room temperature</a:t>
            </a:r>
          </a:p>
          <a:p>
            <a:endParaRPr lang="en-US" sz="2800" dirty="0"/>
          </a:p>
          <a:p>
            <a:r>
              <a:rPr lang="en-US" sz="2800" dirty="0"/>
              <a:t>Most can form ionic and covalent compounds</a:t>
            </a:r>
          </a:p>
          <a:p>
            <a:endParaRPr lang="en-US" sz="2800" dirty="0"/>
          </a:p>
          <a:p>
            <a:r>
              <a:rPr lang="en-US" sz="2800" dirty="0"/>
              <a:t>Located to the right of the stair-step</a:t>
            </a:r>
          </a:p>
        </p:txBody>
      </p:sp>
    </p:spTree>
    <p:extLst>
      <p:ext uri="{BB962C8B-B14F-4D97-AF65-F5344CB8AC3E}">
        <p14:creationId xmlns:p14="http://schemas.microsoft.com/office/powerpoint/2010/main" val="392854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9300" y="6615264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https://commons.wikimedia.org/wiki/File:Periodic_table-metals.svg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978" y="1120774"/>
            <a:ext cx="8664222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8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Noble gases: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765301"/>
            <a:ext cx="10325100" cy="4114292"/>
          </a:xfrm>
        </p:spPr>
        <p:txBody>
          <a:bodyPr>
            <a:normAutofit/>
          </a:bodyPr>
          <a:lstStyle/>
          <a:p>
            <a:r>
              <a:rPr lang="en-US" sz="2800" dirty="0"/>
              <a:t>Group 18 on the periodic table</a:t>
            </a:r>
          </a:p>
          <a:p>
            <a:endParaRPr lang="en-US" sz="2800" dirty="0"/>
          </a:p>
          <a:p>
            <a:r>
              <a:rPr lang="en-US" sz="2800" dirty="0"/>
              <a:t>Exist as isolated atoms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They are all stable because their outer energy level is filled </a:t>
            </a:r>
          </a:p>
        </p:txBody>
      </p:sp>
    </p:spTree>
    <p:extLst>
      <p:ext uri="{BB962C8B-B14F-4D97-AF65-F5344CB8AC3E}">
        <p14:creationId xmlns:p14="http://schemas.microsoft.com/office/powerpoint/2010/main" val="348367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969589"/>
            <a:ext cx="7366000" cy="43437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5313363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https://www.boundless.com/chemistry/textbooks/boundless-chemistry-textbook/periodic-properties-8/variation-in-chemical-properties-70/the-noble-gases-group-18-330-1854/</a:t>
            </a:r>
          </a:p>
        </p:txBody>
      </p:sp>
    </p:spTree>
    <p:extLst>
      <p:ext uri="{BB962C8B-B14F-4D97-AF65-F5344CB8AC3E}">
        <p14:creationId xmlns:p14="http://schemas.microsoft.com/office/powerpoint/2010/main" val="3216894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Metalloids: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62101"/>
            <a:ext cx="10401300" cy="4317492"/>
          </a:xfrm>
        </p:spPr>
        <p:txBody>
          <a:bodyPr>
            <a:normAutofit/>
          </a:bodyPr>
          <a:lstStyle/>
          <a:p>
            <a:r>
              <a:rPr lang="en-US" sz="2800" dirty="0"/>
              <a:t>Elements that make up stair-step on the periodic table</a:t>
            </a:r>
          </a:p>
          <a:p>
            <a:endParaRPr lang="en-US" sz="2800" dirty="0"/>
          </a:p>
          <a:p>
            <a:r>
              <a:rPr lang="en-US" sz="2800" dirty="0"/>
              <a:t>Have metallic and non-metallic properties</a:t>
            </a:r>
          </a:p>
          <a:p>
            <a:endParaRPr lang="en-US" sz="2800" dirty="0"/>
          </a:p>
          <a:p>
            <a:r>
              <a:rPr lang="en-US" sz="2800" dirty="0"/>
              <a:t>Part of the mixed-groups – which contain metals, non-metals and metalloids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497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table: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1536700"/>
            <a:ext cx="10388600" cy="5003799"/>
          </a:xfrm>
        </p:spPr>
        <p:txBody>
          <a:bodyPr>
            <a:normAutofit/>
          </a:bodyPr>
          <a:lstStyle/>
          <a:p>
            <a:r>
              <a:rPr lang="en-US" sz="2800" dirty="0"/>
              <a:t>Table where elements are organized by increasing atomic number (number of protons)</a:t>
            </a:r>
          </a:p>
          <a:p>
            <a:endParaRPr lang="en-US" sz="2800" dirty="0"/>
          </a:p>
          <a:p>
            <a:r>
              <a:rPr lang="en-US" sz="2800" dirty="0"/>
              <a:t>In the late 1800s, Dmitri Mendeleev devised the first periodic table based on atomic mass.  </a:t>
            </a:r>
          </a:p>
          <a:p>
            <a:pPr lvl="1"/>
            <a:r>
              <a:rPr lang="en-US" sz="2600" dirty="0"/>
              <a:t>This made some elements not be in the correct order</a:t>
            </a:r>
          </a:p>
          <a:p>
            <a:endParaRPr lang="en-US" sz="2800" dirty="0"/>
          </a:p>
          <a:p>
            <a:r>
              <a:rPr lang="en-US" sz="2800" dirty="0"/>
              <a:t>In 1913, Henry G. J. Moseley arranged elements by atomic number and is what is used today.</a:t>
            </a:r>
          </a:p>
        </p:txBody>
      </p:sp>
    </p:spTree>
    <p:extLst>
      <p:ext uri="{BB962C8B-B14F-4D97-AF65-F5344CB8AC3E}">
        <p14:creationId xmlns:p14="http://schemas.microsoft.com/office/powerpoint/2010/main" val="348069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731355"/>
            <a:ext cx="7062787" cy="5307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85000" y="6038573"/>
            <a:ext cx="589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https://twitter.com/googlescifair/status/496890933846491136</a:t>
            </a:r>
          </a:p>
        </p:txBody>
      </p:sp>
    </p:spTree>
    <p:extLst>
      <p:ext uri="{BB962C8B-B14F-4D97-AF65-F5344CB8AC3E}">
        <p14:creationId xmlns:p14="http://schemas.microsoft.com/office/powerpoint/2010/main" val="309161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in the periodic table: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89101"/>
            <a:ext cx="10414000" cy="41904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u="sng" dirty="0"/>
              <a:t>VERTICAL</a:t>
            </a:r>
            <a:r>
              <a:rPr lang="en-US" sz="2800" dirty="0"/>
              <a:t> columns of elements with similar properties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Groups are numbered 1-18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Elements in the same group have the same number of electrons in their outer energy level</a:t>
            </a:r>
          </a:p>
        </p:txBody>
      </p:sp>
    </p:spTree>
    <p:extLst>
      <p:ext uri="{BB962C8B-B14F-4D97-AF65-F5344CB8AC3E}">
        <p14:creationId xmlns:p14="http://schemas.microsoft.com/office/powerpoint/2010/main" val="128508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23355"/>
            <a:ext cx="7427913" cy="33360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9500" y="664255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http://www.edcoogle.com/blog/2015/04/what-is-periodic-table-how-to-read-the-periodic-table-elements/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1900" y="1358900"/>
            <a:ext cx="705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1       2                                                              3     4    5    6     7    8</a:t>
            </a:r>
          </a:p>
        </p:txBody>
      </p:sp>
    </p:spTree>
    <p:extLst>
      <p:ext uri="{BB962C8B-B14F-4D97-AF65-F5344CB8AC3E}">
        <p14:creationId xmlns:p14="http://schemas.microsoft.com/office/powerpoint/2010/main" val="205160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Periods in the periodic table: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76400"/>
            <a:ext cx="10401300" cy="4203193"/>
          </a:xfrm>
        </p:spPr>
        <p:txBody>
          <a:bodyPr>
            <a:normAutofit lnSpcReduction="10000"/>
          </a:bodyPr>
          <a:lstStyle/>
          <a:p>
            <a:r>
              <a:rPr lang="en-US" sz="2800" u="sng" dirty="0"/>
              <a:t>HORIZONTAL</a:t>
            </a:r>
            <a:r>
              <a:rPr lang="en-US" sz="2800" dirty="0"/>
              <a:t> rows of elements that contain increasing number of protons and electrons</a:t>
            </a:r>
          </a:p>
          <a:p>
            <a:endParaRPr lang="en-US" sz="2800" dirty="0"/>
          </a:p>
          <a:p>
            <a:r>
              <a:rPr lang="en-US" sz="2800" dirty="0"/>
              <a:t>Numbered 1-7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Each ROW in the periodic table ends when an outer energy level is filled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14574"/>
            <a:ext cx="32258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9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dot (Lewis) diagrams: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73201"/>
            <a:ext cx="10223500" cy="3009899"/>
          </a:xfrm>
        </p:spPr>
        <p:txBody>
          <a:bodyPr>
            <a:normAutofit/>
          </a:bodyPr>
          <a:lstStyle/>
          <a:p>
            <a:r>
              <a:rPr lang="en-US" sz="2800" dirty="0"/>
              <a:t>American chemist G.N. Lewis</a:t>
            </a:r>
          </a:p>
          <a:p>
            <a:r>
              <a:rPr lang="en-US" sz="2800" dirty="0"/>
              <a:t>Use the element symbol and dots to represent the outer energy level electrons</a:t>
            </a:r>
          </a:p>
          <a:p>
            <a:r>
              <a:rPr lang="en-US" sz="2800" dirty="0"/>
              <a:t>Depends on the group in which the element is located:</a:t>
            </a:r>
          </a:p>
          <a:p>
            <a:pPr marL="0" indent="0">
              <a:buNone/>
            </a:pPr>
            <a:r>
              <a:rPr lang="en-US" sz="2800" dirty="0"/>
              <a:t>     number of valence e-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900852"/>
            <a:ext cx="2595563" cy="26789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92863" y="6593712"/>
            <a:ext cx="5816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http://the3chemiteers.blogspot.com/2011/11/electron-dot-diagrams-nucleus-is.html?_sm_au_=iVVSTfZ5fJVZnLvH</a:t>
            </a:r>
          </a:p>
        </p:txBody>
      </p:sp>
    </p:spTree>
    <p:extLst>
      <p:ext uri="{BB962C8B-B14F-4D97-AF65-F5344CB8AC3E}">
        <p14:creationId xmlns:p14="http://schemas.microsoft.com/office/powerpoint/2010/main" val="16625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99" y="511175"/>
            <a:ext cx="7780867" cy="5835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93744" y="6488668"/>
            <a:ext cx="22910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https://www.youtube.com/watch?v=y6QZRBIO0-o</a:t>
            </a:r>
          </a:p>
        </p:txBody>
      </p:sp>
    </p:spTree>
    <p:extLst>
      <p:ext uri="{BB962C8B-B14F-4D97-AF65-F5344CB8AC3E}">
        <p14:creationId xmlns:p14="http://schemas.microsoft.com/office/powerpoint/2010/main" val="112750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</a:p>
        </p:txBody>
      </p:sp>
    </p:spTree>
    <p:extLst>
      <p:ext uri="{BB962C8B-B14F-4D97-AF65-F5344CB8AC3E}">
        <p14:creationId xmlns:p14="http://schemas.microsoft.com/office/powerpoint/2010/main" val="157320733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78</TotalTime>
  <Words>555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</vt:lpstr>
      <vt:lpstr>Gill Sans MT</vt:lpstr>
      <vt:lpstr>Impact</vt:lpstr>
      <vt:lpstr>Badge</vt:lpstr>
      <vt:lpstr>The Periodic table</vt:lpstr>
      <vt:lpstr>Periodic table:</vt:lpstr>
      <vt:lpstr>PowerPoint Presentation</vt:lpstr>
      <vt:lpstr>Groups in the periodic table:</vt:lpstr>
      <vt:lpstr>PowerPoint Presentation</vt:lpstr>
      <vt:lpstr>Periods in the periodic table:</vt:lpstr>
      <vt:lpstr>Electron dot (Lewis) diagrams:</vt:lpstr>
      <vt:lpstr>PowerPoint Presentation</vt:lpstr>
      <vt:lpstr>Practice:</vt:lpstr>
      <vt:lpstr>Metals:</vt:lpstr>
      <vt:lpstr>Metals:</vt:lpstr>
      <vt:lpstr>Transition elements</vt:lpstr>
      <vt:lpstr>Non Metals:</vt:lpstr>
      <vt:lpstr>PowerPoint Presentation</vt:lpstr>
      <vt:lpstr>Noble gases:</vt:lpstr>
      <vt:lpstr>PowerPoint Presentation</vt:lpstr>
      <vt:lpstr>Metalloids:</vt:lpstr>
    </vt:vector>
  </TitlesOfParts>
  <Company>Franklin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Joan Stone</dc:creator>
  <cp:lastModifiedBy>Renee Shearin</cp:lastModifiedBy>
  <cp:revision>16</cp:revision>
  <dcterms:created xsi:type="dcterms:W3CDTF">2015-11-17T21:49:06Z</dcterms:created>
  <dcterms:modified xsi:type="dcterms:W3CDTF">2020-04-27T20:18:31Z</dcterms:modified>
</cp:coreProperties>
</file>