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706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042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Comic Sans MS" panose="030F0702030302020204" pitchFamily="66" charset="0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Comic Sans MS" panose="030F0702030302020204" pitchFamily="66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2374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376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Comic Sans MS" panose="030F0702030302020204" pitchFamily="66" charset="0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Comic Sans MS" panose="030F0702030302020204" pitchFamily="66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7580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2626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594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618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300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93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595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980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411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159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737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372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2719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9711" y="1623848"/>
            <a:ext cx="10274902" cy="3153533"/>
          </a:xfrm>
        </p:spPr>
        <p:txBody>
          <a:bodyPr>
            <a:noAutofit/>
          </a:bodyPr>
          <a:lstStyle/>
          <a:p>
            <a:r>
              <a:rPr lang="en-US" sz="7200" dirty="0">
                <a:latin typeface="Comic Sans MS" panose="030F0702030302020204" pitchFamily="66" charset="0"/>
              </a:rPr>
              <a:t>Properties of Matter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598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Comic Sans MS" panose="030F0702030302020204" pitchFamily="66" charset="0"/>
              </a:rPr>
              <a:t>Physical Properties: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3228" y="1718441"/>
            <a:ext cx="10511384" cy="4192781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omic Sans MS" panose="030F0702030302020204" pitchFamily="66" charset="0"/>
              </a:rPr>
              <a:t>Characteristic of a material that you can observe without changing the identity of the substances that make up the material.</a:t>
            </a:r>
          </a:p>
          <a:p>
            <a:endParaRPr lang="en-US" sz="3600" b="1" dirty="0">
              <a:latin typeface="Comic Sans MS" panose="030F0702030302020204" pitchFamily="66" charset="0"/>
            </a:endParaRPr>
          </a:p>
          <a:p>
            <a:r>
              <a:rPr lang="en-US" sz="3600" b="1" dirty="0">
                <a:latin typeface="Comic Sans MS" panose="030F0702030302020204" pitchFamily="66" charset="0"/>
              </a:rPr>
              <a:t>Examples: color, shape, size, density, melting point, boiling point</a:t>
            </a:r>
          </a:p>
        </p:txBody>
      </p:sp>
    </p:spTree>
    <p:extLst>
      <p:ext uri="{BB962C8B-B14F-4D97-AF65-F5344CB8AC3E}">
        <p14:creationId xmlns:p14="http://schemas.microsoft.com/office/powerpoint/2010/main" val="3506184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Comic Sans MS" panose="030F0702030302020204" pitchFamily="66" charset="0"/>
              </a:rPr>
              <a:t>Physical Appearance: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338" y="1905000"/>
            <a:ext cx="10653274" cy="4006222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omic Sans MS" panose="030F0702030302020204" pitchFamily="66" charset="0"/>
              </a:rPr>
              <a:t>How would you describe this object?</a:t>
            </a:r>
          </a:p>
          <a:p>
            <a:endParaRPr lang="en-US" sz="3600" b="1" dirty="0">
              <a:latin typeface="Comic Sans MS" panose="030F0702030302020204" pitchFamily="66" charset="0"/>
            </a:endParaRPr>
          </a:p>
          <a:p>
            <a:r>
              <a:rPr lang="en-US" sz="3600" b="1" dirty="0">
                <a:latin typeface="Comic Sans MS" panose="030F0702030302020204" pitchFamily="66" charset="0"/>
              </a:rPr>
              <a:t>If you could hold this object, would it be</a:t>
            </a:r>
          </a:p>
          <a:p>
            <a:pPr marL="0" indent="0">
              <a:buNone/>
            </a:pPr>
            <a:r>
              <a:rPr lang="en-US" sz="3600" b="1" dirty="0">
                <a:latin typeface="Comic Sans MS" panose="030F0702030302020204" pitchFamily="66" charset="0"/>
              </a:rPr>
              <a:t>     easier to describe the object?  How?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272" y="3871748"/>
            <a:ext cx="1390651" cy="2781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472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Comic Sans MS" panose="030F0702030302020204" pitchFamily="66" charset="0"/>
              </a:rPr>
              <a:t>Behavior: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214" y="1592317"/>
            <a:ext cx="10666686" cy="4452883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Comic Sans MS" panose="030F0702030302020204" pitchFamily="66" charset="0"/>
              </a:rPr>
              <a:t>Physical properties also describe the behavior of the object</a:t>
            </a:r>
          </a:p>
          <a:p>
            <a:endParaRPr lang="en-US" sz="3200" b="1" dirty="0">
              <a:latin typeface="Comic Sans MS" panose="030F0702030302020204" pitchFamily="66" charset="0"/>
            </a:endParaRPr>
          </a:p>
          <a:p>
            <a:r>
              <a:rPr lang="en-US" sz="3200" b="1" dirty="0">
                <a:latin typeface="Comic Sans MS" panose="030F0702030302020204" pitchFamily="66" charset="0"/>
              </a:rPr>
              <a:t>Examples: attraction to magnets, metals turned into wire or jewelry</a:t>
            </a:r>
          </a:p>
          <a:p>
            <a:endParaRPr lang="en-US" sz="3200" b="1" dirty="0">
              <a:latin typeface="Comic Sans MS" panose="030F0702030302020204" pitchFamily="66" charset="0"/>
            </a:endParaRPr>
          </a:p>
          <a:p>
            <a:r>
              <a:rPr lang="en-US" sz="3200" b="1" dirty="0">
                <a:latin typeface="Comic Sans MS" panose="030F0702030302020204" pitchFamily="66" charset="0"/>
              </a:rPr>
              <a:t>Think about the soda – how does spilling your cup of soda differ from spilling a jar of molasses?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794" y="433790"/>
            <a:ext cx="929300" cy="1158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868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942" y="185303"/>
            <a:ext cx="8911687" cy="1280890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Comic Sans MS" panose="030F0702030302020204" pitchFamily="66" charset="0"/>
              </a:rPr>
              <a:t>Physical Change: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621" y="1466193"/>
            <a:ext cx="11004331" cy="3815255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Comic Sans MS" panose="030F0702030302020204" pitchFamily="66" charset="0"/>
              </a:rPr>
              <a:t>A change in size, shape or state of matter.</a:t>
            </a:r>
          </a:p>
          <a:p>
            <a:endParaRPr lang="en-US" sz="3200" b="1" dirty="0">
              <a:latin typeface="Comic Sans MS" panose="030F0702030302020204" pitchFamily="66" charset="0"/>
            </a:endParaRPr>
          </a:p>
          <a:p>
            <a:r>
              <a:rPr lang="en-US" sz="3200" b="1" dirty="0">
                <a:latin typeface="Comic Sans MS" panose="030F0702030302020204" pitchFamily="66" charset="0"/>
              </a:rPr>
              <a:t>Example: gum</a:t>
            </a:r>
          </a:p>
          <a:p>
            <a:endParaRPr lang="en-US" sz="3200" b="1" dirty="0">
              <a:latin typeface="Comic Sans MS" panose="030F0702030302020204" pitchFamily="66" charset="0"/>
            </a:endParaRPr>
          </a:p>
          <a:p>
            <a:r>
              <a:rPr lang="en-US" sz="3200" b="1" dirty="0">
                <a:latin typeface="Comic Sans MS" panose="030F0702030302020204" pitchFamily="66" charset="0"/>
              </a:rPr>
              <a:t>Energy changes but the substance stays the same.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279" y="2504784"/>
            <a:ext cx="978957" cy="97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270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Comic Sans MS" panose="030F0702030302020204" pitchFamily="66" charset="0"/>
              </a:rPr>
              <a:t>Chemical Properties: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325" y="1560786"/>
            <a:ext cx="10921288" cy="4350436"/>
          </a:xfrm>
        </p:spPr>
        <p:txBody>
          <a:bodyPr>
            <a:no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Characteristic of a substance that indicates whether it can undergo a certain chemical change.</a:t>
            </a:r>
          </a:p>
          <a:p>
            <a:endParaRPr lang="en-US" sz="3600" dirty="0">
              <a:latin typeface="Comic Sans MS" panose="030F0702030302020204" pitchFamily="66" charset="0"/>
            </a:endParaRPr>
          </a:p>
          <a:p>
            <a:r>
              <a:rPr lang="en-US" sz="3600" dirty="0">
                <a:latin typeface="Comic Sans MS" panose="030F0702030302020204" pitchFamily="66" charset="0"/>
              </a:rPr>
              <a:t>Examples: vitamins - stored in dark colored bottles – they may contain compounds that change when exposed to light.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1083" y="5136522"/>
            <a:ext cx="1549400" cy="154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370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Comic Sans MS" panose="030F0702030302020204" pitchFamily="66" charset="0"/>
              </a:rPr>
              <a:t>Chemical Change: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731" y="1734207"/>
            <a:ext cx="10839669" cy="4310993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Comic Sans MS" panose="030F0702030302020204" pitchFamily="66" charset="0"/>
              </a:rPr>
              <a:t>A change of one substance to another</a:t>
            </a:r>
          </a:p>
          <a:p>
            <a:endParaRPr lang="en-US" sz="3200" b="1" dirty="0">
              <a:latin typeface="Comic Sans MS" panose="030F0702030302020204" pitchFamily="66" charset="0"/>
            </a:endParaRPr>
          </a:p>
          <a:p>
            <a:r>
              <a:rPr lang="en-US" sz="3200" b="1" dirty="0">
                <a:latin typeface="Comic Sans MS" panose="030F0702030302020204" pitchFamily="66" charset="0"/>
              </a:rPr>
              <a:t>Examples: smell in the air after a thunderstorm, pot of pasta burning on the stove.</a:t>
            </a:r>
          </a:p>
          <a:p>
            <a:endParaRPr lang="en-US" sz="3200" b="1" dirty="0">
              <a:latin typeface="Comic Sans MS" panose="030F0702030302020204" pitchFamily="66" charset="0"/>
            </a:endParaRPr>
          </a:p>
          <a:p>
            <a:r>
              <a:rPr lang="en-US" sz="3200" b="1" i="1" u="sng" dirty="0">
                <a:latin typeface="Comic Sans MS" panose="030F0702030302020204" pitchFamily="66" charset="0"/>
              </a:rPr>
              <a:t>Can</a:t>
            </a:r>
            <a:r>
              <a:rPr lang="en-US" sz="3200" b="1" dirty="0">
                <a:latin typeface="Comic Sans MS" panose="030F0702030302020204" pitchFamily="66" charset="0"/>
              </a:rPr>
              <a:t> be detected due to rapid releases of energy – heat, light &amp; sound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4188" y="801816"/>
            <a:ext cx="1834212" cy="1864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507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Comic Sans MS" panose="030F0702030302020204" pitchFamily="66" charset="0"/>
              </a:rPr>
              <a:t>Chemical Change: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855" y="1905000"/>
            <a:ext cx="11067393" cy="4621924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Comic Sans MS" panose="030F0702030302020204" pitchFamily="66" charset="0"/>
              </a:rPr>
              <a:t>The only sure way to know is a chemical reaction is taking place is a new substance is created:</a:t>
            </a:r>
          </a:p>
          <a:p>
            <a:pPr lvl="1"/>
            <a:r>
              <a:rPr lang="en-US" sz="2400" dirty="0">
                <a:solidFill>
                  <a:srgbClr val="FFFF00"/>
                </a:solidFill>
                <a:latin typeface="Comic Sans MS" panose="030F0702030302020204" pitchFamily="66" charset="0"/>
              </a:rPr>
              <a:t>Think of the dry wood in the fireplace. When we light the wood up, it burns gently and after a while it turns into ashes. As it burns, it produces heat, light and smoke which escapes through the chimney. The heat, light, fire and smoke are all good characteristics of a chemical reaction, which result in a completely </a:t>
            </a:r>
            <a:r>
              <a:rPr lang="en-US" sz="2400" b="1" i="1" dirty="0">
                <a:solidFill>
                  <a:srgbClr val="FFFF00"/>
                </a:solidFill>
                <a:latin typeface="Comic Sans MS" panose="030F0702030302020204" pitchFamily="66" charset="0"/>
              </a:rPr>
              <a:t>new</a:t>
            </a:r>
            <a:r>
              <a:rPr lang="en-US" sz="2400" dirty="0">
                <a:solidFill>
                  <a:srgbClr val="FFFF00"/>
                </a:solidFill>
                <a:latin typeface="Comic Sans MS" panose="030F0702030302020204" pitchFamily="66" charset="0"/>
              </a:rPr>
              <a:t> matter—ashes. Note that the ashes from the burning wood has an entirely new molecular composition. It can never be turned back into wood again.</a:t>
            </a:r>
            <a:br>
              <a:rPr lang="en-US" dirty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7664" y="130416"/>
            <a:ext cx="1411900" cy="190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137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3932" y="261503"/>
            <a:ext cx="8911687" cy="1280890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Comic Sans MS" panose="030F0702030302020204" pitchFamily="66" charset="0"/>
              </a:rPr>
              <a:t>Law of Conservation of Mass: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2672" y="1387365"/>
            <a:ext cx="10671940" cy="4865852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Comic Sans MS" panose="030F0702030302020204" pitchFamily="66" charset="0"/>
              </a:rPr>
              <a:t>The mass of all substance that are present before a chemical change equals the mass of all the substances that remain after the change.</a:t>
            </a:r>
          </a:p>
          <a:p>
            <a:endParaRPr lang="en-US" sz="3200" b="1" dirty="0">
              <a:latin typeface="Comic Sans MS" panose="030F0702030302020204" pitchFamily="66" charset="0"/>
            </a:endParaRPr>
          </a:p>
          <a:p>
            <a:r>
              <a:rPr lang="en-US" sz="3200" b="1" dirty="0">
                <a:latin typeface="Comic Sans MS" panose="030F0702030302020204" pitchFamily="66" charset="0"/>
              </a:rPr>
              <a:t>Matter is neither created or destroyed during a chemical change</a:t>
            </a:r>
          </a:p>
          <a:p>
            <a:endParaRPr lang="en-US" sz="3200" b="1" dirty="0">
              <a:latin typeface="Comic Sans MS" panose="030F0702030302020204" pitchFamily="66" charset="0"/>
            </a:endParaRPr>
          </a:p>
          <a:p>
            <a:r>
              <a:rPr lang="en-US" sz="3200" b="1" dirty="0">
                <a:latin typeface="Comic Sans MS" panose="030F0702030302020204" pitchFamily="66" charset="0"/>
              </a:rPr>
              <a:t>Example: wood burning &amp; producing a pile of ashes, smoke in the atmosphere.</a:t>
            </a:r>
          </a:p>
        </p:txBody>
      </p:sp>
    </p:spTree>
    <p:extLst>
      <p:ext uri="{BB962C8B-B14F-4D97-AF65-F5344CB8AC3E}">
        <p14:creationId xmlns:p14="http://schemas.microsoft.com/office/powerpoint/2010/main" val="157910746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63</TotalTime>
  <Words>400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Century Gothic</vt:lpstr>
      <vt:lpstr>Comic Sans MS</vt:lpstr>
      <vt:lpstr>Wingdings 3</vt:lpstr>
      <vt:lpstr>Wisp</vt:lpstr>
      <vt:lpstr>Properties of Matter</vt:lpstr>
      <vt:lpstr>Physical Properties:</vt:lpstr>
      <vt:lpstr>Physical Appearance:</vt:lpstr>
      <vt:lpstr>Behavior:</vt:lpstr>
      <vt:lpstr>Physical Change:</vt:lpstr>
      <vt:lpstr>Chemical Properties:</vt:lpstr>
      <vt:lpstr>Chemical Change:</vt:lpstr>
      <vt:lpstr>Chemical Change:</vt:lpstr>
      <vt:lpstr>Law of Conservation of Mass:</vt:lpstr>
    </vt:vector>
  </TitlesOfParts>
  <Company>Franklin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Properties of Matter</dc:title>
  <dc:creator>Joan Stone</dc:creator>
  <cp:lastModifiedBy>Renee Shearin</cp:lastModifiedBy>
  <cp:revision>14</cp:revision>
  <dcterms:created xsi:type="dcterms:W3CDTF">2015-11-02T20:41:59Z</dcterms:created>
  <dcterms:modified xsi:type="dcterms:W3CDTF">2020-04-19T12:46:58Z</dcterms:modified>
</cp:coreProperties>
</file>