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6508F-B33A-4B97-A2BC-105C808F1C43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B85F5-CEAF-4DC7-A4FA-A1D46FB15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i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i31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765695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e1b9d61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e1b9d6161_0_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553307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i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i34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37008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004be6268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2004be6268_4_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246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004be6268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2004be6268_4_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44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i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i35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11461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i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i26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90291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cdc65929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cdc65929_3_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98141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i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i31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113995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e1aa5d1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e1aa5d18e_0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8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i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i32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649746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e1aa5d18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e1aa5d18e_0_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4243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402eac93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402eac9360_0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350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i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i33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48828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F2EF-662B-4469-86EC-08270A9E27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8A57-6CEC-421B-8E13-C3DB0A9E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2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F2EF-662B-4469-86EC-08270A9E27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8A57-6CEC-421B-8E13-C3DB0A9E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3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F2EF-662B-4469-86EC-08270A9E27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8A57-6CEC-421B-8E13-C3DB0A9E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64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365760" y="274320"/>
            <a:ext cx="11460400" cy="8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4667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4667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4667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4667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4667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4667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4667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4667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4667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365760" y="1645920"/>
            <a:ext cx="11460400" cy="49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>
            <a:lvl1pPr marL="609585" lvl="0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61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F2EF-662B-4469-86EC-08270A9E27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8A57-6CEC-421B-8E13-C3DB0A9E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9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F2EF-662B-4469-86EC-08270A9E27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8A57-6CEC-421B-8E13-C3DB0A9E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1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F2EF-662B-4469-86EC-08270A9E27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8A57-6CEC-421B-8E13-C3DB0A9E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4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F2EF-662B-4469-86EC-08270A9E27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8A57-6CEC-421B-8E13-C3DB0A9E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5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F2EF-662B-4469-86EC-08270A9E27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8A57-6CEC-421B-8E13-C3DB0A9E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5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F2EF-662B-4469-86EC-08270A9E27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8A57-6CEC-421B-8E13-C3DB0A9E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2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F2EF-662B-4469-86EC-08270A9E27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8A57-6CEC-421B-8E13-C3DB0A9E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7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F2EF-662B-4469-86EC-08270A9E27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8A57-6CEC-421B-8E13-C3DB0A9E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4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3F2EF-662B-4469-86EC-08270A9E27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58A57-6CEC-421B-8E13-C3DB0A9E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7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science/osteosarcom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ZWzLK3ODYRE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thetimes.co.uk/tto/public/article3233439.ec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578"/>
            <a:ext cx="12192000" cy="8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74"/>
          <p:cNvSpPr txBox="1">
            <a:spLocks noGrp="1"/>
          </p:cNvSpPr>
          <p:nvPr>
            <p:ph type="title" idx="4294967295"/>
          </p:nvPr>
        </p:nvSpPr>
        <p:spPr>
          <a:xfrm>
            <a:off x="229709" y="228577"/>
            <a:ext cx="12038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1900" tIns="41900" rIns="41900" bIns="41900" rtlCol="0" anchor="t" anchorCtr="0">
            <a:noAutofit/>
          </a:bodyPr>
          <a:lstStyle/>
          <a:p>
            <a:pPr>
              <a:lnSpc>
                <a:spcPct val="120089"/>
              </a:lnSpc>
              <a:spcBef>
                <a:spcPts val="0"/>
              </a:spcBef>
            </a:pPr>
            <a:r>
              <a:rPr lang="en-US" sz="5333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 Disorders</a:t>
            </a:r>
            <a:endParaRPr sz="5333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0" name="Google Shape;550;p74"/>
          <p:cNvSpPr txBox="1">
            <a:spLocks noGrp="1"/>
          </p:cNvSpPr>
          <p:nvPr>
            <p:ph type="body" idx="4294967295"/>
          </p:nvPr>
        </p:nvSpPr>
        <p:spPr>
          <a:xfrm>
            <a:off x="609391" y="1390883"/>
            <a:ext cx="107984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1900" tIns="41900" rIns="41900" bIns="41900" rtlCol="0" anchor="t" anchorCtr="0">
            <a:noAutofit/>
          </a:bodyPr>
          <a:lstStyle/>
          <a:p>
            <a:pPr marL="507987" indent="-465655">
              <a:lnSpc>
                <a:spcPct val="107812"/>
              </a:lnSpc>
              <a:spcBef>
                <a:spcPts val="0"/>
              </a:spcBef>
              <a:buClr>
                <a:srgbClr val="000000"/>
              </a:buClr>
              <a:buSzPts val="2500"/>
              <a:buAutoNum type="arabicPeriod"/>
            </a:pPr>
            <a:r>
              <a:rPr lang="en-US" sz="3333" b="1"/>
              <a:t> </a:t>
            </a:r>
            <a:r>
              <a:rPr lang="en-US" sz="3333" b="1">
                <a:solidFill>
                  <a:srgbClr val="000000"/>
                </a:solidFill>
              </a:rPr>
              <a:t>BONE SPURS</a:t>
            </a:r>
            <a:r>
              <a:rPr lang="en-US" sz="3333"/>
              <a:t>, also known as osteophytes, occur when the body grows small projections on the edges of bones</a:t>
            </a:r>
            <a:endParaRPr sz="3333"/>
          </a:p>
          <a:p>
            <a:pPr marL="0" indent="0">
              <a:spcBef>
                <a:spcPts val="0"/>
              </a:spcBef>
              <a:buNone/>
            </a:pPr>
            <a:endParaRPr sz="1600"/>
          </a:p>
          <a:p>
            <a:pPr marL="0" indent="0">
              <a:spcBef>
                <a:spcPts val="0"/>
              </a:spcBef>
              <a:buNone/>
            </a:pPr>
            <a:endParaRPr sz="1600"/>
          </a:p>
        </p:txBody>
      </p:sp>
      <p:pic>
        <p:nvPicPr>
          <p:cNvPr id="551" name="Google Shape;551;p74" descr="imag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5040" y="3204384"/>
            <a:ext cx="2933640" cy="364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74" descr="image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967241" y="3542073"/>
            <a:ext cx="4877191" cy="317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896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83"/>
          <p:cNvSpPr txBox="1">
            <a:spLocks noGrp="1"/>
          </p:cNvSpPr>
          <p:nvPr>
            <p:ph type="body" idx="4294967295"/>
          </p:nvPr>
        </p:nvSpPr>
        <p:spPr>
          <a:xfrm>
            <a:off x="458760" y="310703"/>
            <a:ext cx="112744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1900" tIns="41900" rIns="41900" bIns="41900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667"/>
              </a:spcBef>
              <a:buNone/>
            </a:pPr>
            <a:r>
              <a:rPr lang="en-US" sz="3333" b="1"/>
              <a:t>c) </a:t>
            </a:r>
            <a:r>
              <a:rPr lang="en-US" sz="3333" b="1">
                <a:solidFill>
                  <a:srgbClr val="000000"/>
                </a:solidFill>
              </a:rPr>
              <a:t>ANKYLOSIS </a:t>
            </a:r>
            <a:r>
              <a:rPr lang="en-US" sz="3333">
                <a:solidFill>
                  <a:srgbClr val="000000"/>
                </a:solidFill>
              </a:rPr>
              <a:t>is severe arthritis in the spine and the vertebrae fuse.</a:t>
            </a:r>
            <a:endParaRPr sz="3333">
              <a:solidFill>
                <a:srgbClr val="000000"/>
              </a:solidFill>
            </a:endParaRPr>
          </a:p>
        </p:txBody>
      </p:sp>
      <p:pic>
        <p:nvPicPr>
          <p:cNvPr id="618" name="Google Shape;618;p83" descr="h9991602_0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541" y="1594892"/>
            <a:ext cx="7452991" cy="4860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69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84" descr="Blausen_0785_Scoliosis_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4320" y="110318"/>
            <a:ext cx="3318683" cy="663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84" descr="scoliosis_1.jpg"/>
          <p:cNvPicPr preferRelativeResize="0"/>
          <p:nvPr/>
        </p:nvPicPr>
        <p:blipFill rotWithShape="1">
          <a:blip r:embed="rId4">
            <a:alphaModFix/>
          </a:blip>
          <a:srcRect r="39072"/>
          <a:stretch/>
        </p:blipFill>
        <p:spPr>
          <a:xfrm>
            <a:off x="578071" y="840488"/>
            <a:ext cx="7016252" cy="585036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84"/>
          <p:cNvSpPr txBox="1"/>
          <p:nvPr/>
        </p:nvSpPr>
        <p:spPr>
          <a:xfrm>
            <a:off x="312989" y="83835"/>
            <a:ext cx="7422400" cy="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7" tIns="100567" rIns="100567" bIns="100567" anchor="t" anchorCtr="0">
            <a:noAutofit/>
          </a:bodyPr>
          <a:lstStyle/>
          <a:p>
            <a:r>
              <a:rPr lang="en-US" sz="4000" b="1"/>
              <a:t>d) SCOLIOSIS</a:t>
            </a:r>
            <a:endParaRPr sz="4000" b="1"/>
          </a:p>
        </p:txBody>
      </p:sp>
    </p:spTree>
    <p:extLst>
      <p:ext uri="{BB962C8B-B14F-4D97-AF65-F5344CB8AC3E}">
        <p14:creationId xmlns:p14="http://schemas.microsoft.com/office/powerpoint/2010/main" val="220410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85"/>
          <p:cNvSpPr txBox="1"/>
          <p:nvPr/>
        </p:nvSpPr>
        <p:spPr>
          <a:xfrm>
            <a:off x="120420" y="133020"/>
            <a:ext cx="11460400" cy="14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7" tIns="100567" rIns="100567" bIns="100567" anchor="t" anchorCtr="0">
            <a:noAutofit/>
          </a:bodyPr>
          <a:lstStyle/>
          <a:p>
            <a:r>
              <a:rPr lang="en-US" sz="3333" b="1">
                <a:solidFill>
                  <a:srgbClr val="333333"/>
                </a:solidFill>
                <a:highlight>
                  <a:srgbClr val="FFFFFF"/>
                </a:highlight>
              </a:rPr>
              <a:t>7. Fibrodysplasia ossificans progressiva </a:t>
            </a:r>
            <a:r>
              <a:rPr lang="en-US" sz="2800" b="1">
                <a:solidFill>
                  <a:srgbClr val="333333"/>
                </a:solidFill>
                <a:highlight>
                  <a:srgbClr val="FFFFFF"/>
                </a:highlight>
              </a:rPr>
              <a:t>(FOP)</a:t>
            </a:r>
            <a:r>
              <a:rPr lang="en-US" sz="2800">
                <a:solidFill>
                  <a:srgbClr val="333333"/>
                </a:solidFill>
                <a:highlight>
                  <a:srgbClr val="FFFFFF"/>
                </a:highlight>
              </a:rPr>
              <a:t> → soft tissue regrows as bone. Sufferers are slowly imprisoned by their own skeletons.</a:t>
            </a:r>
            <a:endParaRPr sz="2800"/>
          </a:p>
        </p:txBody>
      </p:sp>
      <p:pic>
        <p:nvPicPr>
          <p:cNvPr id="631" name="Google Shape;631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160" y="1442049"/>
            <a:ext cx="7777237" cy="4964199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85"/>
          <p:cNvSpPr txBox="1"/>
          <p:nvPr/>
        </p:nvSpPr>
        <p:spPr>
          <a:xfrm>
            <a:off x="1766220" y="6406245"/>
            <a:ext cx="941240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7" tIns="100567" rIns="100567" bIns="100567" anchor="t" anchorCtr="0">
            <a:noAutofit/>
          </a:bodyPr>
          <a:lstStyle/>
          <a:p>
            <a:r>
              <a:rPr lang="en-US" sz="2667" b="1">
                <a:solidFill>
                  <a:srgbClr val="46494C"/>
                </a:solidFill>
                <a:highlight>
                  <a:srgbClr val="FFFFFF"/>
                </a:highlight>
              </a:rPr>
              <a:t>Munchmeyer disease"</a:t>
            </a:r>
            <a:r>
              <a:rPr lang="en-US" sz="2667">
                <a:solidFill>
                  <a:srgbClr val="46494C"/>
                </a:solidFill>
                <a:highlight>
                  <a:srgbClr val="FFFFFF"/>
                </a:highlight>
              </a:rPr>
              <a:t> or </a:t>
            </a:r>
            <a:r>
              <a:rPr lang="en-US" sz="2667" b="1">
                <a:solidFill>
                  <a:srgbClr val="46494C"/>
                </a:solidFill>
                <a:highlight>
                  <a:srgbClr val="FFFFFF"/>
                </a:highlight>
              </a:rPr>
              <a:t>"stone man syndrome"</a:t>
            </a:r>
            <a:r>
              <a:rPr lang="en-US" sz="2667">
                <a:solidFill>
                  <a:srgbClr val="46494C"/>
                </a:solidFill>
                <a:highlight>
                  <a:srgbClr val="FFFFFF"/>
                </a:highlight>
              </a:rPr>
              <a:t> </a:t>
            </a:r>
            <a:endParaRPr sz="2667"/>
          </a:p>
        </p:txBody>
      </p:sp>
    </p:spTree>
    <p:extLst>
      <p:ext uri="{BB962C8B-B14F-4D97-AF65-F5344CB8AC3E}">
        <p14:creationId xmlns:p14="http://schemas.microsoft.com/office/powerpoint/2010/main" val="418851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86"/>
          <p:cNvSpPr txBox="1"/>
          <p:nvPr/>
        </p:nvSpPr>
        <p:spPr>
          <a:xfrm>
            <a:off x="0" y="127531"/>
            <a:ext cx="8844400" cy="31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7" tIns="100567" rIns="100567" bIns="100567" anchor="ctr" anchorCtr="0">
            <a:noAutofit/>
          </a:bodyPr>
          <a:lstStyle/>
          <a:p>
            <a:r>
              <a:rPr lang="en-US" sz="5333">
                <a:latin typeface="Calibri"/>
                <a:ea typeface="Calibri"/>
                <a:cs typeface="Calibri"/>
                <a:sym typeface="Calibri"/>
              </a:rPr>
              <a:t>8. Osteosarcoma</a:t>
            </a:r>
            <a:endParaRPr sz="5333"/>
          </a:p>
          <a:p>
            <a:endParaRPr sz="3067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r>
              <a:rPr lang="en-US" sz="3067">
                <a:latin typeface="Calibri"/>
                <a:ea typeface="Calibri"/>
                <a:cs typeface="Calibri"/>
                <a:sym typeface="Calibri"/>
              </a:rPr>
              <a:t>Most common bone cancer, primarily affecting the long bones, particularly those in the knee, hip, or shoulder regions.   Most commonly affects teenagers and young adults.</a:t>
            </a:r>
            <a:endParaRPr sz="3067">
              <a:latin typeface="Calibri"/>
              <a:ea typeface="Calibri"/>
              <a:cs typeface="Calibri"/>
              <a:sym typeface="Calibri"/>
            </a:endParaRPr>
          </a:p>
          <a:p>
            <a:endParaRPr sz="3333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8" name="Google Shape;638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811" y="3076809"/>
            <a:ext cx="4871567" cy="36536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9" name="Google Shape;639;p86"/>
          <p:cNvCxnSpPr/>
          <p:nvPr/>
        </p:nvCxnSpPr>
        <p:spPr>
          <a:xfrm>
            <a:off x="1876711" y="3698528"/>
            <a:ext cx="858800" cy="9584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40" name="Google Shape;640;p86"/>
          <p:cNvPicPr preferRelativeResize="0"/>
          <p:nvPr/>
        </p:nvPicPr>
        <p:blipFill rotWithShape="1">
          <a:blip r:embed="rId5">
            <a:alphaModFix/>
          </a:blip>
          <a:srcRect l="35537" r="33753" b="6419"/>
          <a:stretch/>
        </p:blipFill>
        <p:spPr>
          <a:xfrm>
            <a:off x="8960761" y="127530"/>
            <a:ext cx="2944857" cy="6730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060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87"/>
          <p:cNvSpPr txBox="1">
            <a:spLocks noGrp="1"/>
          </p:cNvSpPr>
          <p:nvPr>
            <p:ph type="body" idx="4294967295"/>
          </p:nvPr>
        </p:nvSpPr>
        <p:spPr>
          <a:xfrm>
            <a:off x="406780" y="303325"/>
            <a:ext cx="11226400" cy="567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1900" tIns="41900" rIns="41900" bIns="41900" rtlCol="0" anchor="t" anchorCtr="0">
            <a:noAutofit/>
          </a:bodyPr>
          <a:lstStyle/>
          <a:p>
            <a:pPr marL="0" indent="0">
              <a:lnSpc>
                <a:spcPct val="108035"/>
              </a:lnSpc>
              <a:spcBef>
                <a:spcPts val="0"/>
              </a:spcBef>
              <a:buNone/>
            </a:pPr>
            <a:r>
              <a:rPr lang="en-US" sz="4000" b="1">
                <a:solidFill>
                  <a:srgbClr val="000000"/>
                </a:solidFill>
              </a:rPr>
              <a:t>FUN FACTS ABOUT BONES</a:t>
            </a:r>
            <a:br>
              <a:rPr lang="en-US" sz="4000" b="1">
                <a:solidFill>
                  <a:srgbClr val="000000"/>
                </a:solidFill>
              </a:rPr>
            </a:br>
            <a:endParaRPr sz="3067">
              <a:solidFill>
                <a:srgbClr val="000000"/>
              </a:solidFill>
            </a:endParaRPr>
          </a:p>
          <a:p>
            <a:pPr marL="423323" indent="-321725">
              <a:lnSpc>
                <a:spcPct val="108035"/>
              </a:lnSpc>
              <a:spcBef>
                <a:spcPts val="667"/>
              </a:spcBef>
              <a:buClr>
                <a:srgbClr val="000000"/>
              </a:buClr>
              <a:buSzPts val="3000"/>
              <a:buChar char="●"/>
            </a:pPr>
            <a:r>
              <a:rPr lang="en-US" sz="4000">
                <a:solidFill>
                  <a:srgbClr val="000000"/>
                </a:solidFill>
              </a:rPr>
              <a:t>Babies are born with 300 bones, but by adulthood we have only 206 in our bodies. </a:t>
            </a:r>
            <a:endParaRPr sz="4000">
              <a:solidFill>
                <a:srgbClr val="000000"/>
              </a:solidFill>
            </a:endParaRPr>
          </a:p>
          <a:p>
            <a:pPr marL="423323" indent="-321725">
              <a:lnSpc>
                <a:spcPct val="108035"/>
              </a:lnSpc>
              <a:spcBef>
                <a:spcPts val="0"/>
              </a:spcBef>
              <a:buClr>
                <a:srgbClr val="000000"/>
              </a:buClr>
              <a:buSzPts val="3000"/>
              <a:buChar char="●"/>
            </a:pPr>
            <a:r>
              <a:rPr lang="en-US" sz="4000">
                <a:solidFill>
                  <a:srgbClr val="000000"/>
                </a:solidFill>
              </a:rPr>
              <a:t>The giraffe has the same number of bones in its neck as a human: seven in total. </a:t>
            </a:r>
            <a:endParaRPr sz="4000">
              <a:solidFill>
                <a:srgbClr val="000000"/>
              </a:solidFill>
            </a:endParaRPr>
          </a:p>
          <a:p>
            <a:pPr marL="423323" indent="-321725">
              <a:lnSpc>
                <a:spcPct val="108035"/>
              </a:lnSpc>
              <a:spcBef>
                <a:spcPts val="0"/>
              </a:spcBef>
              <a:buClr>
                <a:srgbClr val="000000"/>
              </a:buClr>
              <a:buSzPts val="3000"/>
              <a:buChar char="●"/>
            </a:pPr>
            <a:r>
              <a:rPr lang="en-US" sz="4000">
                <a:solidFill>
                  <a:srgbClr val="000000"/>
                </a:solidFill>
              </a:rPr>
              <a:t>The long horned ram can take a head butt at 25 mph. The human skull will fracture at 5 mph.</a:t>
            </a:r>
            <a:endParaRPr sz="4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4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5"/>
          <p:cNvSpPr txBox="1"/>
          <p:nvPr/>
        </p:nvSpPr>
        <p:spPr>
          <a:xfrm>
            <a:off x="178229" y="233977"/>
            <a:ext cx="6363200" cy="27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7" tIns="100567" rIns="100567" bIns="100567" anchor="t" anchorCtr="0">
            <a:noAutofit/>
          </a:bodyPr>
          <a:lstStyle/>
          <a:p>
            <a:r>
              <a:rPr lang="en-US" sz="4000" b="1"/>
              <a:t>2. Plantar fasciitis </a:t>
            </a:r>
            <a:endParaRPr sz="4000" b="1"/>
          </a:p>
          <a:p>
            <a:r>
              <a:rPr lang="en-US" sz="3333"/>
              <a:t> - common cause of heel pain.  </a:t>
            </a:r>
            <a:endParaRPr sz="3333"/>
          </a:p>
          <a:p>
            <a:r>
              <a:rPr lang="en-US" sz="3333"/>
              <a:t> -inflammation of the plantar fascia</a:t>
            </a:r>
            <a:endParaRPr sz="3333"/>
          </a:p>
          <a:p>
            <a:r>
              <a:rPr lang="en-US" sz="3333"/>
              <a:t>- walking can be painful</a:t>
            </a:r>
            <a:endParaRPr sz="3333"/>
          </a:p>
        </p:txBody>
      </p:sp>
      <p:pic>
        <p:nvPicPr>
          <p:cNvPr id="558" name="Google Shape;558;p75" descr="PFfig01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246" y="3506715"/>
            <a:ext cx="8378212" cy="3351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75" descr="Plantar-Fasciitis.jpg"/>
          <p:cNvPicPr preferRelativeResize="0"/>
          <p:nvPr/>
        </p:nvPicPr>
        <p:blipFill rotWithShape="1">
          <a:blip r:embed="rId4">
            <a:alphaModFix/>
          </a:blip>
          <a:srcRect l="13246" t="15398" r="18368" b="18712"/>
          <a:stretch/>
        </p:blipFill>
        <p:spPr>
          <a:xfrm>
            <a:off x="6726301" y="200498"/>
            <a:ext cx="5026505" cy="2806649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75"/>
          <p:cNvSpPr txBox="1"/>
          <p:nvPr/>
        </p:nvSpPr>
        <p:spPr>
          <a:xfrm>
            <a:off x="8532960" y="119520"/>
            <a:ext cx="32200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7" tIns="100567" rIns="100567" bIns="100567" anchor="t" anchorCtr="0">
            <a:noAutofit/>
          </a:bodyPr>
          <a:lstStyle/>
          <a:p>
            <a:r>
              <a:rPr lang="en-US" sz="2000" u="sng">
                <a:solidFill>
                  <a:schemeClr val="hlink"/>
                </a:solidFill>
                <a:hlinkClick r:id="rId5"/>
              </a:rPr>
              <a:t>Graphic Video of Plantar Fasciitis Surgery</a:t>
            </a: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252252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6"/>
          <p:cNvSpPr txBox="1">
            <a:spLocks noGrp="1"/>
          </p:cNvSpPr>
          <p:nvPr>
            <p:ph type="body" idx="4294967295"/>
          </p:nvPr>
        </p:nvSpPr>
        <p:spPr>
          <a:xfrm>
            <a:off x="285211" y="147645"/>
            <a:ext cx="6826800" cy="3622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1900" tIns="41900" rIns="41900" bIns="41900" rtlCol="0" anchor="t" anchorCtr="0">
            <a:noAutofit/>
          </a:bodyPr>
          <a:lstStyle/>
          <a:p>
            <a:pPr marL="0" indent="0">
              <a:lnSpc>
                <a:spcPct val="107812"/>
              </a:lnSpc>
              <a:spcBef>
                <a:spcPts val="533"/>
              </a:spcBef>
              <a:buNone/>
            </a:pPr>
            <a:r>
              <a:rPr lang="en-US" sz="3333" b="1"/>
              <a:t>3. </a:t>
            </a:r>
            <a:r>
              <a:rPr lang="en-US" sz="3333" b="1">
                <a:solidFill>
                  <a:srgbClr val="000000"/>
                </a:solidFill>
              </a:rPr>
              <a:t>OSTEOPOROSIS</a:t>
            </a:r>
            <a:r>
              <a:rPr lang="en-US" sz="3333">
                <a:solidFill>
                  <a:srgbClr val="000000"/>
                </a:solidFill>
              </a:rPr>
              <a:t>: Increased activity of osteoclasts cause a break down bone</a:t>
            </a:r>
            <a:r>
              <a:rPr lang="en-US" sz="3333"/>
              <a:t>, bones become more fragile </a:t>
            </a:r>
            <a:endParaRPr sz="3333">
              <a:solidFill>
                <a:srgbClr val="000000"/>
              </a:solidFill>
            </a:endParaRPr>
          </a:p>
          <a:p>
            <a:pPr marL="0" indent="0">
              <a:lnSpc>
                <a:spcPct val="107812"/>
              </a:lnSpc>
              <a:spcBef>
                <a:spcPts val="533"/>
              </a:spcBef>
              <a:buNone/>
            </a:pPr>
            <a:endParaRPr sz="1200"/>
          </a:p>
          <a:p>
            <a:pPr marL="0" indent="0">
              <a:lnSpc>
                <a:spcPct val="107812"/>
              </a:lnSpc>
              <a:spcBef>
                <a:spcPts val="533"/>
              </a:spcBef>
              <a:buNone/>
            </a:pPr>
            <a:r>
              <a:rPr lang="en-US" sz="3333">
                <a:solidFill>
                  <a:srgbClr val="000000"/>
                </a:solidFill>
              </a:rPr>
              <a:t>The spongy bone especially becomes more porous. </a:t>
            </a:r>
            <a:endParaRPr sz="3333">
              <a:solidFill>
                <a:srgbClr val="000000"/>
              </a:solidFill>
            </a:endParaRPr>
          </a:p>
          <a:p>
            <a:pPr marL="0" indent="0">
              <a:lnSpc>
                <a:spcPct val="107812"/>
              </a:lnSpc>
              <a:spcBef>
                <a:spcPts val="533"/>
              </a:spcBef>
              <a:buNone/>
            </a:pPr>
            <a:endParaRPr sz="29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6" name="Google Shape;566;p76"/>
          <p:cNvPicPr preferRelativeResize="0"/>
          <p:nvPr/>
        </p:nvPicPr>
        <p:blipFill rotWithShape="1">
          <a:blip r:embed="rId3">
            <a:alphaModFix/>
          </a:blip>
          <a:srcRect l="23464" r="19346"/>
          <a:stretch/>
        </p:blipFill>
        <p:spPr>
          <a:xfrm>
            <a:off x="7671994" y="241109"/>
            <a:ext cx="4361429" cy="467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76" descr="osteoporosis.jpg"/>
          <p:cNvPicPr preferRelativeResize="0"/>
          <p:nvPr/>
        </p:nvPicPr>
        <p:blipFill rotWithShape="1">
          <a:blip r:embed="rId4">
            <a:alphaModFix/>
          </a:blip>
          <a:srcRect t="16247"/>
          <a:stretch/>
        </p:blipFill>
        <p:spPr>
          <a:xfrm>
            <a:off x="335744" y="3887306"/>
            <a:ext cx="7218957" cy="2970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88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77" descr="imag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671" y="109418"/>
            <a:ext cx="4814724" cy="327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77" descr="knowingosteoporosi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720" y="3489166"/>
            <a:ext cx="5349240" cy="3274695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77"/>
          <p:cNvSpPr txBox="1"/>
          <p:nvPr/>
        </p:nvSpPr>
        <p:spPr>
          <a:xfrm>
            <a:off x="7896300" y="430289"/>
            <a:ext cx="4135200" cy="5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7" tIns="100567" rIns="100567" bIns="100567" anchor="t" anchorCtr="0">
            <a:noAutofit/>
          </a:bodyPr>
          <a:lstStyle/>
          <a:p>
            <a:r>
              <a:rPr lang="en-US" sz="3333"/>
              <a:t>Causes of Osteoporosis:</a:t>
            </a:r>
            <a:endParaRPr sz="3333"/>
          </a:p>
          <a:p>
            <a:endParaRPr sz="3333"/>
          </a:p>
          <a:p>
            <a:r>
              <a:rPr lang="en-US" sz="3333"/>
              <a:t>1. Lack of exercise</a:t>
            </a:r>
            <a:endParaRPr sz="3333"/>
          </a:p>
          <a:p>
            <a:endParaRPr sz="3333"/>
          </a:p>
          <a:p>
            <a:r>
              <a:rPr lang="en-US" sz="3333"/>
              <a:t>2.  Poor diet</a:t>
            </a:r>
            <a:endParaRPr sz="3333"/>
          </a:p>
          <a:p>
            <a:endParaRPr sz="3333"/>
          </a:p>
          <a:p>
            <a:r>
              <a:rPr lang="en-US" sz="3333"/>
              <a:t>3.  Genetics</a:t>
            </a:r>
            <a:endParaRPr sz="3333"/>
          </a:p>
          <a:p>
            <a:endParaRPr sz="3333"/>
          </a:p>
          <a:p>
            <a:r>
              <a:rPr lang="en-US" sz="3333"/>
              <a:t>4.  Ethnicity</a:t>
            </a:r>
            <a:endParaRPr sz="3333"/>
          </a:p>
          <a:p>
            <a:endParaRPr sz="3333"/>
          </a:p>
          <a:p>
            <a:r>
              <a:rPr lang="en-US" sz="3333"/>
              <a:t>5.  Gender</a:t>
            </a:r>
            <a:endParaRPr sz="3333"/>
          </a:p>
        </p:txBody>
      </p:sp>
    </p:spTree>
    <p:extLst>
      <p:ext uri="{BB962C8B-B14F-4D97-AF65-F5344CB8AC3E}">
        <p14:creationId xmlns:p14="http://schemas.microsoft.com/office/powerpoint/2010/main" val="424681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8"/>
          <p:cNvSpPr txBox="1"/>
          <p:nvPr/>
        </p:nvSpPr>
        <p:spPr>
          <a:xfrm>
            <a:off x="516900" y="184208"/>
            <a:ext cx="9921600" cy="7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7" tIns="100567" rIns="100567" bIns="100567" anchor="t" anchorCtr="0">
            <a:noAutofit/>
          </a:bodyPr>
          <a:lstStyle/>
          <a:p>
            <a:r>
              <a:rPr lang="en-US" sz="4000"/>
              <a:t>Why do older people break their hips?</a:t>
            </a:r>
            <a:endParaRPr sz="4000"/>
          </a:p>
        </p:txBody>
      </p:sp>
      <p:pic>
        <p:nvPicPr>
          <p:cNvPr id="580" name="Google Shape;580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921" y="982767"/>
            <a:ext cx="5640548" cy="4789148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78"/>
          <p:cNvSpPr txBox="1"/>
          <p:nvPr/>
        </p:nvSpPr>
        <p:spPr>
          <a:xfrm>
            <a:off x="8130869" y="1084589"/>
            <a:ext cx="3504800" cy="2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7" tIns="100567" rIns="100567" bIns="100567" anchor="t" anchorCtr="0">
            <a:noAutofit/>
          </a:bodyPr>
          <a:lstStyle/>
          <a:p>
            <a:r>
              <a:rPr lang="en-US" sz="2000">
                <a:solidFill>
                  <a:srgbClr val="5F5F5F"/>
                </a:solidFill>
                <a:highlight>
                  <a:srgbClr val="FFFFFF"/>
                </a:highlight>
              </a:rPr>
              <a:t>A femoral neck fracture is common among  older adults and can be related to osteoporosis. This  type of fracture may cause a complication because the break usually cuts off the  blood supply to the head of the femur. </a:t>
            </a:r>
            <a:endParaRPr sz="2000"/>
          </a:p>
        </p:txBody>
      </p:sp>
      <p:pic>
        <p:nvPicPr>
          <p:cNvPr id="582" name="Google Shape;582;p78" descr="hip-fracture-repai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3610" y="3784344"/>
            <a:ext cx="4763609" cy="3073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286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9"/>
          <p:cNvSpPr txBox="1">
            <a:spLocks noGrp="1"/>
          </p:cNvSpPr>
          <p:nvPr>
            <p:ph type="title"/>
          </p:nvPr>
        </p:nvSpPr>
        <p:spPr>
          <a:xfrm>
            <a:off x="364351" y="273465"/>
            <a:ext cx="11540800" cy="1078400"/>
          </a:xfrm>
          <a:prstGeom prst="rect">
            <a:avLst/>
          </a:prstGeom>
        </p:spPr>
        <p:txBody>
          <a:bodyPr spcFirstLastPara="1" vert="horz" wrap="square" lIns="41900" tIns="41900" rIns="41900" bIns="41900" rtlCol="0" anchor="t" anchorCtr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467"/>
              <a:t>4. </a:t>
            </a:r>
            <a:r>
              <a:rPr lang="en-US" sz="3467" b="1">
                <a:solidFill>
                  <a:srgbClr val="000000"/>
                </a:solidFill>
              </a:rPr>
              <a:t>Rheumatoid arthritis</a:t>
            </a:r>
            <a:r>
              <a:rPr lang="en-US" sz="3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an autoimmune disease which causes joint stiffness and bone deformity</a:t>
            </a:r>
            <a:endParaRPr sz="3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8" name="Google Shape;588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21" y="1373085"/>
            <a:ext cx="7527239" cy="5101403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79"/>
          <p:cNvSpPr txBox="1"/>
          <p:nvPr/>
        </p:nvSpPr>
        <p:spPr>
          <a:xfrm>
            <a:off x="1706880" y="6309360"/>
            <a:ext cx="8627600" cy="44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1900" tIns="41900" rIns="41900" bIns="41900" anchor="t" anchorCtr="0">
            <a:no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 </a:t>
            </a:r>
            <a:r>
              <a:rPr lang="en-US" sz="20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http://www.thetimes.co.uk/tto/public/article3233439.ece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312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0"/>
          <p:cNvSpPr txBox="1">
            <a:spLocks noGrp="1"/>
          </p:cNvSpPr>
          <p:nvPr>
            <p:ph type="title"/>
          </p:nvPr>
        </p:nvSpPr>
        <p:spPr>
          <a:xfrm>
            <a:off x="209251" y="123412"/>
            <a:ext cx="11460400" cy="822800"/>
          </a:xfrm>
          <a:prstGeom prst="rect">
            <a:avLst/>
          </a:prstGeom>
        </p:spPr>
        <p:txBody>
          <a:bodyPr spcFirstLastPara="1" vert="horz" wrap="square" lIns="100567" tIns="100567" rIns="100567" bIns="100567" rtlCol="0" anchor="t" anchorCtr="0">
            <a:noAutofit/>
          </a:bodyPr>
          <a:lstStyle/>
          <a:p>
            <a:pPr>
              <a:buNone/>
            </a:pPr>
            <a:r>
              <a:rPr lang="en-US"/>
              <a:t>5. Rickets</a:t>
            </a:r>
            <a:endParaRPr/>
          </a:p>
        </p:txBody>
      </p:sp>
      <p:sp>
        <p:nvSpPr>
          <p:cNvPr id="595" name="Google Shape;595;p80"/>
          <p:cNvSpPr txBox="1">
            <a:spLocks noGrp="1"/>
          </p:cNvSpPr>
          <p:nvPr>
            <p:ph type="body" idx="1"/>
          </p:nvPr>
        </p:nvSpPr>
        <p:spPr>
          <a:xfrm>
            <a:off x="365700" y="865665"/>
            <a:ext cx="11460400" cy="1740400"/>
          </a:xfrm>
          <a:prstGeom prst="rect">
            <a:avLst/>
          </a:prstGeom>
        </p:spPr>
        <p:txBody>
          <a:bodyPr spcFirstLastPara="1" vert="horz" wrap="square" lIns="100567" tIns="100567" rIns="100567" bIns="100567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900"/>
              <a:buNone/>
            </a:pPr>
            <a:r>
              <a:rPr lang="en-US"/>
              <a:t>This preventable bone disease affects young children and is caused by a deficiency of the nutrient vitamin D. Rickets causes weak, brittle bones that fracture easily and bone and muscle pain.</a:t>
            </a:r>
            <a:endParaRPr sz="1067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endParaRPr/>
          </a:p>
        </p:txBody>
      </p:sp>
      <p:pic>
        <p:nvPicPr>
          <p:cNvPr id="596" name="Google Shape;596;p80" descr="_64747000_ricket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071" y="2606084"/>
            <a:ext cx="2675184" cy="3570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80" descr="336139-412862-567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5970" y="2536313"/>
            <a:ext cx="3938311" cy="3710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063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81"/>
          <p:cNvSpPr txBox="1"/>
          <p:nvPr/>
        </p:nvSpPr>
        <p:spPr>
          <a:xfrm>
            <a:off x="215800" y="146600"/>
            <a:ext cx="3481200" cy="3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7" tIns="100567" rIns="100567" bIns="100567" anchor="t" anchorCtr="0">
            <a:noAutofit/>
          </a:bodyPr>
          <a:lstStyle/>
          <a:p>
            <a:r>
              <a:rPr lang="en-US" sz="3333"/>
              <a:t>6.  Nursemaid’s Elbow </a:t>
            </a:r>
            <a:endParaRPr sz="3333"/>
          </a:p>
        </p:txBody>
      </p:sp>
      <p:pic>
        <p:nvPicPr>
          <p:cNvPr id="603" name="Google Shape;60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8736" y="146600"/>
            <a:ext cx="6868233" cy="6539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45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578"/>
            <a:ext cx="9144000" cy="5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82"/>
          <p:cNvSpPr txBox="1">
            <a:spLocks noGrp="1"/>
          </p:cNvSpPr>
          <p:nvPr>
            <p:ph type="title" idx="4294967295"/>
          </p:nvPr>
        </p:nvSpPr>
        <p:spPr>
          <a:xfrm>
            <a:off x="122760" y="274635"/>
            <a:ext cx="12038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1900" tIns="41900" rIns="41900" bIns="41900" rtlCol="0" anchor="t" anchorCtr="0">
            <a:noAutofit/>
          </a:bodyPr>
          <a:lstStyle/>
          <a:p>
            <a:pPr>
              <a:lnSpc>
                <a:spcPct val="120089"/>
              </a:lnSpc>
              <a:spcBef>
                <a:spcPts val="0"/>
              </a:spcBef>
            </a:pPr>
            <a:r>
              <a:rPr lang="en-US" sz="3467" b="1">
                <a:solidFill>
                  <a:srgbClr val="CCFF66"/>
                </a:solidFill>
              </a:rPr>
              <a:t>6. ABNORMALITIES OF THE SPINE</a:t>
            </a:r>
            <a:endParaRPr sz="3467" b="1">
              <a:solidFill>
                <a:srgbClr val="CCFF66"/>
              </a:solidFill>
            </a:endParaRPr>
          </a:p>
        </p:txBody>
      </p:sp>
      <p:pic>
        <p:nvPicPr>
          <p:cNvPr id="610" name="Google Shape;610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3201" y="1056690"/>
            <a:ext cx="3010620" cy="5242725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82"/>
          <p:cNvSpPr txBox="1">
            <a:spLocks noGrp="1"/>
          </p:cNvSpPr>
          <p:nvPr>
            <p:ph type="body" idx="4294967295"/>
          </p:nvPr>
        </p:nvSpPr>
        <p:spPr>
          <a:xfrm>
            <a:off x="380971" y="1172543"/>
            <a:ext cx="7750400" cy="193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1900" tIns="41900" rIns="41900" bIns="41900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667"/>
              </a:spcBef>
              <a:buNone/>
            </a:pPr>
            <a:r>
              <a:rPr lang="en-US" sz="3333" b="1"/>
              <a:t>a)</a:t>
            </a:r>
            <a:r>
              <a:rPr lang="en-US" sz="3333" b="1">
                <a:solidFill>
                  <a:srgbClr val="000000"/>
                </a:solidFill>
              </a:rPr>
              <a:t>KYPHOSIS </a:t>
            </a:r>
            <a:r>
              <a:rPr lang="en-US" sz="3333">
                <a:solidFill>
                  <a:srgbClr val="000000"/>
                </a:solidFill>
              </a:rPr>
              <a:t>is a hunchback curve</a:t>
            </a:r>
            <a:endParaRPr sz="3333">
              <a:solidFill>
                <a:srgbClr val="000000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667"/>
              </a:spcBef>
              <a:buNone/>
            </a:pPr>
            <a:endParaRPr sz="1067"/>
          </a:p>
          <a:p>
            <a:pPr marL="0" indent="0">
              <a:lnSpc>
                <a:spcPct val="115000"/>
              </a:lnSpc>
              <a:spcBef>
                <a:spcPts val="667"/>
              </a:spcBef>
              <a:buNone/>
            </a:pPr>
            <a:r>
              <a:rPr lang="en-US" sz="3333" b="1"/>
              <a:t>b)</a:t>
            </a:r>
            <a:r>
              <a:rPr lang="en-US" sz="3333" b="1">
                <a:solidFill>
                  <a:srgbClr val="000000"/>
                </a:solidFill>
              </a:rPr>
              <a:t>LORDOSIS </a:t>
            </a:r>
            <a:r>
              <a:rPr lang="en-US" sz="3333">
                <a:solidFill>
                  <a:srgbClr val="000000"/>
                </a:solidFill>
              </a:rPr>
              <a:t>is a swayback in the lower region.</a:t>
            </a:r>
            <a:endParaRPr sz="3333">
              <a:solidFill>
                <a:srgbClr val="000000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667"/>
              </a:spcBef>
              <a:buNone/>
            </a:pPr>
            <a:endParaRPr sz="3333">
              <a:solidFill>
                <a:srgbClr val="000000"/>
              </a:solidFill>
            </a:endParaRPr>
          </a:p>
        </p:txBody>
      </p:sp>
      <p:pic>
        <p:nvPicPr>
          <p:cNvPr id="612" name="Google Shape;612;p82" descr="Kypho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2340" y="3285450"/>
            <a:ext cx="4676557" cy="3429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38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Widescreen</PresentationFormat>
  <Paragraphs>43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Bone Disorders</vt:lpstr>
      <vt:lpstr>PowerPoint Presentation</vt:lpstr>
      <vt:lpstr>PowerPoint Presentation</vt:lpstr>
      <vt:lpstr>PowerPoint Presentation</vt:lpstr>
      <vt:lpstr>PowerPoint Presentation</vt:lpstr>
      <vt:lpstr>4. Rheumatoid arthritis is an autoimmune disease which causes joint stiffness and bone deformity</vt:lpstr>
      <vt:lpstr>5. Rickets</vt:lpstr>
      <vt:lpstr>PowerPoint Presentation</vt:lpstr>
      <vt:lpstr>6. ABNORMALITIES OF THE SPINE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Disorders</dc:title>
  <dc:creator>Joan Stone</dc:creator>
  <cp:lastModifiedBy>Joan Stone</cp:lastModifiedBy>
  <cp:revision>1</cp:revision>
  <dcterms:created xsi:type="dcterms:W3CDTF">2020-02-24T13:45:21Z</dcterms:created>
  <dcterms:modified xsi:type="dcterms:W3CDTF">2020-02-24T13:45:32Z</dcterms:modified>
</cp:coreProperties>
</file>