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5143500" type="screen16x9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33"/>
                </a:solidFill>
                <a:highlight>
                  <a:srgbClr val="FFFFFF"/>
                </a:highlight>
              </a:rPr>
              <a:t>If you want to edit slides, go to "file" and make a copy for your own use.</a:t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i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i4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i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i5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04a5b92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04a5b921_1_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i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i7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i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i7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c394db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c394db5_2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c394db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c394db5_2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i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i6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66">
                <a:solidFill>
                  <a:schemeClr val="dk1"/>
                </a:solidFill>
              </a:rPr>
              <a:t>https://www.biologycorner.com/worksheets/bone-matrix-color.html</a:t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i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i9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i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i9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61d599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361d599053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5a00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5a0093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/>
              <a:t>https://www.biologycorner.com/anatomy/skeletal/bone_coloring.html</a:t>
            </a: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i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i1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i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i10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6d9f9bb1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6d9f9bb1_3_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i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i11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b7fe9d3a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b7fe9d3a_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i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i1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i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i12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7fe9d3a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b7fe9d3a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i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i13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i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i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i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i13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i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i14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cdc6592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cdc65929_3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f448cf250_4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f448cf250_48_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i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i16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i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i15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i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i16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i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i15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i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i17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004a5b92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004a5b921_0_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i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i1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i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i18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04a5b92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004a5b921_0_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767705965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767705965_8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004a5b92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004a5b921_1_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f448cf250_6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f448cf250_63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i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i20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i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i21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i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i21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i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i22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i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i22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i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i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i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i23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i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i24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7734834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7734834f9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Or:  Some lovers try positions that they can’t handle.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7734834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7734834f9_0_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72399302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72399302_25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i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i24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i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i25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i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i26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77b39dc8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77b39dc8a_5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i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i27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i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i2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7f35ca2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7f35ca22f_1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7f35ca22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7f35ca22f_1_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42c2795072_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42c2795072_34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i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i28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i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i29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i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i29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i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i3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i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i3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2c2795072_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2c2795072_51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822960" y="2057400"/>
            <a:ext cx="7498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645920" y="3086100"/>
            <a:ext cx="58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8595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4846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274320" y="4526280"/>
            <a:ext cx="859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>
            <a:lvl1pPr marL="457200" lvl="0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biosci/ap/holehaap/student/olc2/chap07matching0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J7A6Nw0My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/>
        </p:nvSpPr>
        <p:spPr>
          <a:xfrm>
            <a:off x="876668" y="130209"/>
            <a:ext cx="72375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ctr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/>
              <a:t>THE  </a:t>
            </a:r>
            <a:r>
              <a:rPr lang="en-US" sz="3100" b="1">
                <a:solidFill>
                  <a:srgbClr val="000000"/>
                </a:solidFill>
              </a:rPr>
              <a:t>SKELETAL  SYSTEM</a:t>
            </a:r>
            <a:endParaRPr sz="3100" b="1">
              <a:solidFill>
                <a:srgbClr val="000000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625" y="776025"/>
            <a:ext cx="5629599" cy="419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57745" y="39326"/>
            <a:ext cx="90285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Inside the Long Bone</a:t>
            </a:r>
            <a:endParaRPr sz="3200"/>
          </a:p>
        </p:txBody>
      </p:sp>
      <p:sp>
        <p:nvSpPr>
          <p:cNvPr id="86" name="Google Shape;86;p16"/>
          <p:cNvSpPr txBox="1"/>
          <p:nvPr/>
        </p:nvSpPr>
        <p:spPr>
          <a:xfrm>
            <a:off x="92070" y="855681"/>
            <a:ext cx="41484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5. </a:t>
            </a:r>
            <a:r>
              <a:rPr lang="en-US" sz="3000" u="sng">
                <a:solidFill>
                  <a:srgbClr val="000000"/>
                </a:solidFill>
              </a:rPr>
              <a:t>Medullary Cavity </a:t>
            </a:r>
            <a:r>
              <a:rPr lang="en-US" sz="3000">
                <a:solidFill>
                  <a:srgbClr val="000000"/>
                </a:solidFill>
              </a:rPr>
              <a:t>– hollow chamber filled with bone marrow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Red Marrow (blood)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Yellow Marrow (fat)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875" y="605947"/>
            <a:ext cx="360045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764900" y="3195775"/>
            <a:ext cx="3560400" cy="1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Endosteum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– lining of the medullary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15495" y="847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Types of Bone Tissue</a:t>
            </a:r>
            <a:endParaRPr sz="2600"/>
          </a:p>
        </p:txBody>
      </p:sp>
      <p:sp>
        <p:nvSpPr>
          <p:cNvPr id="94" name="Google Shape;94;p17"/>
          <p:cNvSpPr txBox="1"/>
          <p:nvPr/>
        </p:nvSpPr>
        <p:spPr>
          <a:xfrm>
            <a:off x="570300" y="716351"/>
            <a:ext cx="80034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rgbClr val="000000"/>
                </a:solidFill>
              </a:rPr>
              <a:t>Compact</a:t>
            </a:r>
            <a:r>
              <a:rPr lang="en-US" sz="2500">
                <a:solidFill>
                  <a:srgbClr val="000000"/>
                </a:solidFill>
              </a:rPr>
              <a:t> (wall of the diaphysis)</a:t>
            </a:r>
            <a:endParaRPr sz="25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</a:rPr>
              <a:t>Spongy (cancellous, epiphysis) - red marrow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25" y="1774750"/>
            <a:ext cx="6229575" cy="336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7"/>
          <p:cNvGrpSpPr/>
          <p:nvPr/>
        </p:nvGrpSpPr>
        <p:grpSpPr>
          <a:xfrm flipH="1">
            <a:off x="1689366" y="1670454"/>
            <a:ext cx="1364459" cy="1582230"/>
            <a:chOff x="2289400" y="914400"/>
            <a:chExt cx="682400" cy="1311096"/>
          </a:xfrm>
        </p:grpSpPr>
        <p:cxnSp>
          <p:nvCxnSpPr>
            <p:cNvPr id="97" name="Google Shape;97;p17"/>
            <p:cNvCxnSpPr/>
            <p:nvPr/>
          </p:nvCxnSpPr>
          <p:spPr>
            <a:xfrm flipH="1">
              <a:off x="2514600" y="914400"/>
              <a:ext cx="457200" cy="1066800"/>
            </a:xfrm>
            <a:prstGeom prst="straightConnector1">
              <a:avLst/>
            </a:prstGeom>
            <a:noFill/>
            <a:ln w="38100" cap="flat" cmpd="sng">
              <a:solidFill>
                <a:srgbClr val="FAD16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" name="Google Shape;98;p17"/>
            <p:cNvSpPr/>
            <p:nvPr/>
          </p:nvSpPr>
          <p:spPr>
            <a:xfrm rot="-8771087">
              <a:off x="2333668" y="1952663"/>
              <a:ext cx="228565" cy="228565"/>
            </a:xfrm>
            <a:prstGeom prst="triangle">
              <a:avLst>
                <a:gd name="adj" fmla="val 50000"/>
              </a:avLst>
            </a:prstGeom>
            <a:solidFill>
              <a:srgbClr val="FAD165"/>
            </a:solidFill>
            <a:ln w="19050" cap="flat" cmpd="sng">
              <a:solidFill>
                <a:srgbClr val="FB4C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260" y="45440"/>
            <a:ext cx="4647667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281183" y="144973"/>
            <a:ext cx="4192500" cy="30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the Structure of a Long Bone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Matching quiz at </a:t>
            </a:r>
            <a:r>
              <a:rPr lang="en-US" sz="2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http://www.mhhe.com/biosci/ap/holehaap/student/olc2/chap07matching01.html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198" y="277138"/>
            <a:ext cx="4217805" cy="469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57745" y="115076"/>
            <a:ext cx="90285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Microscopic Structure</a:t>
            </a:r>
            <a:endParaRPr sz="3000"/>
          </a:p>
        </p:txBody>
      </p:sp>
      <p:sp>
        <p:nvSpPr>
          <p:cNvPr id="115" name="Google Shape;115;p20"/>
          <p:cNvSpPr txBox="1"/>
          <p:nvPr/>
        </p:nvSpPr>
        <p:spPr>
          <a:xfrm>
            <a:off x="57750" y="735650"/>
            <a:ext cx="91440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Bone tissue is called </a:t>
            </a:r>
            <a:r>
              <a:rPr lang="en-US" sz="2200" u="sng"/>
              <a:t>OSSEOUS</a:t>
            </a:r>
            <a:r>
              <a:rPr lang="en-US" sz="2200"/>
              <a:t> tissue</a:t>
            </a:r>
            <a:br>
              <a:rPr lang="en-US" sz="2200"/>
            </a:br>
            <a:r>
              <a:rPr lang="en-US" sz="2200"/>
              <a:t>    - the matrix is composed of collagen and inorganic salts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OSTEOCYTES  - mature bone cells, enclosed in tiny chambers called LACUNAE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these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 rings </a:t>
            </a:r>
            <a:r>
              <a:rPr lang="en-US" sz="2200"/>
              <a:t>called lamella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around a HAVERSIAN CANAL which houses blood vessels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CANALICULI - tiny canals that link osteocytes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Haversian and Volkmann canals provide passageways for </a:t>
            </a:r>
            <a:r>
              <a:rPr lang="en-US" sz="2200" u="sng"/>
              <a:t>blood vessels</a:t>
            </a:r>
            <a:endParaRPr sz="2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1"/>
          <p:cNvGrpSpPr/>
          <p:nvPr/>
        </p:nvGrpSpPr>
        <p:grpSpPr>
          <a:xfrm>
            <a:off x="-448470" y="5"/>
            <a:ext cx="9170977" cy="5011617"/>
            <a:chOff x="371874" y="165915"/>
            <a:chExt cx="8514509" cy="4580584"/>
          </a:xfrm>
        </p:grpSpPr>
        <p:pic>
          <p:nvPicPr>
            <p:cNvPr id="121" name="Google Shape;121;p21" descr="bone_anatomy_boxed_answers.png"/>
            <p:cNvPicPr preferRelativeResize="0"/>
            <p:nvPr/>
          </p:nvPicPr>
          <p:blipFill rotWithShape="1">
            <a:blip r:embed="rId3">
              <a:alphaModFix/>
            </a:blip>
            <a:srcRect l="-10670" t="-4810" r="10669" b="4809"/>
            <a:stretch/>
          </p:blipFill>
          <p:spPr>
            <a:xfrm>
              <a:off x="371874" y="294708"/>
              <a:ext cx="8144866" cy="4302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1"/>
            <p:cNvSpPr txBox="1"/>
            <p:nvPr/>
          </p:nvSpPr>
          <p:spPr>
            <a:xfrm>
              <a:off x="4145063" y="165915"/>
              <a:ext cx="1886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Osteocytes</a:t>
              </a:r>
              <a:endParaRPr sz="2000"/>
            </a:p>
          </p:txBody>
        </p:sp>
        <p:cxnSp>
          <p:nvCxnSpPr>
            <p:cNvPr id="123" name="Google Shape;123;p21"/>
            <p:cNvCxnSpPr/>
            <p:nvPr/>
          </p:nvCxnSpPr>
          <p:spPr>
            <a:xfrm flipH="1">
              <a:off x="5111519" y="541215"/>
              <a:ext cx="58200" cy="34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4" name="Google Shape;124;p21"/>
            <p:cNvCxnSpPr/>
            <p:nvPr/>
          </p:nvCxnSpPr>
          <p:spPr>
            <a:xfrm>
              <a:off x="5205902" y="585090"/>
              <a:ext cx="256200" cy="50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5" name="Google Shape;125;p21"/>
            <p:cNvSpPr txBox="1"/>
            <p:nvPr/>
          </p:nvSpPr>
          <p:spPr>
            <a:xfrm>
              <a:off x="6578483" y="4172496"/>
              <a:ext cx="2307900" cy="37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Haversian Canal</a:t>
              </a:r>
              <a:endParaRPr sz="2000"/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3702713" y="4371199"/>
              <a:ext cx="2875800" cy="37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Volkmann’s Canal</a:t>
              </a:r>
              <a:endParaRPr sz="20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 descr="osteocyte-in-lacuna-and-canalicul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98" y="282351"/>
            <a:ext cx="7990450" cy="416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2"/>
          <p:cNvCxnSpPr/>
          <p:nvPr/>
        </p:nvCxnSpPr>
        <p:spPr>
          <a:xfrm rot="10800000" flipH="1">
            <a:off x="1855372" y="2741721"/>
            <a:ext cx="2006700" cy="13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22"/>
          <p:cNvCxnSpPr/>
          <p:nvPr/>
        </p:nvCxnSpPr>
        <p:spPr>
          <a:xfrm>
            <a:off x="2061517" y="3370596"/>
            <a:ext cx="1992900" cy="51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150" y="97300"/>
            <a:ext cx="7074600" cy="48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270585" y="69424"/>
            <a:ext cx="35790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Yourself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725" y="118725"/>
            <a:ext cx="5791125" cy="489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363825" y="693866"/>
            <a:ext cx="2584500" cy="26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the...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Haversian Canal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Volkman's Canal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Lamellae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850" y="246813"/>
            <a:ext cx="3651525" cy="46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658963" y="4641650"/>
            <a:ext cx="37056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Photo by Gabby Wilkinson, 2018</a:t>
            </a:r>
            <a:endParaRPr i="1"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4">
            <a:alphaModFix/>
          </a:blip>
          <a:srcRect t="10394" r="32230"/>
          <a:stretch/>
        </p:blipFill>
        <p:spPr>
          <a:xfrm>
            <a:off x="281925" y="159375"/>
            <a:ext cx="4459675" cy="44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 descr="Using the tools of forensic anthropology, we investigate the life and times of the mysterious skeleton we found in a high school art room.&#10;&#10;↓↓ Links &amp; Info ↓↓&#10;&#10;SUBMIT A QUESTION HERE: http://www.npr.org/skunkbear&#10;SUBSCRIBE: http://bit.ly/2dH6fpR&#10;TUMBLR: http://skunkbear.tumblr.com/&#10;FACEBOOK: https://www.facebook.com/nprskunkbear/&#10;TWITTER: https://twitter.com/NPRskunkbear&#10;&#10;Credits:&#10;Produced by Adam Cole, Ryan Kellman, Elissa Nadworny&#10;Production assistance: Bronson Arcuri, Emily Matthews, Josh Loock&#10;&#10;Senior Editor: Alison Richards&#10;Supervising Editor: Nicole Werbeck&#10;Chief Science Editor: Andrea Kissack&#10;NPR Director of Visuals: Keith Jenkins&#10;&#10;SFX from Freesound.org users:&#10;ch0cchi&#10;fastson&#10;ftpalad&#10;crcavol&#10;keweldog&#10;razrox&#10;tjandrasounds&#10;zott820&#10;ekfink&#10;cydon&#10;joeboarder&#10;straget&#10;michellegrobler" title="Classroom Skeleton: Whose Bones Are These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2032" y="106068"/>
            <a:ext cx="6448456" cy="483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4112875" y="298950"/>
            <a:ext cx="46521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</a:rPr>
              <a:t>* </a:t>
            </a:r>
            <a:r>
              <a:rPr lang="en-US" sz="2500"/>
              <a:t>Bone Matrix &amp; </a:t>
            </a:r>
            <a:r>
              <a:rPr lang="en-US" sz="2500">
                <a:solidFill>
                  <a:srgbClr val="000000"/>
                </a:solidFill>
              </a:rPr>
              <a:t>Coloring of a Long Bone Assignment</a:t>
            </a:r>
            <a:endParaRPr sz="25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382" y="41175"/>
            <a:ext cx="2806549" cy="506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6"/>
          <p:cNvGrpSpPr/>
          <p:nvPr/>
        </p:nvGrpSpPr>
        <p:grpSpPr>
          <a:xfrm>
            <a:off x="5871291" y="1728519"/>
            <a:ext cx="2258525" cy="2650784"/>
            <a:chOff x="3702713" y="165915"/>
            <a:chExt cx="5183670" cy="4580584"/>
          </a:xfrm>
        </p:grpSpPr>
        <p:sp>
          <p:nvSpPr>
            <p:cNvPr id="160" name="Google Shape;160;p26"/>
            <p:cNvSpPr txBox="1"/>
            <p:nvPr/>
          </p:nvSpPr>
          <p:spPr>
            <a:xfrm>
              <a:off x="4145063" y="165915"/>
              <a:ext cx="1886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cxnSp>
          <p:nvCxnSpPr>
            <p:cNvPr id="161" name="Google Shape;161;p26"/>
            <p:cNvCxnSpPr/>
            <p:nvPr/>
          </p:nvCxnSpPr>
          <p:spPr>
            <a:xfrm flipH="1">
              <a:off x="5111519" y="541215"/>
              <a:ext cx="58200" cy="34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2" name="Google Shape;162;p26"/>
            <p:cNvCxnSpPr/>
            <p:nvPr/>
          </p:nvCxnSpPr>
          <p:spPr>
            <a:xfrm>
              <a:off x="5205902" y="585090"/>
              <a:ext cx="256200" cy="50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3" name="Google Shape;163;p26"/>
            <p:cNvSpPr txBox="1"/>
            <p:nvPr/>
          </p:nvSpPr>
          <p:spPr>
            <a:xfrm>
              <a:off x="6578483" y="4172496"/>
              <a:ext cx="2307900" cy="37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4" name="Google Shape;164;p26"/>
            <p:cNvSpPr txBox="1"/>
            <p:nvPr/>
          </p:nvSpPr>
          <p:spPr>
            <a:xfrm>
              <a:off x="3702713" y="4371199"/>
              <a:ext cx="2875800" cy="37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37970" y="160290"/>
            <a:ext cx="8664000" cy="6687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DEVELOPMENT &amp; GROWTH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188275" y="983925"/>
            <a:ext cx="60159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317500" marR="0" lvl="0" indent="-190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US" sz="2200">
                <a:solidFill>
                  <a:srgbClr val="000000"/>
                </a:solidFill>
              </a:rPr>
              <a:t>Intramembranous bones – flat, skull</a:t>
            </a:r>
            <a:endParaRPr sz="2200">
              <a:solidFill>
                <a:srgbClr val="000000"/>
              </a:solidFill>
            </a:endParaRPr>
          </a:p>
          <a:p>
            <a:pPr marL="317500" marR="0" lvl="0" indent="-190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US" sz="2200">
                <a:solidFill>
                  <a:srgbClr val="000000"/>
                </a:solidFill>
              </a:rPr>
              <a:t> Endochondral bones – all other</a:t>
            </a:r>
            <a:endParaRPr sz="2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 </a:t>
            </a:r>
            <a:endParaRPr sz="2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Bones first form as hyaline cartilage. The cartilage then gradually changes into bone tissue - a process called </a:t>
            </a:r>
            <a:r>
              <a:rPr lang="en-US" sz="2200" u="sng"/>
              <a:t>OSSIFICATION</a:t>
            </a:r>
            <a:endParaRPr sz="2200" u="sng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         </a:t>
            </a:r>
            <a:endParaRPr sz="2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PRIMARY OSSIFICATION CENTER (shaft)</a:t>
            </a:r>
            <a:endParaRPr sz="2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SECONDARY OSSIFICATION CENTER (ends)</a:t>
            </a:r>
            <a:endParaRPr sz="2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l="8310" t="5828" r="10848" b="10067"/>
          <a:stretch/>
        </p:blipFill>
        <p:spPr>
          <a:xfrm>
            <a:off x="6123775" y="983925"/>
            <a:ext cx="2860775" cy="29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179095" y="946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Bone Development &amp; Growth</a:t>
            </a:r>
            <a:endParaRPr sz="2600"/>
          </a:p>
        </p:txBody>
      </p:sp>
      <p:sp>
        <p:nvSpPr>
          <p:cNvPr id="177" name="Google Shape;177;p28"/>
          <p:cNvSpPr txBox="1"/>
          <p:nvPr/>
        </p:nvSpPr>
        <p:spPr>
          <a:xfrm>
            <a:off x="358188" y="740276"/>
            <a:ext cx="86703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</a:rPr>
              <a:t>EPIPHYSEAL DISK</a:t>
            </a:r>
            <a:r>
              <a:rPr lang="en-US" sz="2400">
                <a:solidFill>
                  <a:srgbClr val="000000"/>
                </a:solidFill>
              </a:rPr>
              <a:t>  (growth plate) is a band of cartilage between the epiphysis and diaphysis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017" y="1674334"/>
            <a:ext cx="5937401" cy="30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0" y="4682323"/>
            <a:ext cx="93867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</a:rPr>
              <a:t>These areas increase bone length as the cells ossify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143925" y="167655"/>
            <a:ext cx="89610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>
                <a:solidFill>
                  <a:schemeClr val="dk1"/>
                </a:solidFill>
              </a:rPr>
              <a:t>OSTEOBLASTS</a:t>
            </a:r>
            <a:r>
              <a:rPr lang="en-US" sz="2600" b="1">
                <a:solidFill>
                  <a:schemeClr val="dk1"/>
                </a:solidFill>
              </a:rPr>
              <a:t> produce cells called osteocytes.</a:t>
            </a:r>
            <a:endParaRPr sz="120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 l="21217" r="30130"/>
          <a:stretch/>
        </p:blipFill>
        <p:spPr>
          <a:xfrm>
            <a:off x="703200" y="933688"/>
            <a:ext cx="7737592" cy="393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664000" cy="6687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RESORPTION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208710" y="1039650"/>
            <a:ext cx="3950700" cy="18081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OSTEOCLASTS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dissolve bone tissue to release minerals,  process is called RESORPTION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l="9080" r="9479"/>
          <a:stretch/>
        </p:blipFill>
        <p:spPr>
          <a:xfrm>
            <a:off x="4386225" y="606700"/>
            <a:ext cx="4461725" cy="39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 descr="skeletal-system-cel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892" y="47149"/>
            <a:ext cx="6311699" cy="246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 descr="endosteum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667" y="2512147"/>
            <a:ext cx="3883343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91245" y="1150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Bone Growth</a:t>
            </a:r>
            <a:endParaRPr sz="2600"/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124" y="714025"/>
            <a:ext cx="7422900" cy="41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168245" y="1428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Bone Growth</a:t>
            </a:r>
            <a:endParaRPr sz="2600"/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093" y="710324"/>
            <a:ext cx="4836307" cy="354329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1711301" y="4449375"/>
            <a:ext cx="41748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217" y="176813"/>
            <a:ext cx="1809557" cy="274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7034" y="37867"/>
            <a:ext cx="2038112" cy="288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7427" y="1696660"/>
            <a:ext cx="1987936" cy="333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1143" y="4386251"/>
            <a:ext cx="4600564" cy="37860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 txBox="1"/>
          <p:nvPr/>
        </p:nvSpPr>
        <p:spPr>
          <a:xfrm>
            <a:off x="1664275" y="4386250"/>
            <a:ext cx="4428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* Assignment - Coloring of the Aging Hand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57741" y="14415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Types of Joints (articulations)</a:t>
            </a:r>
            <a:endParaRPr sz="3100"/>
          </a:p>
        </p:txBody>
      </p:sp>
      <p:sp>
        <p:nvSpPr>
          <p:cNvPr id="226" name="Google Shape;226;p35"/>
          <p:cNvSpPr txBox="1"/>
          <p:nvPr/>
        </p:nvSpPr>
        <p:spPr>
          <a:xfrm>
            <a:off x="279600" y="884400"/>
            <a:ext cx="4720200" cy="4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Synarthrotic (not moveable, aka </a:t>
            </a:r>
            <a:r>
              <a:rPr lang="en-US" sz="2300" u="sng">
                <a:solidFill>
                  <a:srgbClr val="000000"/>
                </a:solidFill>
              </a:rPr>
              <a:t>sutures</a:t>
            </a:r>
            <a:r>
              <a:rPr lang="en-US" sz="2300">
                <a:solidFill>
                  <a:srgbClr val="000000"/>
                </a:solidFill>
              </a:rPr>
              <a:t>)</a:t>
            </a:r>
            <a:r>
              <a:rPr lang="en-US" sz="2300"/>
              <a:t>  --  Ex. skull</a:t>
            </a:r>
            <a:endParaRPr sz="23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Amphiarthrotic (slightly </a:t>
            </a:r>
            <a:r>
              <a:rPr lang="en-US" sz="2300"/>
              <a:t>movable)</a:t>
            </a:r>
            <a:endParaRPr sz="2300"/>
          </a:p>
          <a:p>
            <a:pPr marL="381000" marR="0" lvl="0" indent="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-- </a:t>
            </a:r>
            <a:r>
              <a:rPr lang="en-US" sz="2300">
                <a:solidFill>
                  <a:srgbClr val="000000"/>
                </a:solidFill>
              </a:rPr>
              <a:t>vertebrae</a:t>
            </a:r>
            <a:endParaRPr sz="23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Diarthrotic (moveable joint</a:t>
            </a:r>
            <a:r>
              <a:rPr lang="en-US" sz="2300"/>
              <a:t> )</a:t>
            </a:r>
            <a:endParaRPr sz="23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-- knees, elbows, wrist, shoulder..etc</a:t>
            </a:r>
            <a:endParaRPr sz="18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             </a:t>
            </a:r>
            <a:endParaRPr sz="2300"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825" y="457150"/>
            <a:ext cx="3605500" cy="45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00635" y="53835"/>
            <a:ext cx="76575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Functions of the Skeletal System</a:t>
            </a:r>
            <a:endParaRPr sz="2500" b="1">
              <a:solidFill>
                <a:srgbClr val="00FF00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266300" y="634500"/>
            <a:ext cx="5076300" cy="3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457200" marR="0" lvl="0" indent="-3810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Support and </a:t>
            </a:r>
            <a:r>
              <a:rPr lang="en-US" sz="2400"/>
              <a:t>p</a:t>
            </a:r>
            <a:r>
              <a:rPr lang="en-US" sz="2400">
                <a:solidFill>
                  <a:srgbClr val="000000"/>
                </a:solidFill>
              </a:rPr>
              <a:t>rotection</a:t>
            </a:r>
            <a:endParaRPr sz="2400"/>
          </a:p>
          <a:p>
            <a:pPr marL="457200" marR="0" lvl="0" indent="-3810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Body movement</a:t>
            </a:r>
            <a:endParaRPr sz="2400"/>
          </a:p>
          <a:p>
            <a:pPr marL="457200" marR="0" lvl="0" indent="-3810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Blood cell formation </a:t>
            </a:r>
            <a:r>
              <a:rPr lang="en-US" sz="2400"/>
              <a:t>= </a:t>
            </a:r>
            <a:r>
              <a:rPr lang="en-US" sz="2400" u="sng">
                <a:solidFill>
                  <a:srgbClr val="000000"/>
                </a:solidFill>
              </a:rPr>
              <a:t>hemopo</a:t>
            </a:r>
            <a:r>
              <a:rPr lang="en-US" sz="2400" u="sng"/>
              <a:t>ie</a:t>
            </a:r>
            <a:r>
              <a:rPr lang="en-US" sz="2400" u="sng">
                <a:solidFill>
                  <a:srgbClr val="000000"/>
                </a:solidFill>
              </a:rPr>
              <a:t>sis</a:t>
            </a:r>
            <a:r>
              <a:rPr lang="en-US" sz="2400">
                <a:solidFill>
                  <a:srgbClr val="000000"/>
                </a:solidFill>
              </a:rPr>
              <a:t>  </a:t>
            </a:r>
            <a:r>
              <a:rPr lang="en-US" sz="1600"/>
              <a:t>(occurs in bone marrow)</a:t>
            </a:r>
            <a:endParaRPr sz="1600"/>
          </a:p>
          <a:p>
            <a:pPr marL="457200" marR="0" lvl="0" indent="-3810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Storage of inorganic materials</a:t>
            </a:r>
            <a:r>
              <a:rPr lang="en-US" sz="2600">
                <a:solidFill>
                  <a:schemeClr val="dk1"/>
                </a:solidFill>
              </a:rPr>
              <a:t> </a:t>
            </a:r>
            <a:endParaRPr sz="1500"/>
          </a:p>
          <a:p>
            <a:pPr marL="0" marR="0" lvl="0" indent="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" name="Google Shape;3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600" y="190925"/>
            <a:ext cx="3808575" cy="46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/>
        </p:nvSpPr>
        <p:spPr>
          <a:xfrm>
            <a:off x="1463175" y="3344550"/>
            <a:ext cx="32262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</a:t>
            </a:r>
            <a:r>
              <a:rPr lang="en-US" sz="1800">
                <a:solidFill>
                  <a:schemeClr val="dk1"/>
                </a:solidFill>
              </a:rPr>
              <a:t>(salt, calcium, potassium….)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/>
        </p:nvSpPr>
        <p:spPr>
          <a:xfrm>
            <a:off x="232920" y="184562"/>
            <a:ext cx="4909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Synovial Joints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Ball and Socket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       </a:t>
            </a:r>
            <a:r>
              <a:rPr lang="en-US" sz="2600">
                <a:solidFill>
                  <a:srgbClr val="980000"/>
                </a:solidFill>
              </a:rPr>
              <a:t> (shoulder / hip)</a:t>
            </a:r>
            <a:endParaRPr sz="260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Hinge  </a:t>
            </a:r>
            <a:r>
              <a:rPr lang="en-US" sz="2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(elbow</a:t>
            </a:r>
            <a:r>
              <a:rPr lang="en-US" sz="2600">
                <a:solidFill>
                  <a:srgbClr val="980000"/>
                </a:solidFill>
              </a:rPr>
              <a:t>, knee)</a:t>
            </a:r>
            <a:endParaRPr sz="26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Pivot  </a:t>
            </a:r>
            <a:r>
              <a:rPr lang="en-US" sz="2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(lower arm)</a:t>
            </a:r>
            <a:endParaRPr sz="26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Saddle  </a:t>
            </a:r>
            <a:r>
              <a:rPr lang="en-US" sz="2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(thumb)</a:t>
            </a:r>
            <a:endParaRPr sz="26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105" y="535781"/>
            <a:ext cx="3370596" cy="436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54647" y="114425"/>
            <a:ext cx="3717900" cy="4842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 OF THE SKULL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274320" y="1282028"/>
            <a:ext cx="2223300" cy="25794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Frontal -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Parietal -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800"/>
              <a:t>Temporal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1800"/>
              <a:t>Occipital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Sphenoid -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1800"/>
              <a:t>Ethmoid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Maxilla -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1800">
                <a:solidFill>
                  <a:schemeClr val="dk1"/>
                </a:solidFill>
              </a:rPr>
              <a:t>Mandible -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9.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 -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1697515" y="4579818"/>
            <a:ext cx="736200" cy="165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7"/>
          <p:cNvGrpSpPr/>
          <p:nvPr/>
        </p:nvGrpSpPr>
        <p:grpSpPr>
          <a:xfrm>
            <a:off x="3963976" y="177841"/>
            <a:ext cx="4974739" cy="4780996"/>
            <a:chOff x="4047375" y="362650"/>
            <a:chExt cx="4740555" cy="4567249"/>
          </a:xfrm>
        </p:grpSpPr>
        <p:pic>
          <p:nvPicPr>
            <p:cNvPr id="242" name="Google Shape;242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47375" y="362650"/>
              <a:ext cx="4294975" cy="45342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3" name="Google Shape;243;p37"/>
            <p:cNvCxnSpPr/>
            <p:nvPr/>
          </p:nvCxnSpPr>
          <p:spPr>
            <a:xfrm flipH="1">
              <a:off x="7348230" y="3338488"/>
              <a:ext cx="1092600" cy="157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44" name="Google Shape;244;p37"/>
            <p:cNvCxnSpPr/>
            <p:nvPr/>
          </p:nvCxnSpPr>
          <p:spPr>
            <a:xfrm rot="10800000" flipH="1">
              <a:off x="5264950" y="3060925"/>
              <a:ext cx="1537800" cy="1692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45" name="Google Shape;245;p37"/>
            <p:cNvSpPr txBox="1"/>
            <p:nvPr/>
          </p:nvSpPr>
          <p:spPr>
            <a:xfrm>
              <a:off x="8440830" y="3175393"/>
              <a:ext cx="3471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/>
                <a:t>7</a:t>
              </a:r>
              <a:endParaRPr sz="1200" b="1"/>
            </a:p>
          </p:txBody>
        </p:sp>
        <p:sp>
          <p:nvSpPr>
            <p:cNvPr id="246" name="Google Shape;246;p37"/>
            <p:cNvSpPr txBox="1"/>
            <p:nvPr/>
          </p:nvSpPr>
          <p:spPr>
            <a:xfrm>
              <a:off x="4973300" y="4694699"/>
              <a:ext cx="536400" cy="2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/>
                <a:t>9</a:t>
              </a:r>
              <a:endParaRPr sz="1200" b="1"/>
            </a:p>
          </p:txBody>
        </p:sp>
        <p:sp>
          <p:nvSpPr>
            <p:cNvPr id="247" name="Google Shape;247;p37"/>
            <p:cNvSpPr txBox="1"/>
            <p:nvPr/>
          </p:nvSpPr>
          <p:spPr>
            <a:xfrm>
              <a:off x="5946700" y="4608150"/>
              <a:ext cx="736200" cy="23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       8</a:t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6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Sphenoid Bone</a:t>
            </a:r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2934000" cy="33777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Names for its shape </a:t>
            </a:r>
            <a:endParaRPr/>
          </a:p>
          <a:p>
            <a:pPr marL="381000" lvl="0" indent="-3302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/>
              <a:t>    a butterfly!</a:t>
            </a:r>
            <a:endParaRPr/>
          </a:p>
        </p:txBody>
      </p:sp>
      <p:pic>
        <p:nvPicPr>
          <p:cNvPr id="254" name="Google Shape;254;p38" descr="sphenoid_anterior_view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999" y="126499"/>
            <a:ext cx="3639551" cy="23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 descr="anatskull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025" y="2459800"/>
            <a:ext cx="6419424" cy="26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184670" y="96165"/>
            <a:ext cx="8595300" cy="6171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Vomer Bone</a:t>
            </a:r>
            <a:endParaRPr/>
          </a:p>
        </p:txBody>
      </p:sp>
      <p:pic>
        <p:nvPicPr>
          <p:cNvPr id="261" name="Google Shape;2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450" y="932390"/>
            <a:ext cx="7060852" cy="401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239985" y="103393"/>
            <a:ext cx="8664000" cy="6687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Sutures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connection points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0"/>
          <p:cNvSpPr txBox="1">
            <a:spLocks noGrp="1"/>
          </p:cNvSpPr>
          <p:nvPr>
            <p:ph type="body" idx="1"/>
          </p:nvPr>
        </p:nvSpPr>
        <p:spPr>
          <a:xfrm>
            <a:off x="274320" y="891540"/>
            <a:ext cx="3821400" cy="40314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Coronal - between frontal and parietal bones</a:t>
            </a:r>
            <a:br>
              <a:rPr lang="en-US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Lambdoidal - between occipital and parietal bones</a:t>
            </a:r>
            <a:br>
              <a:rPr lang="en-US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Squamosal - between temporal and parietal bones</a:t>
            </a:r>
            <a:br>
              <a:rPr lang="en-US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Sagittal - between parietal bones</a:t>
            </a:r>
            <a:endParaRPr/>
          </a:p>
        </p:txBody>
      </p:sp>
      <p:pic>
        <p:nvPicPr>
          <p:cNvPr id="268" name="Google Shape;268;p40" descr="Image result for skull su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652" y="1091000"/>
            <a:ext cx="4485799" cy="38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/>
          <p:nvPr/>
        </p:nvSpPr>
        <p:spPr>
          <a:xfrm>
            <a:off x="4519080" y="954902"/>
            <a:ext cx="2973915" cy="632593"/>
          </a:xfrm>
          <a:custGeom>
            <a:avLst/>
            <a:gdLst/>
            <a:ahLst/>
            <a:cxnLst/>
            <a:rect l="l" t="t" r="r" b="b"/>
            <a:pathLst>
              <a:path w="132174" h="37487" extrusionOk="0">
                <a:moveTo>
                  <a:pt x="0" y="37487"/>
                </a:moveTo>
                <a:cubicBezTo>
                  <a:pt x="3371" y="33646"/>
                  <a:pt x="9251" y="20475"/>
                  <a:pt x="20226" y="14439"/>
                </a:cubicBezTo>
                <a:cubicBezTo>
                  <a:pt x="31201" y="8403"/>
                  <a:pt x="53074" y="3151"/>
                  <a:pt x="65852" y="1269"/>
                </a:cubicBezTo>
                <a:cubicBezTo>
                  <a:pt x="78630" y="-612"/>
                  <a:pt x="85842" y="-534"/>
                  <a:pt x="96896" y="3150"/>
                </a:cubicBezTo>
                <a:cubicBezTo>
                  <a:pt x="107950" y="6835"/>
                  <a:pt x="126294" y="20005"/>
                  <a:pt x="132174" y="2337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Google Shape;270;p40"/>
          <p:cNvSpPr txBox="1"/>
          <p:nvPr/>
        </p:nvSpPr>
        <p:spPr>
          <a:xfrm>
            <a:off x="6558990" y="701899"/>
            <a:ext cx="13653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Sagittal</a:t>
            </a:r>
            <a:endParaRPr sz="1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150" y="2020025"/>
            <a:ext cx="3305600" cy="286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 txBox="1">
            <a:spLocks noGrp="1"/>
          </p:cNvSpPr>
          <p:nvPr>
            <p:ph type="body" idx="1"/>
          </p:nvPr>
        </p:nvSpPr>
        <p:spPr>
          <a:xfrm>
            <a:off x="197595" y="130444"/>
            <a:ext cx="8611200" cy="16776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 - refers to any connection between large bones (in fetal skulls, these are called fontanels)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Fissure - any wide gap between bones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100" y="1848875"/>
            <a:ext cx="3833250" cy="32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>
            <a:spLocks noGrp="1"/>
          </p:cNvSpPr>
          <p:nvPr>
            <p:ph type="title"/>
          </p:nvPr>
        </p:nvSpPr>
        <p:spPr>
          <a:xfrm>
            <a:off x="281445" y="13782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Fontanels are “soft spots” on an infant’s skull</a:t>
            </a:r>
            <a:endParaRPr sz="2600"/>
          </a:p>
        </p:txBody>
      </p:sp>
      <p:pic>
        <p:nvPicPr>
          <p:cNvPr id="283" name="Google Shape;283;p42"/>
          <p:cNvPicPr preferRelativeResize="0"/>
          <p:nvPr/>
        </p:nvPicPr>
        <p:blipFill rotWithShape="1">
          <a:blip r:embed="rId3">
            <a:alphaModFix/>
          </a:blip>
          <a:srcRect t="3185"/>
          <a:stretch/>
        </p:blipFill>
        <p:spPr>
          <a:xfrm>
            <a:off x="1404975" y="837175"/>
            <a:ext cx="6511250" cy="41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273960" y="204103"/>
            <a:ext cx="8496600" cy="5514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TOPOGRAPHY OF THE SKULL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1"/>
          </p:nvPr>
        </p:nvSpPr>
        <p:spPr>
          <a:xfrm>
            <a:off x="323820" y="799639"/>
            <a:ext cx="8575800" cy="9003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- refers to any opening in the skull, nerves and blood vessels leave this opening to supply the face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363" y="2054899"/>
            <a:ext cx="2288857" cy="300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175" y="1931107"/>
            <a:ext cx="34290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3"/>
          <p:cNvSpPr txBox="1"/>
          <p:nvPr/>
        </p:nvSpPr>
        <p:spPr>
          <a:xfrm>
            <a:off x="6220193" y="4534749"/>
            <a:ext cx="2413200" cy="3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  <a:endParaRPr sz="2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1405845" y="2241675"/>
            <a:ext cx="1821300" cy="55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80000"/>
                </a:solidFill>
              </a:rPr>
              <a:t>Foramen Magnum</a:t>
            </a:r>
            <a:endParaRPr sz="2000" b="1">
              <a:solidFill>
                <a:srgbClr val="980000"/>
              </a:solidFill>
            </a:endParaRPr>
          </a:p>
        </p:txBody>
      </p:sp>
      <p:cxnSp>
        <p:nvCxnSpPr>
          <p:cNvPr id="294" name="Google Shape;294;p43"/>
          <p:cNvCxnSpPr/>
          <p:nvPr/>
        </p:nvCxnSpPr>
        <p:spPr>
          <a:xfrm>
            <a:off x="1943358" y="2919178"/>
            <a:ext cx="293400" cy="42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title"/>
          </p:nvPr>
        </p:nvSpPr>
        <p:spPr>
          <a:xfrm>
            <a:off x="115495" y="73301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Foramen Magnum</a:t>
            </a:r>
            <a:endParaRPr sz="2600"/>
          </a:p>
        </p:txBody>
      </p:sp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 t="10233"/>
          <a:stretch/>
        </p:blipFill>
        <p:spPr>
          <a:xfrm>
            <a:off x="1078775" y="640225"/>
            <a:ext cx="6676931" cy="355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7935" y="4386251"/>
            <a:ext cx="3171825" cy="37860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4"/>
          <p:cNvSpPr txBox="1"/>
          <p:nvPr/>
        </p:nvSpPr>
        <p:spPr>
          <a:xfrm>
            <a:off x="2778120" y="4449364"/>
            <a:ext cx="4037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Assignment: Skull Labeling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893" y="163160"/>
            <a:ext cx="7790691" cy="489049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/>
          <p:nvPr/>
        </p:nvSpPr>
        <p:spPr>
          <a:xfrm>
            <a:off x="6350750" y="276950"/>
            <a:ext cx="1735486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</a:rPr>
              <a:t>Coronal Suture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09" name="Google Shape;309;p45"/>
          <p:cNvSpPr txBox="1"/>
          <p:nvPr/>
        </p:nvSpPr>
        <p:spPr>
          <a:xfrm>
            <a:off x="6518145" y="811500"/>
            <a:ext cx="1353859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Parietal 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0" name="Google Shape;310;p45"/>
          <p:cNvSpPr txBox="1"/>
          <p:nvPr/>
        </p:nvSpPr>
        <p:spPr>
          <a:xfrm>
            <a:off x="963648" y="811500"/>
            <a:ext cx="1353859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Frontal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879203" y="1368425"/>
            <a:ext cx="1514398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Nasal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879203" y="2240800"/>
            <a:ext cx="1514398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Sphenoid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3" name="Google Shape;313;p45"/>
          <p:cNvSpPr txBox="1"/>
          <p:nvPr/>
        </p:nvSpPr>
        <p:spPr>
          <a:xfrm>
            <a:off x="6401499" y="2001875"/>
            <a:ext cx="1735486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Temporal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963645" y="2676972"/>
            <a:ext cx="2736781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Lacrimal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963648" y="3067525"/>
            <a:ext cx="1830633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Zygomatic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1010047" y="3458100"/>
            <a:ext cx="1735486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Vomer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1148249" y="4190900"/>
            <a:ext cx="1353859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Maxilla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18" name="Google Shape;318;p45"/>
          <p:cNvSpPr txBox="1"/>
          <p:nvPr/>
        </p:nvSpPr>
        <p:spPr>
          <a:xfrm>
            <a:off x="6401506" y="3795375"/>
            <a:ext cx="1299884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Mandible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319" name="Google Shape;319;p45"/>
          <p:cNvCxnSpPr/>
          <p:nvPr/>
        </p:nvCxnSpPr>
        <p:spPr>
          <a:xfrm rot="10800000">
            <a:off x="5333200" y="4599125"/>
            <a:ext cx="1297800" cy="56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0" name="Google Shape;320;p45"/>
          <p:cNvSpPr txBox="1"/>
          <p:nvPr/>
        </p:nvSpPr>
        <p:spPr>
          <a:xfrm>
            <a:off x="6555075" y="4408625"/>
            <a:ext cx="19935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Mental Foramen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15500" y="118851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ORGANIZATION</a:t>
            </a:r>
            <a:endParaRPr sz="2600"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81374" y="943714"/>
            <a:ext cx="34929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About 206 bones</a:t>
            </a:r>
            <a:endParaRPr sz="2200"/>
          </a:p>
          <a:p>
            <a:pPr marL="0" marR="0" lvl="0" indent="0" algn="l" rtl="0">
              <a:lnSpc>
                <a:spcPct val="120138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/>
              <a:t>With </a:t>
            </a:r>
            <a:r>
              <a:rPr lang="en-US" sz="2200">
                <a:solidFill>
                  <a:srgbClr val="000000"/>
                </a:solidFill>
              </a:rPr>
              <a:t>2 Main Divisions </a:t>
            </a:r>
            <a:endParaRPr sz="2200" u="sng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138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027" y="671599"/>
            <a:ext cx="5551350" cy="39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25" y="153800"/>
            <a:ext cx="8304488" cy="49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6"/>
          <p:cNvSpPr txBox="1"/>
          <p:nvPr/>
        </p:nvSpPr>
        <p:spPr>
          <a:xfrm>
            <a:off x="498807" y="247347"/>
            <a:ext cx="2023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Coronal Suture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625392" y="845224"/>
            <a:ext cx="14805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Frontal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28" name="Google Shape;328;p46"/>
          <p:cNvSpPr txBox="1"/>
          <p:nvPr/>
        </p:nvSpPr>
        <p:spPr>
          <a:xfrm>
            <a:off x="625397" y="1953525"/>
            <a:ext cx="927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Nasal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29" name="Google Shape;329;p46"/>
          <p:cNvSpPr txBox="1"/>
          <p:nvPr/>
        </p:nvSpPr>
        <p:spPr>
          <a:xfrm>
            <a:off x="413778" y="3257986"/>
            <a:ext cx="14805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Maxilla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0" name="Google Shape;330;p46"/>
          <p:cNvSpPr txBox="1"/>
          <p:nvPr/>
        </p:nvSpPr>
        <p:spPr>
          <a:xfrm>
            <a:off x="413778" y="4394292"/>
            <a:ext cx="1566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Mandible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6238506" y="658339"/>
            <a:ext cx="21825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Parietal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6604733" y="1879695"/>
            <a:ext cx="21825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Squamous </a:t>
            </a:r>
            <a:r>
              <a:rPr lang="en-US" sz="1300">
                <a:solidFill>
                  <a:srgbClr val="FF0000"/>
                </a:solidFill>
              </a:rPr>
              <a:t>Suture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333" name="Google Shape;333;p46"/>
          <p:cNvSpPr txBox="1"/>
          <p:nvPr/>
        </p:nvSpPr>
        <p:spPr>
          <a:xfrm>
            <a:off x="6570957" y="2490355"/>
            <a:ext cx="21825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Lambdoid </a:t>
            </a:r>
            <a:r>
              <a:rPr lang="en-US" sz="1300">
                <a:solidFill>
                  <a:srgbClr val="FF0000"/>
                </a:solidFill>
              </a:rPr>
              <a:t>Suture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334" name="Google Shape;334;p46"/>
          <p:cNvSpPr txBox="1"/>
          <p:nvPr/>
        </p:nvSpPr>
        <p:spPr>
          <a:xfrm>
            <a:off x="6604727" y="3097650"/>
            <a:ext cx="14805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Occipital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6534696" y="3704900"/>
            <a:ext cx="1566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Temporal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6" name="Google Shape;336;p46"/>
          <p:cNvSpPr txBox="1"/>
          <p:nvPr/>
        </p:nvSpPr>
        <p:spPr>
          <a:xfrm>
            <a:off x="4321788" y="4039484"/>
            <a:ext cx="25596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Mastoid Process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4402203" y="4566984"/>
            <a:ext cx="2479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Zygomatic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353748" y="2490350"/>
            <a:ext cx="1439100" cy="473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9" name="Google Shape;339;p46"/>
          <p:cNvCxnSpPr/>
          <p:nvPr/>
        </p:nvCxnSpPr>
        <p:spPr>
          <a:xfrm rot="10800000" flipH="1">
            <a:off x="2377600" y="2592961"/>
            <a:ext cx="743100" cy="109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46"/>
          <p:cNvSpPr txBox="1"/>
          <p:nvPr/>
        </p:nvSpPr>
        <p:spPr>
          <a:xfrm>
            <a:off x="419456" y="2490339"/>
            <a:ext cx="21825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Sphenoid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975" y="152400"/>
            <a:ext cx="566059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7"/>
          <p:cNvSpPr txBox="1"/>
          <p:nvPr/>
        </p:nvSpPr>
        <p:spPr>
          <a:xfrm>
            <a:off x="142375" y="177975"/>
            <a:ext cx="18777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as many as you can.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/>
        </p:nvSpPr>
        <p:spPr>
          <a:xfrm>
            <a:off x="254975" y="352425"/>
            <a:ext cx="2892600" cy="4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1. Coronal Suture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2. Frontal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3. Parietal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4. Nasal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5. Squamosal Suture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6. Ethmoid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7. Lacrimal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8. Sphenoid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9. Lambdoidal Suture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10. Occipital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11. Temporal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12. Zygomatic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 13. Maxilla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14. Mandible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52" name="Google Shape;35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949" y="446577"/>
            <a:ext cx="5344400" cy="44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49"/>
          <p:cNvGrpSpPr/>
          <p:nvPr/>
        </p:nvGrpSpPr>
        <p:grpSpPr>
          <a:xfrm>
            <a:off x="892968" y="157753"/>
            <a:ext cx="7358067" cy="4754884"/>
            <a:chOff x="184106" y="309243"/>
            <a:chExt cx="6921331" cy="4525014"/>
          </a:xfrm>
        </p:grpSpPr>
        <p:pic>
          <p:nvPicPr>
            <p:cNvPr id="358" name="Google Shape;358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4106" y="309243"/>
              <a:ext cx="6581840" cy="4525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49"/>
            <p:cNvSpPr txBox="1"/>
            <p:nvPr/>
          </p:nvSpPr>
          <p:spPr>
            <a:xfrm>
              <a:off x="1035720" y="1131249"/>
              <a:ext cx="1176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</a:rPr>
                <a:t>Frontal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360" name="Google Shape;360;p49"/>
            <p:cNvSpPr txBox="1"/>
            <p:nvPr/>
          </p:nvSpPr>
          <p:spPr>
            <a:xfrm>
              <a:off x="4716283" y="864542"/>
              <a:ext cx="2286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</a:rPr>
                <a:t>Coronal Suture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361" name="Google Shape;361;p49"/>
            <p:cNvSpPr txBox="1"/>
            <p:nvPr/>
          </p:nvSpPr>
          <p:spPr>
            <a:xfrm>
              <a:off x="636322" y="2815189"/>
              <a:ext cx="2028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</a:rPr>
                <a:t>Parietal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362" name="Google Shape;362;p49"/>
            <p:cNvSpPr txBox="1"/>
            <p:nvPr/>
          </p:nvSpPr>
          <p:spPr>
            <a:xfrm>
              <a:off x="4819138" y="2815189"/>
              <a:ext cx="2286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</a:rPr>
                <a:t>Sagittal Suture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363" name="Google Shape;363;p49"/>
            <p:cNvSpPr txBox="1"/>
            <p:nvPr/>
          </p:nvSpPr>
          <p:spPr>
            <a:xfrm>
              <a:off x="4615197" y="4220003"/>
              <a:ext cx="2286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</a:rPr>
                <a:t>Lambdoid Suture</a:t>
              </a:r>
              <a:endParaRPr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388" y="152400"/>
            <a:ext cx="52652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1"/>
          <p:cNvSpPr txBox="1">
            <a:spLocks noGrp="1"/>
          </p:cNvSpPr>
          <p:nvPr>
            <p:ph type="title"/>
          </p:nvPr>
        </p:nvSpPr>
        <p:spPr>
          <a:xfrm>
            <a:off x="115495" y="1226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The Rest of the Bones</a:t>
            </a:r>
            <a:endParaRPr sz="2600"/>
          </a:p>
        </p:txBody>
      </p:sp>
      <p:pic>
        <p:nvPicPr>
          <p:cNvPr id="374" name="Google Shape;37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485" y="783427"/>
            <a:ext cx="5540933" cy="436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 txBox="1">
            <a:spLocks noGrp="1"/>
          </p:cNvSpPr>
          <p:nvPr>
            <p:ph type="title"/>
          </p:nvPr>
        </p:nvSpPr>
        <p:spPr>
          <a:xfrm>
            <a:off x="171735" y="77389"/>
            <a:ext cx="5991900" cy="6168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Vertebra</a:t>
            </a:r>
            <a:r>
              <a:rPr lang="en-US"/>
              <a:t>l Column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2"/>
          <p:cNvSpPr txBox="1">
            <a:spLocks noGrp="1"/>
          </p:cNvSpPr>
          <p:nvPr>
            <p:ph type="body" idx="1"/>
          </p:nvPr>
        </p:nvSpPr>
        <p:spPr>
          <a:xfrm>
            <a:off x="3325365" y="3338111"/>
            <a:ext cx="2747400" cy="3903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L</a:t>
            </a: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umbar (L1-L5)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747" y="39842"/>
            <a:ext cx="2416989" cy="500028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2"/>
          <p:cNvSpPr txBox="1"/>
          <p:nvPr/>
        </p:nvSpPr>
        <p:spPr>
          <a:xfrm>
            <a:off x="2582280" y="4159772"/>
            <a:ext cx="3090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Sacrum and Coccyx</a:t>
            </a:r>
            <a:endParaRPr sz="2300"/>
          </a:p>
        </p:txBody>
      </p:sp>
      <p:sp>
        <p:nvSpPr>
          <p:cNvPr id="383" name="Google Shape;383;p52"/>
          <p:cNvSpPr txBox="1"/>
          <p:nvPr/>
        </p:nvSpPr>
        <p:spPr>
          <a:xfrm>
            <a:off x="3150405" y="935213"/>
            <a:ext cx="3824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Cervical (C1-C7)</a:t>
            </a:r>
            <a:endParaRPr sz="1200"/>
          </a:p>
        </p:txBody>
      </p:sp>
      <p:sp>
        <p:nvSpPr>
          <p:cNvPr id="384" name="Google Shape;384;p52"/>
          <p:cNvSpPr txBox="1"/>
          <p:nvPr/>
        </p:nvSpPr>
        <p:spPr>
          <a:xfrm>
            <a:off x="2840760" y="2069719"/>
            <a:ext cx="2747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Thoracic (T1-T12)</a:t>
            </a:r>
            <a:endParaRPr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4"/>
          <p:cNvPicPr preferRelativeResize="0"/>
          <p:nvPr/>
        </p:nvPicPr>
        <p:blipFill rotWithShape="1">
          <a:blip r:embed="rId3">
            <a:alphaModFix/>
          </a:blip>
          <a:srcRect t="12648"/>
          <a:stretch/>
        </p:blipFill>
        <p:spPr>
          <a:xfrm>
            <a:off x="1417624" y="1912650"/>
            <a:ext cx="5968326" cy="31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4"/>
          <p:cNvSpPr txBox="1"/>
          <p:nvPr/>
        </p:nvSpPr>
        <p:spPr>
          <a:xfrm>
            <a:off x="213885" y="60159"/>
            <a:ext cx="60159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Thoracic Cage →  12 pairs of ribs</a:t>
            </a:r>
            <a:endParaRPr sz="2500"/>
          </a:p>
        </p:txBody>
      </p:sp>
      <p:sp>
        <p:nvSpPr>
          <p:cNvPr id="396" name="Google Shape;396;p54"/>
          <p:cNvSpPr txBox="1"/>
          <p:nvPr/>
        </p:nvSpPr>
        <p:spPr>
          <a:xfrm>
            <a:off x="681795" y="631665"/>
            <a:ext cx="5173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/>
              <a:t>True Ribs</a:t>
            </a:r>
            <a:r>
              <a:rPr lang="en-US" sz="2300"/>
              <a:t> = First seven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/>
              <a:t>False Ribs</a:t>
            </a:r>
            <a:r>
              <a:rPr lang="en-US" sz="2300"/>
              <a:t> = Next 3 pairs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/>
              <a:t>Floating Ribs</a:t>
            </a:r>
            <a:r>
              <a:rPr lang="en-US" sz="2300"/>
              <a:t> = Last two pairs</a:t>
            </a:r>
            <a:endParaRPr sz="23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5"/>
          <p:cNvSpPr txBox="1"/>
          <p:nvPr/>
        </p:nvSpPr>
        <p:spPr>
          <a:xfrm>
            <a:off x="173790" y="60159"/>
            <a:ext cx="50667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Pectoral Girdle</a:t>
            </a:r>
            <a:endParaRPr sz="3000"/>
          </a:p>
        </p:txBody>
      </p:sp>
      <p:pic>
        <p:nvPicPr>
          <p:cNvPr id="402" name="Google Shape;402;p55"/>
          <p:cNvPicPr preferRelativeResize="0"/>
          <p:nvPr/>
        </p:nvPicPr>
        <p:blipFill rotWithShape="1">
          <a:blip r:embed="rId3">
            <a:alphaModFix/>
          </a:blip>
          <a:srcRect l="29906" r="13236" b="22821"/>
          <a:stretch/>
        </p:blipFill>
        <p:spPr>
          <a:xfrm>
            <a:off x="2626875" y="666697"/>
            <a:ext cx="5687954" cy="434279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5"/>
          <p:cNvSpPr txBox="1"/>
          <p:nvPr/>
        </p:nvSpPr>
        <p:spPr>
          <a:xfrm>
            <a:off x="0" y="2958289"/>
            <a:ext cx="2776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</a:rPr>
              <a:t>SCAPULAS</a:t>
            </a:r>
            <a:endParaRPr sz="24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(shoulderblade</a:t>
            </a:r>
            <a:endParaRPr sz="1200"/>
          </a:p>
        </p:txBody>
      </p:sp>
      <p:sp>
        <p:nvSpPr>
          <p:cNvPr id="404" name="Google Shape;404;p55"/>
          <p:cNvSpPr txBox="1"/>
          <p:nvPr/>
        </p:nvSpPr>
        <p:spPr>
          <a:xfrm>
            <a:off x="4795110" y="60159"/>
            <a:ext cx="26070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/>
              <a:t>CLAVICLES </a:t>
            </a:r>
            <a:r>
              <a:rPr lang="en-US" sz="2400" b="1"/>
              <a:t> 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(collarbones)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05" name="Google Shape;405;p55"/>
          <p:cNvCxnSpPr/>
          <p:nvPr/>
        </p:nvCxnSpPr>
        <p:spPr>
          <a:xfrm rot="10800000" flipH="1">
            <a:off x="2226443" y="3288238"/>
            <a:ext cx="2336400" cy="10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6" name="Google Shape;406;p55"/>
          <p:cNvSpPr txBox="1"/>
          <p:nvPr/>
        </p:nvSpPr>
        <p:spPr>
          <a:xfrm>
            <a:off x="481028" y="1566759"/>
            <a:ext cx="19515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HUMERUS</a:t>
            </a:r>
            <a:br>
              <a:rPr lang="en-US" sz="1800"/>
            </a:br>
            <a:r>
              <a:rPr lang="en-US" sz="1800"/>
              <a:t>(arm)</a:t>
            </a:r>
            <a:endParaRPr sz="1800"/>
          </a:p>
        </p:txBody>
      </p:sp>
      <p:cxnSp>
        <p:nvCxnSpPr>
          <p:cNvPr id="407" name="Google Shape;407;p55"/>
          <p:cNvCxnSpPr>
            <a:stCxn id="406" idx="2"/>
          </p:cNvCxnSpPr>
          <p:nvPr/>
        </p:nvCxnSpPr>
        <p:spPr>
          <a:xfrm>
            <a:off x="1456778" y="2154159"/>
            <a:ext cx="2061300" cy="886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8" name="Google Shape;408;p55"/>
          <p:cNvCxnSpPr/>
          <p:nvPr/>
        </p:nvCxnSpPr>
        <p:spPr>
          <a:xfrm flipH="1">
            <a:off x="5827073" y="762767"/>
            <a:ext cx="41400" cy="12369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80" y="683520"/>
            <a:ext cx="2655788" cy="41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6"/>
          <p:cNvSpPr txBox="1"/>
          <p:nvPr/>
        </p:nvSpPr>
        <p:spPr>
          <a:xfrm>
            <a:off x="343845" y="960053"/>
            <a:ext cx="2329800" cy="2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Ulna goes to pinky  (P-U)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 goes to thumb 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6"/>
          <p:cNvSpPr txBox="1"/>
          <p:nvPr/>
        </p:nvSpPr>
        <p:spPr>
          <a:xfrm>
            <a:off x="4515625" y="2327250"/>
            <a:ext cx="10596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ULNA</a:t>
            </a:r>
            <a:endParaRPr sz="2500" b="1"/>
          </a:p>
        </p:txBody>
      </p:sp>
      <p:sp>
        <p:nvSpPr>
          <p:cNvPr id="416" name="Google Shape;416;p56"/>
          <p:cNvSpPr txBox="1"/>
          <p:nvPr/>
        </p:nvSpPr>
        <p:spPr>
          <a:xfrm>
            <a:off x="3931383" y="2833598"/>
            <a:ext cx="17346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RADIUS</a:t>
            </a:r>
            <a:endParaRPr sz="2500" b="1"/>
          </a:p>
        </p:txBody>
      </p:sp>
      <p:cxnSp>
        <p:nvCxnSpPr>
          <p:cNvPr id="417" name="Google Shape;417;p56"/>
          <p:cNvCxnSpPr/>
          <p:nvPr/>
        </p:nvCxnSpPr>
        <p:spPr>
          <a:xfrm>
            <a:off x="5314140" y="2680846"/>
            <a:ext cx="1059600" cy="26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56"/>
          <p:cNvCxnSpPr/>
          <p:nvPr/>
        </p:nvCxnSpPr>
        <p:spPr>
          <a:xfrm>
            <a:off x="5259993" y="3138993"/>
            <a:ext cx="678000" cy="1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" name="Google Shape;419;p56"/>
          <p:cNvSpPr txBox="1"/>
          <p:nvPr/>
        </p:nvSpPr>
        <p:spPr>
          <a:xfrm>
            <a:off x="3703050" y="1291815"/>
            <a:ext cx="20052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HUMERUS</a:t>
            </a:r>
            <a:endParaRPr sz="2500" b="1"/>
          </a:p>
        </p:txBody>
      </p:sp>
      <p:cxnSp>
        <p:nvCxnSpPr>
          <p:cNvPr id="420" name="Google Shape;420;p56"/>
          <p:cNvCxnSpPr/>
          <p:nvPr/>
        </p:nvCxnSpPr>
        <p:spPr>
          <a:xfrm rot="10800000" flipH="1">
            <a:off x="5575230" y="1534066"/>
            <a:ext cx="1042200" cy="23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1" name="Google Shape;421;p56"/>
          <p:cNvSpPr txBox="1"/>
          <p:nvPr/>
        </p:nvSpPr>
        <p:spPr>
          <a:xfrm>
            <a:off x="256075" y="109100"/>
            <a:ext cx="3675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Bones of the Arm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6295" y="1645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Axial Skeleton</a:t>
            </a:r>
            <a:endParaRPr sz="3000"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26895" y="922076"/>
            <a:ext cx="46851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317500" marR="0" lvl="0" indent="-215900" algn="l" rtl="0">
              <a:lnSpc>
                <a:spcPct val="120089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>
                <a:solidFill>
                  <a:srgbClr val="000000"/>
                </a:solidFill>
              </a:rPr>
              <a:t>Head, neck, trunk</a:t>
            </a:r>
            <a:endParaRPr sz="2600">
              <a:solidFill>
                <a:srgbClr val="000000"/>
              </a:solidFill>
            </a:endParaRPr>
          </a:p>
          <a:p>
            <a:pPr marL="317500" marR="0" lvl="0" indent="-2159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>
                <a:solidFill>
                  <a:srgbClr val="000000"/>
                </a:solidFill>
              </a:rPr>
              <a:t>Skull</a:t>
            </a:r>
            <a:endParaRPr sz="2600">
              <a:solidFill>
                <a:srgbClr val="000000"/>
              </a:solidFill>
            </a:endParaRPr>
          </a:p>
          <a:p>
            <a:pPr marL="317500" marR="0" lvl="0" indent="-2159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>
                <a:solidFill>
                  <a:srgbClr val="000000"/>
                </a:solidFill>
              </a:rPr>
              <a:t>Hyoid Bone</a:t>
            </a:r>
            <a:endParaRPr sz="2600">
              <a:solidFill>
                <a:srgbClr val="000000"/>
              </a:solidFill>
            </a:endParaRPr>
          </a:p>
          <a:p>
            <a:pPr marL="317500" marR="0" lvl="0" indent="-2159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>
                <a:solidFill>
                  <a:srgbClr val="000000"/>
                </a:solidFill>
              </a:rPr>
              <a:t>Vertebral Column</a:t>
            </a:r>
            <a:endParaRPr sz="2600">
              <a:solidFill>
                <a:srgbClr val="000000"/>
              </a:solidFill>
            </a:endParaRPr>
          </a:p>
          <a:p>
            <a:pPr marL="317500" marR="0" lvl="0" indent="-2159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>
                <a:solidFill>
                  <a:srgbClr val="000000"/>
                </a:solidFill>
              </a:rPr>
              <a:t>Thoracic Cage </a:t>
            </a:r>
            <a:r>
              <a:rPr lang="en-US" sz="2100">
                <a:solidFill>
                  <a:srgbClr val="000000"/>
                </a:solidFill>
              </a:rPr>
              <a:t>(ribs, 12 pairs)</a:t>
            </a:r>
            <a:endParaRPr sz="2100">
              <a:solidFill>
                <a:srgbClr val="000000"/>
              </a:solidFill>
            </a:endParaRPr>
          </a:p>
          <a:p>
            <a:pPr marL="317500" marR="0" lvl="0" indent="-21590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-US" sz="2600" u="sng">
                <a:solidFill>
                  <a:srgbClr val="000000"/>
                </a:solidFill>
              </a:rPr>
              <a:t>Sternum</a:t>
            </a:r>
            <a:endParaRPr sz="2600" u="sng">
              <a:solidFill>
                <a:srgbClr val="000000"/>
              </a:solidFill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074" y="144299"/>
            <a:ext cx="3387900" cy="485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30" y="831170"/>
            <a:ext cx="3486139" cy="437911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7"/>
          <p:cNvSpPr txBox="1"/>
          <p:nvPr/>
        </p:nvSpPr>
        <p:spPr>
          <a:xfrm>
            <a:off x="402126" y="745950"/>
            <a:ext cx="3226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Wrist - 8 small bones called </a:t>
            </a:r>
            <a:r>
              <a:rPr lang="en-US" sz="2700" b="1" u="sng"/>
              <a:t>c</a:t>
            </a:r>
            <a:r>
              <a:rPr lang="en-US" sz="27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arp</a:t>
            </a:r>
            <a:r>
              <a:rPr lang="en-US" sz="2700" b="1" u="sng"/>
              <a:t>a</a:t>
            </a:r>
            <a:r>
              <a:rPr lang="en-US" sz="27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endParaRPr sz="27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Metacarpals</a:t>
            </a:r>
            <a:b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/>
              <a:t>(hand)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Fingers: </a:t>
            </a:r>
            <a:r>
              <a:rPr lang="en-US" sz="2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Phalanges</a:t>
            </a:r>
            <a:endParaRPr sz="27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7"/>
          <p:cNvSpPr txBox="1"/>
          <p:nvPr/>
        </p:nvSpPr>
        <p:spPr>
          <a:xfrm>
            <a:off x="123475" y="42800"/>
            <a:ext cx="54276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Bones of the Wrist</a:t>
            </a:r>
            <a:endParaRPr sz="2400"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00" y="96488"/>
            <a:ext cx="6060100" cy="49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8"/>
          <p:cNvSpPr txBox="1"/>
          <p:nvPr/>
        </p:nvSpPr>
        <p:spPr>
          <a:xfrm>
            <a:off x="276705" y="138949"/>
            <a:ext cx="23775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carpals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322" y="537030"/>
            <a:ext cx="5674017" cy="398714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9"/>
          <p:cNvSpPr txBox="1"/>
          <p:nvPr/>
        </p:nvSpPr>
        <p:spPr>
          <a:xfrm>
            <a:off x="137722" y="0"/>
            <a:ext cx="71334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to learn the carpals?</a:t>
            </a:r>
            <a:endParaRPr sz="3000"/>
          </a:p>
        </p:txBody>
      </p:sp>
      <p:sp>
        <p:nvSpPr>
          <p:cNvPr id="441" name="Google Shape;441;p59"/>
          <p:cNvSpPr txBox="1"/>
          <p:nvPr/>
        </p:nvSpPr>
        <p:spPr>
          <a:xfrm>
            <a:off x="289193" y="4668401"/>
            <a:ext cx="8579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Some Lemurs Try Peanuts That They Can’t Handle</a:t>
            </a:r>
            <a:endParaRPr sz="2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438" y="139227"/>
            <a:ext cx="3438320" cy="486504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0"/>
          <p:cNvSpPr txBox="1"/>
          <p:nvPr/>
        </p:nvSpPr>
        <p:spPr>
          <a:xfrm>
            <a:off x="765050" y="757373"/>
            <a:ext cx="3401400" cy="3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Scaphoid</a:t>
            </a:r>
            <a:endParaRPr sz="2500"/>
          </a:p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Lunate</a:t>
            </a:r>
            <a:endParaRPr sz="2500"/>
          </a:p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Triquetrum</a:t>
            </a:r>
            <a:endParaRPr sz="2500"/>
          </a:p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Pisiform</a:t>
            </a:r>
            <a:endParaRPr sz="2500"/>
          </a:p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Trapezium</a:t>
            </a:r>
            <a:endParaRPr sz="2500"/>
          </a:p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Trapezoid</a:t>
            </a:r>
            <a:endParaRPr sz="2500"/>
          </a:p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Capitate</a:t>
            </a:r>
            <a:endParaRPr sz="2500"/>
          </a:p>
          <a:p>
            <a:pPr marL="381000" lvl="0" indent="-349250" algn="l" rtl="0">
              <a:spcBef>
                <a:spcPts val="0"/>
              </a:spcBef>
              <a:spcAft>
                <a:spcPts val="0"/>
              </a:spcAft>
              <a:buSzPts val="2500"/>
              <a:buAutoNum type="alphaLcPeriod"/>
            </a:pPr>
            <a:r>
              <a:rPr lang="en-US" sz="2500"/>
              <a:t>Hamate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48" name="Google Shape;448;p60"/>
          <p:cNvSpPr txBox="1"/>
          <p:nvPr/>
        </p:nvSpPr>
        <p:spPr>
          <a:xfrm>
            <a:off x="371813" y="268532"/>
            <a:ext cx="28920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ANSWERS...</a:t>
            </a:r>
            <a:endParaRPr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1"/>
          <p:cNvSpPr txBox="1"/>
          <p:nvPr/>
        </p:nvSpPr>
        <p:spPr>
          <a:xfrm>
            <a:off x="1126957" y="4366508"/>
            <a:ext cx="7529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two large </a:t>
            </a:r>
            <a:r>
              <a:rPr lang="en-US" sz="2600" b="1" u="sng"/>
              <a:t>COXAL  BONES</a:t>
            </a:r>
            <a:r>
              <a:rPr lang="en-US" sz="2600" b="1"/>
              <a:t> </a:t>
            </a:r>
            <a:endParaRPr sz="2600" b="1"/>
          </a:p>
        </p:txBody>
      </p:sp>
      <p:sp>
        <p:nvSpPr>
          <p:cNvPr id="454" name="Google Shape;454;p61"/>
          <p:cNvSpPr txBox="1"/>
          <p:nvPr/>
        </p:nvSpPr>
        <p:spPr>
          <a:xfrm>
            <a:off x="240638" y="80207"/>
            <a:ext cx="27672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Pelvic Girdle</a:t>
            </a:r>
            <a:endParaRPr sz="3000" b="1"/>
          </a:p>
        </p:txBody>
      </p:sp>
      <p:pic>
        <p:nvPicPr>
          <p:cNvPr id="455" name="Google Shape;45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13" y="807546"/>
            <a:ext cx="6463968" cy="3246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61"/>
          <p:cNvCxnSpPr>
            <a:stCxn id="453" idx="0"/>
          </p:cNvCxnSpPr>
          <p:nvPr/>
        </p:nvCxnSpPr>
        <p:spPr>
          <a:xfrm rot="10800000">
            <a:off x="1195807" y="2040907"/>
            <a:ext cx="3696000" cy="232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7" name="Google Shape;457;p61"/>
          <p:cNvCxnSpPr>
            <a:stCxn id="453" idx="0"/>
          </p:cNvCxnSpPr>
          <p:nvPr/>
        </p:nvCxnSpPr>
        <p:spPr>
          <a:xfrm rot="10800000">
            <a:off x="4878908" y="1875907"/>
            <a:ext cx="12900" cy="2490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33"/>
            <a:ext cx="6858000" cy="39290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2"/>
          <p:cNvSpPr txBox="1">
            <a:spLocks noGrp="1"/>
          </p:cNvSpPr>
          <p:nvPr>
            <p:ph type="title"/>
          </p:nvPr>
        </p:nvSpPr>
        <p:spPr>
          <a:xfrm>
            <a:off x="115582" y="127389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Pelvic Girdle</a:t>
            </a:r>
            <a:endParaRPr sz="26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4" name="Google Shape;464;p62"/>
          <p:cNvPicPr preferRelativeResize="0"/>
          <p:nvPr/>
        </p:nvPicPr>
        <p:blipFill rotWithShape="1">
          <a:blip r:embed="rId4">
            <a:alphaModFix/>
          </a:blip>
          <a:srcRect t="11801"/>
          <a:stretch/>
        </p:blipFill>
        <p:spPr>
          <a:xfrm>
            <a:off x="1185638" y="729928"/>
            <a:ext cx="6653183" cy="33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2"/>
          <p:cNvSpPr txBox="1"/>
          <p:nvPr/>
        </p:nvSpPr>
        <p:spPr>
          <a:xfrm>
            <a:off x="4890263" y="1598079"/>
            <a:ext cx="1536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COXAL</a:t>
            </a:r>
            <a:endParaRPr sz="2500" b="1"/>
          </a:p>
        </p:txBody>
      </p:sp>
      <p:sp>
        <p:nvSpPr>
          <p:cNvPr id="466" name="Google Shape;466;p62"/>
          <p:cNvSpPr txBox="1"/>
          <p:nvPr/>
        </p:nvSpPr>
        <p:spPr>
          <a:xfrm>
            <a:off x="1243305" y="1692208"/>
            <a:ext cx="1536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COXAL</a:t>
            </a:r>
            <a:endParaRPr sz="2500" b="1"/>
          </a:p>
        </p:txBody>
      </p:sp>
      <p:sp>
        <p:nvSpPr>
          <p:cNvPr id="467" name="Google Shape;467;p62"/>
          <p:cNvSpPr txBox="1"/>
          <p:nvPr/>
        </p:nvSpPr>
        <p:spPr>
          <a:xfrm>
            <a:off x="1503090" y="4261326"/>
            <a:ext cx="59088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</a:t>
            </a:r>
            <a:r>
              <a:rPr lang="en-US" sz="2300" b="1"/>
              <a:t>SACRUM</a:t>
            </a:r>
            <a:r>
              <a:rPr lang="en-US" sz="2300"/>
              <a:t>  is between coxal bones,  </a:t>
            </a:r>
            <a:r>
              <a:rPr lang="en-US" sz="2300" b="1"/>
              <a:t>COCCYX</a:t>
            </a:r>
            <a:r>
              <a:rPr lang="en-US" sz="2300"/>
              <a:t> is the tailbone</a:t>
            </a:r>
            <a:endParaRPr sz="23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>
            <a:spLocks noGrp="1"/>
          </p:cNvSpPr>
          <p:nvPr>
            <p:ph type="title"/>
          </p:nvPr>
        </p:nvSpPr>
        <p:spPr>
          <a:xfrm>
            <a:off x="198820" y="107501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Bones of the Leg</a:t>
            </a:r>
            <a:endParaRPr sz="2600"/>
          </a:p>
        </p:txBody>
      </p:sp>
      <p:pic>
        <p:nvPicPr>
          <p:cNvPr id="473" name="Google Shape;47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593" y="787489"/>
            <a:ext cx="3143239" cy="419337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3"/>
          <p:cNvSpPr txBox="1"/>
          <p:nvPr/>
        </p:nvSpPr>
        <p:spPr>
          <a:xfrm>
            <a:off x="4147950" y="1456092"/>
            <a:ext cx="3505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Upper Leg - FEMUR</a:t>
            </a:r>
            <a:endParaRPr sz="2300"/>
          </a:p>
        </p:txBody>
      </p:sp>
      <p:sp>
        <p:nvSpPr>
          <p:cNvPr id="475" name="Google Shape;475;p63"/>
          <p:cNvSpPr txBox="1"/>
          <p:nvPr/>
        </p:nvSpPr>
        <p:spPr>
          <a:xfrm>
            <a:off x="4548525" y="3416535"/>
            <a:ext cx="3587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Lower Leg - </a:t>
            </a:r>
            <a:br>
              <a:rPr lang="en-US" sz="2300"/>
            </a:br>
            <a:r>
              <a:rPr lang="en-US" sz="2300"/>
              <a:t>TIBIA &amp; FIBULA</a:t>
            </a:r>
            <a:endParaRPr sz="2300"/>
          </a:p>
        </p:txBody>
      </p:sp>
      <p:cxnSp>
        <p:nvCxnSpPr>
          <p:cNvPr id="476" name="Google Shape;476;p63"/>
          <p:cNvCxnSpPr/>
          <p:nvPr/>
        </p:nvCxnSpPr>
        <p:spPr>
          <a:xfrm flipH="1">
            <a:off x="3472823" y="1773786"/>
            <a:ext cx="387300" cy="13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7" name="Google Shape;477;p63"/>
          <p:cNvCxnSpPr/>
          <p:nvPr/>
        </p:nvCxnSpPr>
        <p:spPr>
          <a:xfrm flipH="1">
            <a:off x="3373875" y="3563882"/>
            <a:ext cx="1098900" cy="2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8" name="Google Shape;478;p63"/>
          <p:cNvCxnSpPr/>
          <p:nvPr/>
        </p:nvCxnSpPr>
        <p:spPr>
          <a:xfrm flipH="1">
            <a:off x="3436875" y="3563882"/>
            <a:ext cx="972900" cy="37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9" name="Google Shape;479;p63"/>
          <p:cNvSpPr txBox="1"/>
          <p:nvPr/>
        </p:nvSpPr>
        <p:spPr>
          <a:xfrm>
            <a:off x="4755480" y="2730926"/>
            <a:ext cx="3292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Kneecap - PATELLA</a:t>
            </a:r>
            <a:endParaRPr sz="2300"/>
          </a:p>
        </p:txBody>
      </p:sp>
      <p:cxnSp>
        <p:nvCxnSpPr>
          <p:cNvPr id="480" name="Google Shape;480;p63"/>
          <p:cNvCxnSpPr/>
          <p:nvPr/>
        </p:nvCxnSpPr>
        <p:spPr>
          <a:xfrm rot="10800000">
            <a:off x="4104480" y="2895326"/>
            <a:ext cx="487500" cy="6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4"/>
          <p:cNvSpPr txBox="1">
            <a:spLocks noGrp="1"/>
          </p:cNvSpPr>
          <p:nvPr>
            <p:ph type="title"/>
          </p:nvPr>
        </p:nvSpPr>
        <p:spPr>
          <a:xfrm>
            <a:off x="115495" y="847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Bones of the Ankle</a:t>
            </a:r>
            <a:endParaRPr sz="2600"/>
          </a:p>
        </p:txBody>
      </p:sp>
      <p:pic>
        <p:nvPicPr>
          <p:cNvPr id="486" name="Google Shape;48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49" y="506200"/>
            <a:ext cx="4463177" cy="44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4"/>
          <p:cNvSpPr txBox="1"/>
          <p:nvPr/>
        </p:nvSpPr>
        <p:spPr>
          <a:xfrm>
            <a:off x="5302826" y="658375"/>
            <a:ext cx="3570000" cy="31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Ankle and Upper foot - 7 bones called </a:t>
            </a:r>
            <a:r>
              <a:rPr lang="en-US" sz="2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Tarsals</a:t>
            </a:r>
            <a:endParaRPr sz="25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Large heel bone is the </a:t>
            </a:r>
            <a:r>
              <a:rPr lang="en-US" sz="2500" u="sng"/>
              <a:t>calcaneus</a:t>
            </a:r>
            <a:endParaRPr sz="2500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Foot = </a:t>
            </a:r>
            <a:r>
              <a:rPr lang="en-US" sz="2500" u="sng"/>
              <a:t>metatarsals</a:t>
            </a:r>
            <a:endParaRPr sz="2500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Toes = </a:t>
            </a:r>
            <a:r>
              <a:rPr lang="en-US" sz="2500" u="sng"/>
              <a:t>phalanges</a:t>
            </a:r>
            <a:endParaRPr sz="2500" u="sng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326" y="106625"/>
            <a:ext cx="5036875" cy="50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5"/>
          <p:cNvSpPr txBox="1"/>
          <p:nvPr/>
        </p:nvSpPr>
        <p:spPr>
          <a:xfrm>
            <a:off x="6892920" y="4433299"/>
            <a:ext cx="1980000" cy="576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 – 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Foot Coloring</a:t>
            </a:r>
            <a:endParaRPr sz="17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6"/>
          <p:cNvPicPr preferRelativeResize="0"/>
          <p:nvPr/>
        </p:nvPicPr>
        <p:blipFill rotWithShape="1">
          <a:blip r:embed="rId3">
            <a:alphaModFix/>
          </a:blip>
          <a:srcRect r="15690" b="61982"/>
          <a:stretch/>
        </p:blipFill>
        <p:spPr>
          <a:xfrm>
            <a:off x="0" y="147025"/>
            <a:ext cx="8181350" cy="4063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9" name="Google Shape;499;p66"/>
          <p:cNvGrpSpPr/>
          <p:nvPr/>
        </p:nvGrpSpPr>
        <p:grpSpPr>
          <a:xfrm>
            <a:off x="6721425" y="4401186"/>
            <a:ext cx="2171700" cy="639816"/>
            <a:chOff x="7514150" y="5820825"/>
            <a:chExt cx="2413000" cy="947875"/>
          </a:xfrm>
        </p:grpSpPr>
        <p:pic>
          <p:nvPicPr>
            <p:cNvPr id="500" name="Google Shape;500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14150" y="5820825"/>
              <a:ext cx="2413000" cy="947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66"/>
            <p:cNvSpPr txBox="1"/>
            <p:nvPr/>
          </p:nvSpPr>
          <p:spPr>
            <a:xfrm>
              <a:off x="7658800" y="5914300"/>
              <a:ext cx="2199900" cy="8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25" tIns="31425" rIns="31425" bIns="31425" anchor="t" anchorCtr="0">
              <a:noAutofit/>
            </a:bodyPr>
            <a:lstStyle/>
            <a:p>
              <a:pPr marL="0" marR="0" lvl="0" indent="0" algn="l" rtl="0">
                <a:lnSpc>
                  <a:spcPct val="1201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Assignment – Skeleton Labeling</a:t>
              </a:r>
              <a:endParaRPr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15495" y="1453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Hyoid Bone</a:t>
            </a:r>
            <a:endParaRPr sz="2600"/>
          </a:p>
        </p:txBody>
      </p:sp>
      <p:pic>
        <p:nvPicPr>
          <p:cNvPr id="57" name="Google Shape;57;p12" descr="File:Eagle&amp;#39;s syndrome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360" y="730226"/>
            <a:ext cx="5638032" cy="436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7"/>
          <p:cNvPicPr preferRelativeResize="0"/>
          <p:nvPr/>
        </p:nvPicPr>
        <p:blipFill rotWithShape="1">
          <a:blip r:embed="rId3">
            <a:alphaModFix/>
          </a:blip>
          <a:srcRect t="32863"/>
          <a:stretch/>
        </p:blipFill>
        <p:spPr>
          <a:xfrm>
            <a:off x="969850" y="225775"/>
            <a:ext cx="6960151" cy="491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224" y="128088"/>
            <a:ext cx="4456650" cy="48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9"/>
          <p:cNvSpPr txBox="1"/>
          <p:nvPr/>
        </p:nvSpPr>
        <p:spPr>
          <a:xfrm>
            <a:off x="407650" y="508275"/>
            <a:ext cx="4688700" cy="2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The </a:t>
            </a:r>
            <a:r>
              <a:rPr lang="en-US" sz="2000" u="sng">
                <a:solidFill>
                  <a:schemeClr val="dk1"/>
                </a:solidFill>
              </a:rPr>
              <a:t>baculum</a:t>
            </a:r>
            <a:r>
              <a:rPr lang="en-US" sz="2000">
                <a:solidFill>
                  <a:schemeClr val="dk1"/>
                </a:solidFill>
              </a:rPr>
              <a:t> (also penis bone or penile bone) is a bone found in the penis of many placental mammals. It is absent in the human penis, but present in the penises of other primates, such as the gorilla and chimpanzee.</a:t>
            </a:r>
            <a:endParaRPr sz="2000"/>
          </a:p>
        </p:txBody>
      </p:sp>
      <p:pic>
        <p:nvPicPr>
          <p:cNvPr id="517" name="Google Shape;5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325" y="203175"/>
            <a:ext cx="3742853" cy="374285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9"/>
          <p:cNvSpPr txBox="1"/>
          <p:nvPr/>
        </p:nvSpPr>
        <p:spPr>
          <a:xfrm>
            <a:off x="5513250" y="4182225"/>
            <a:ext cx="3021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Raccoon baculum</a:t>
            </a:r>
            <a:endParaRPr/>
          </a:p>
        </p:txBody>
      </p:sp>
      <p:pic>
        <p:nvPicPr>
          <p:cNvPr id="519" name="Google Shape;519;p69"/>
          <p:cNvPicPr preferRelativeResize="0"/>
          <p:nvPr/>
        </p:nvPicPr>
        <p:blipFill rotWithShape="1">
          <a:blip r:embed="rId4">
            <a:alphaModFix/>
          </a:blip>
          <a:srcRect l="12998"/>
          <a:stretch/>
        </p:blipFill>
        <p:spPr>
          <a:xfrm>
            <a:off x="608063" y="2621975"/>
            <a:ext cx="4287874" cy="25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9"/>
          <p:cNvSpPr txBox="1"/>
          <p:nvPr/>
        </p:nvSpPr>
        <p:spPr>
          <a:xfrm>
            <a:off x="142425" y="33325"/>
            <a:ext cx="2396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900FF"/>
                </a:solidFill>
              </a:rPr>
              <a:t>FUN FACT!</a:t>
            </a:r>
            <a:endParaRPr sz="18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33"/>
            <a:ext cx="6858000" cy="39290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70"/>
          <p:cNvSpPr txBox="1">
            <a:spLocks noGrp="1"/>
          </p:cNvSpPr>
          <p:nvPr>
            <p:ph type="title"/>
          </p:nvPr>
        </p:nvSpPr>
        <p:spPr>
          <a:xfrm>
            <a:off x="92070" y="205976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Bones</a:t>
            </a:r>
            <a:endParaRPr sz="26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7" name="Google Shape;52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800094"/>
            <a:ext cx="4400544" cy="398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650" y="173475"/>
            <a:ext cx="6509450" cy="48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150" y="155175"/>
            <a:ext cx="5782226" cy="43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72"/>
          <p:cNvSpPr txBox="1"/>
          <p:nvPr/>
        </p:nvSpPr>
        <p:spPr>
          <a:xfrm>
            <a:off x="3847500" y="4629150"/>
            <a:ext cx="50760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80000"/>
                </a:solidFill>
              </a:rPr>
              <a:t>Warning:  Next slide is graphic!</a:t>
            </a:r>
            <a:endParaRPr sz="20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15470" y="123103"/>
            <a:ext cx="90285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Appendicular Skeleton</a:t>
            </a:r>
            <a:endParaRPr sz="25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44082" y="689397"/>
            <a:ext cx="5980500" cy="1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Limbs &amp; Bones that connect to the</a:t>
            </a:r>
            <a:endParaRPr sz="21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u="sng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Pectoral Girdle</a:t>
            </a:r>
            <a:r>
              <a:rPr lang="en-US" sz="2100"/>
              <a:t> (scapula, clavicle, arms)</a:t>
            </a:r>
            <a:endParaRPr sz="2100"/>
          </a:p>
          <a:p>
            <a:pPr marL="381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/>
              <a:t>Pelvic Girdle</a:t>
            </a:r>
            <a:r>
              <a:rPr lang="en-US" sz="2100"/>
              <a:t> (coxal bones, legs)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88" y="2355362"/>
            <a:ext cx="3357551" cy="252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620" y="2355359"/>
            <a:ext cx="2628889" cy="262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81798" y="77200"/>
            <a:ext cx="51588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BONE STRUCTURE - Long Bone</a:t>
            </a:r>
            <a:endParaRPr sz="2600"/>
          </a:p>
        </p:txBody>
      </p:sp>
      <p:sp>
        <p:nvSpPr>
          <p:cNvPr id="71" name="Google Shape;71;p14"/>
          <p:cNvSpPr txBox="1"/>
          <p:nvPr/>
        </p:nvSpPr>
        <p:spPr>
          <a:xfrm>
            <a:off x="403995" y="919971"/>
            <a:ext cx="4837200" cy="26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1. </a:t>
            </a:r>
            <a:r>
              <a:rPr lang="en-US" sz="2500">
                <a:solidFill>
                  <a:srgbClr val="000000"/>
                </a:solidFill>
              </a:rPr>
              <a:t>Epiphysis (e</a:t>
            </a:r>
            <a:r>
              <a:rPr lang="en-US" sz="2500"/>
              <a:t>nd)</a:t>
            </a:r>
            <a:endParaRPr sz="25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2. </a:t>
            </a:r>
            <a:r>
              <a:rPr lang="en-US" sz="2500">
                <a:solidFill>
                  <a:srgbClr val="000000"/>
                </a:solidFill>
              </a:rPr>
              <a:t>Diaphysis (shaft)</a:t>
            </a:r>
            <a:endParaRPr sz="25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3. </a:t>
            </a:r>
            <a:r>
              <a:rPr lang="en-US" sz="2500">
                <a:solidFill>
                  <a:srgbClr val="000000"/>
                </a:solidFill>
              </a:rPr>
              <a:t>Articular Cartilage </a:t>
            </a:r>
            <a:endParaRPr sz="25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    (hyaline cartilage, padding)</a:t>
            </a:r>
            <a:endParaRPr sz="25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4.  Periosteum</a:t>
            </a:r>
            <a:endParaRPr sz="25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   (membrane that covers entire bone)</a:t>
            </a:r>
            <a:endParaRPr sz="20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099" y="66550"/>
            <a:ext cx="2871625" cy="50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293875" y="308025"/>
            <a:ext cx="3675300" cy="3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The epiphyses are named according to their location.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The epiphysis closest to the body’s center is the PROXIMAL epiphysis.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The one that is farthest away is the DISTAL epiphysis. </a:t>
            </a:r>
            <a:endParaRPr sz="21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900" y="487900"/>
            <a:ext cx="4148898" cy="41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130225" y="71200"/>
            <a:ext cx="2121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Proximal Epiphysis</a:t>
            </a:r>
            <a:endParaRPr sz="1800"/>
          </a:p>
        </p:txBody>
      </p:sp>
      <p:sp>
        <p:nvSpPr>
          <p:cNvPr id="80" name="Google Shape;80;p15"/>
          <p:cNvSpPr txBox="1"/>
          <p:nvPr/>
        </p:nvSpPr>
        <p:spPr>
          <a:xfrm>
            <a:off x="4377350" y="4636800"/>
            <a:ext cx="2121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Distal Epiphysis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On-screen Show (16:9)</PresentationFormat>
  <Paragraphs>258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Times New Roman</vt:lpstr>
      <vt:lpstr>Custom</vt:lpstr>
      <vt:lpstr>PowerPoint Presentation</vt:lpstr>
      <vt:lpstr>PowerPoint Presentation</vt:lpstr>
      <vt:lpstr>Functions of the Skeletal System</vt:lpstr>
      <vt:lpstr>ORGANIZATION</vt:lpstr>
      <vt:lpstr>Axial Skeleton</vt:lpstr>
      <vt:lpstr>Hyoid Bone</vt:lpstr>
      <vt:lpstr>Appendicular Skeleton</vt:lpstr>
      <vt:lpstr>BONE STRUCTURE - Long Bone</vt:lpstr>
      <vt:lpstr>PowerPoint Presentation</vt:lpstr>
      <vt:lpstr>Inside the Long Bone</vt:lpstr>
      <vt:lpstr>Types of Bone Tissue</vt:lpstr>
      <vt:lpstr>PowerPoint Presentation</vt:lpstr>
      <vt:lpstr>PowerPoint Presentation</vt:lpstr>
      <vt:lpstr>Microscopic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BONE DEVELOPMENT &amp; GROWTH</vt:lpstr>
      <vt:lpstr>Bone Development &amp; Growth</vt:lpstr>
      <vt:lpstr>PowerPoint Presentation</vt:lpstr>
      <vt:lpstr>RESORPTION</vt:lpstr>
      <vt:lpstr>PowerPoint Presentation</vt:lpstr>
      <vt:lpstr>Bone Growth</vt:lpstr>
      <vt:lpstr>Bone Growth</vt:lpstr>
      <vt:lpstr>PowerPoint Presentation</vt:lpstr>
      <vt:lpstr>Types of Joints (articulations)</vt:lpstr>
      <vt:lpstr>PowerPoint Presentation</vt:lpstr>
      <vt:lpstr>BONES OF THE SKULL</vt:lpstr>
      <vt:lpstr>Sphenoid Bone</vt:lpstr>
      <vt:lpstr>Vomer Bone</vt:lpstr>
      <vt:lpstr>Sutures  - connection points</vt:lpstr>
      <vt:lpstr>PowerPoint Presentation</vt:lpstr>
      <vt:lpstr>Fontanels are “soft spots” on an infant’s skull</vt:lpstr>
      <vt:lpstr>TOPOGRAPHY OF THE SKULL</vt:lpstr>
      <vt:lpstr>Foramen Magnum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Rest of the Bones</vt:lpstr>
      <vt:lpstr>Vertebral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Pelvic Girdle</vt:lpstr>
      <vt:lpstr>Bones of the Leg</vt:lpstr>
      <vt:lpstr>Bones of the Ankle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Broken Bones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Stone</dc:creator>
  <cp:lastModifiedBy>Joan Stone</cp:lastModifiedBy>
  <cp:revision>1</cp:revision>
  <dcterms:modified xsi:type="dcterms:W3CDTF">2020-02-24T13:45:51Z</dcterms:modified>
</cp:coreProperties>
</file>