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3"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1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12" r:id="rId54"/>
    <p:sldId id="307" r:id="rId55"/>
    <p:sldId id="308" r:id="rId56"/>
    <p:sldId id="309" r:id="rId57"/>
    <p:sldId id="310" r:id="rId58"/>
    <p:sldId id="311" r:id="rId59"/>
  </p:sldIdLst>
  <p:sldSz cx="9144000" cy="5143500" type="screen16x9"/>
  <p:notesSz cx="7620000" cy="10160000"/>
  <p:embeddedFontLst>
    <p:embeddedFont>
      <p:font typeface="Calibri" panose="020F0502020204030204" pitchFamily="34" charset="0"/>
      <p:regular r:id="rId61"/>
      <p:bold r:id="rId62"/>
      <p:italic r:id="rId63"/>
      <p:boldItalic r:id="rId64"/>
    </p:embeddedFont>
    <p:embeddedFont>
      <p:font typeface="Roboto" panose="020B0604020202020204" charset="0"/>
      <p:regular r:id="rId65"/>
      <p:bold r:id="rId66"/>
      <p:italic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14" y="57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542" y="762000"/>
            <a:ext cx="6773700" cy="3810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62000" y="4826000"/>
            <a:ext cx="6096000" cy="45720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washingtonpost.com/sf/style/2017/05/30/a-baby-girl-a-baffling-disease-and-the-only-way-to-help-her-is-to-hurt-her/"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supercoloring.com/sites/default/files/styles/coloring_full/public/cif/2015/03/human-skin-coloring-pages.p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hr.nlm.nih.gov/condition/dystrophic-epidermolysis-bullosa#definitio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Wrinkl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upload.wikimedia.org/wikipedia/commons/a/ac/403_Epithelial_Tissue.jp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
        <p:cNvGrpSpPr/>
        <p:nvPr/>
      </p:nvGrpSpPr>
      <p:grpSpPr>
        <a:xfrm>
          <a:off x="0" y="0"/>
          <a:ext cx="0" cy="0"/>
          <a:chOff x="0" y="0"/>
          <a:chExt cx="0" cy="0"/>
        </a:xfrm>
      </p:grpSpPr>
      <p:sp>
        <p:nvSpPr>
          <p:cNvPr id="20" name="Google Shape;20;g618727557c_0_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 name="Google Shape;21;g618727557c_0_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00">
                <a:latin typeface="Calibri"/>
                <a:ea typeface="Calibri"/>
                <a:cs typeface="Calibri"/>
                <a:sym typeface="Calibri"/>
              </a:rPr>
              <a:t>This is actually two questions posed for discussion (phenomenon).  There’s the underlying genetic question (inheritance patterns) and then the physiological question about why the skin does that.   </a:t>
            </a:r>
            <a:r>
              <a:rPr lang="en-US" sz="1000" b="1">
                <a:solidFill>
                  <a:srgbClr val="333333"/>
                </a:solidFill>
                <a:highlight>
                  <a:srgbClr val="FFFFFF"/>
                </a:highlight>
                <a:latin typeface="Calibri"/>
                <a:ea typeface="Calibri"/>
                <a:cs typeface="Calibri"/>
                <a:sym typeface="Calibri"/>
              </a:rPr>
              <a:t>Engage</a:t>
            </a:r>
            <a:r>
              <a:rPr lang="en-US" sz="1000">
                <a:solidFill>
                  <a:srgbClr val="333333"/>
                </a:solidFill>
                <a:highlight>
                  <a:srgbClr val="FFFFFF"/>
                </a:highlight>
                <a:latin typeface="Calibri"/>
                <a:ea typeface="Calibri"/>
                <a:cs typeface="Calibri"/>
                <a:sym typeface="Calibri"/>
              </a:rPr>
              <a:t>, Explore, Explain, Elaborate, and Evaluate  (5Es).   Develop driving questions.     Information on this disease: </a:t>
            </a:r>
            <a:r>
              <a:rPr lang="en-US" sz="1000" u="sng">
                <a:solidFill>
                  <a:schemeClr val="hlink"/>
                </a:solidFill>
                <a:latin typeface="Calibri"/>
                <a:ea typeface="Calibri"/>
                <a:cs typeface="Calibri"/>
                <a:sym typeface="Calibri"/>
                <a:hlinkClick r:id="rId3"/>
              </a:rPr>
              <a:t>https://www.washingtonpost.com/sf/style/2017/05/30/a-baby-girl-a-baffling-disease-and-the-only-way-to-help-her-is-to-hurt-her/</a:t>
            </a:r>
            <a:endParaRPr sz="1000">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i3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i3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i37: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i37: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i51: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i5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i5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i5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66"/>
              <a:t>These are the cheek cells that students viewed in the lab last chapter</a:t>
            </a:r>
            <a:endParaRPr sz="1466"/>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i66: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i6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18480586f_10_6: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18480586f_10_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Human skin image source:  </a:t>
            </a:r>
            <a:r>
              <a:rPr lang="en-US" u="sng">
                <a:solidFill>
                  <a:schemeClr val="hlink"/>
                </a:solidFill>
                <a:hlinkClick r:id="rId3"/>
              </a:rPr>
              <a:t>http://www.supercoloring.com/sites/default/files/styles/coloring_full/public/cif/2015/03/human-skin-coloring-pages.png</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618727557c_0_2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618727557c_0_2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Image source: </a:t>
            </a:r>
            <a:r>
              <a:rPr lang="en-US" u="sng">
                <a:solidFill>
                  <a:schemeClr val="hlink"/>
                </a:solidFill>
                <a:hlinkClick r:id="rId3"/>
              </a:rPr>
              <a:t>https://ghr.nlm.nih.gov/condition/dystrophic-epidermolysis-bullosa#definition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618727557c_0_29: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618727557c_0_29: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Image source: </a:t>
            </a:r>
            <a:r>
              <a:rPr lang="en-US" u="sng">
                <a:solidFill>
                  <a:schemeClr val="hlink"/>
                </a:solidFill>
                <a:hlinkClick r:id="rId3"/>
              </a:rPr>
              <a:t>https://en.wikipedia.org/wiki/Wrinkle</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18727557c_0_4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618727557c_0_4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i77: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i77: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66"/>
              <a:t>This is a reference to a case we studied in the cell chapter about a child with primary ciliary dyskinesia.  Abnormal cilia caused child to get sick more often, have situs inversus, and will increase risk of tubal pregnancy</a:t>
            </a:r>
            <a:endParaRPr sz="1466"/>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Google Shape;27;i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 name="Google Shape;28;i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000">
                <a:solidFill>
                  <a:schemeClr val="dk1"/>
                </a:solidFill>
              </a:rPr>
              <a:t>Guided Notes Handout Available  :https://docs.google.com/document/d/1ogPzx7R2cDK4Q2SSX4tgKrPzFnZh6YF16zhWOOVXAwc/edit?usp=sharing</a:t>
            </a:r>
            <a:endParaRPr/>
          </a:p>
          <a:p>
            <a:pPr marL="0" lvl="0" indent="0" algn="l" rtl="0">
              <a:lnSpc>
                <a:spcPct val="115000"/>
              </a:lnSpc>
              <a:spcBef>
                <a:spcPts val="0"/>
              </a:spcBef>
              <a:spcAft>
                <a:spcPts val="0"/>
              </a:spcAft>
              <a:buClr>
                <a:schemeClr val="dk1"/>
              </a:buClr>
              <a:buSzPts val="1100"/>
              <a:buFont typeface="Arial"/>
              <a:buNone/>
            </a:pPr>
            <a:r>
              <a:rPr lang="en-US"/>
              <a:t>To edit this document, go to file and choose “make a copy.”</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i85: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i8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02398789_3_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02398789_3_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i92: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i9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i10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i10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i116: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i11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i12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i12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618727557c_0_96: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618727557c_0_9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Top:  a, c              Middle:  b, d          Bottom:  f, g, e                 Source: </a:t>
            </a:r>
            <a:r>
              <a:rPr lang="en-US" u="sng">
                <a:solidFill>
                  <a:schemeClr val="hlink"/>
                </a:solidFill>
                <a:hlinkClick r:id="rId3"/>
              </a:rPr>
              <a:t>https://upload.wikimedia.org/wikipedia/commons/a/ac/403_Epithelial_Tissue.jpg</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6efd6b2049_0_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6efd6b2049_0_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6efd6b2049_0_5: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6efd6b2049_0_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i12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i12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i5: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 name="Google Shape;38;i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i133: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i133: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618727557c_0_10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618727557c_0_10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618727557c_0_63: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618727557c_0_63: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i156: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i15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66"/>
              <a:t>Gene therapy might target fibroblasts, since those are the cells producing the fibers</a:t>
            </a:r>
            <a:endParaRPr sz="1466"/>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aaf36293_16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aaf36293_16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i161: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i16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i171: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i17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i182: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i18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i18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i18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i192: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i19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Google Shape;44;i1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 name="Google Shape;45;i1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i19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i19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i211: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i21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i205: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i20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i221: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i22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i22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i22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i233: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 name="Google Shape;358;i233: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i23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i23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i243: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i243: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i24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i24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i253: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i253: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40ca9adeb2_38_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40ca9adeb2_38_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i262: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i26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i267: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i267: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618727557c_0_75: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618727557c_0_7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618727557c_0_81: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618727557c_0_8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400">
                <a:solidFill>
                  <a:schemeClr val="dk1"/>
                </a:solidFill>
              </a:rPr>
              <a:t>How has evolution shaped skin color in humans?   Are some skin colors more common in certain parts of the world?  Why is that?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618727557c_0_88: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618727557c_0_88: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i72: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i7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170e133df3_15_2: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 name="Google Shape;433;g170e133df3_15_2: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i15: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i15: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i26: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i26: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615175a27_8_0: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615175a27_8_0: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i21:notes"/>
          <p:cNvSpPr>
            <a:spLocks noGrp="1" noRot="1" noChangeAspect="1"/>
          </p:cNvSpPr>
          <p:nvPr>
            <p:ph type="sldImg" idx="2"/>
          </p:nvPr>
        </p:nvSpPr>
        <p:spPr>
          <a:xfrm>
            <a:off x="423863" y="762000"/>
            <a:ext cx="6773862" cy="3810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i21:notes"/>
          <p:cNvSpPr txBox="1">
            <a:spLocks noGrp="1"/>
          </p:cNvSpPr>
          <p:nvPr>
            <p:ph type="body" idx="1"/>
          </p:nvPr>
        </p:nvSpPr>
        <p:spPr>
          <a:xfrm>
            <a:off x="762000" y="4826000"/>
            <a:ext cx="6096000" cy="45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466"/>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3"/>
          <p:cNvSpPr txBox="1">
            <a:spLocks noGrp="1"/>
          </p:cNvSpPr>
          <p:nvPr>
            <p:ph type="ctrTitle"/>
          </p:nvPr>
        </p:nvSpPr>
        <p:spPr>
          <a:xfrm>
            <a:off x="822960" y="2057400"/>
            <a:ext cx="7498200" cy="822900"/>
          </a:xfrm>
          <a:prstGeom prst="rect">
            <a:avLst/>
          </a:prstGeom>
          <a:noFill/>
          <a:ln>
            <a:noFill/>
          </a:ln>
        </p:spPr>
        <p:txBody>
          <a:bodyPr spcFirstLastPara="1" wrap="square" lIns="75425" tIns="75425" rIns="75425" bIns="75425" anchor="t" anchorCtr="0">
            <a:noAutofit/>
          </a:bodyPr>
          <a:lstStyle>
            <a:lvl1pPr lvl="0" algn="ctr">
              <a:spcBef>
                <a:spcPts val="0"/>
              </a:spcBef>
              <a:spcAft>
                <a:spcPts val="0"/>
              </a:spcAft>
              <a:buSzPts val="4000"/>
              <a:buChar char="●"/>
              <a:defRPr sz="4000"/>
            </a:lvl1pPr>
            <a:lvl2pPr lvl="1" algn="ctr">
              <a:spcBef>
                <a:spcPts val="0"/>
              </a:spcBef>
              <a:spcAft>
                <a:spcPts val="0"/>
              </a:spcAft>
              <a:buSzPts val="4000"/>
              <a:buChar char="○"/>
              <a:defRPr sz="4000"/>
            </a:lvl2pPr>
            <a:lvl3pPr lvl="2" algn="ctr">
              <a:spcBef>
                <a:spcPts val="0"/>
              </a:spcBef>
              <a:spcAft>
                <a:spcPts val="0"/>
              </a:spcAft>
              <a:buSzPts val="4000"/>
              <a:buChar char="■"/>
              <a:defRPr sz="4000"/>
            </a:lvl3pPr>
            <a:lvl4pPr lvl="3" algn="ctr">
              <a:spcBef>
                <a:spcPts val="0"/>
              </a:spcBef>
              <a:spcAft>
                <a:spcPts val="0"/>
              </a:spcAft>
              <a:buSzPts val="4000"/>
              <a:buChar char="●"/>
              <a:defRPr sz="4000"/>
            </a:lvl4pPr>
            <a:lvl5pPr lvl="4" algn="ctr">
              <a:spcBef>
                <a:spcPts val="0"/>
              </a:spcBef>
              <a:spcAft>
                <a:spcPts val="0"/>
              </a:spcAft>
              <a:buSzPts val="4000"/>
              <a:buChar char="○"/>
              <a:defRPr sz="4000"/>
            </a:lvl5pPr>
            <a:lvl6pPr lvl="5" algn="ctr">
              <a:spcBef>
                <a:spcPts val="0"/>
              </a:spcBef>
              <a:spcAft>
                <a:spcPts val="0"/>
              </a:spcAft>
              <a:buSzPts val="4000"/>
              <a:buChar char="■"/>
              <a:defRPr sz="4000"/>
            </a:lvl6pPr>
            <a:lvl7pPr lvl="6" algn="ctr">
              <a:spcBef>
                <a:spcPts val="0"/>
              </a:spcBef>
              <a:spcAft>
                <a:spcPts val="0"/>
              </a:spcAft>
              <a:buSzPts val="4000"/>
              <a:buChar char="●"/>
              <a:defRPr sz="4000"/>
            </a:lvl7pPr>
            <a:lvl8pPr lvl="7" algn="ctr">
              <a:spcBef>
                <a:spcPts val="0"/>
              </a:spcBef>
              <a:spcAft>
                <a:spcPts val="0"/>
              </a:spcAft>
              <a:buSzPts val="4000"/>
              <a:buChar char="○"/>
              <a:defRPr sz="4000"/>
            </a:lvl8pPr>
            <a:lvl9pPr lvl="8" algn="ctr">
              <a:spcBef>
                <a:spcPts val="0"/>
              </a:spcBef>
              <a:spcAft>
                <a:spcPts val="0"/>
              </a:spcAft>
              <a:buSzPts val="4000"/>
              <a:buChar char="■"/>
              <a:defRPr sz="4000"/>
            </a:lvl9pPr>
          </a:lstStyle>
          <a:p>
            <a:endParaRPr/>
          </a:p>
        </p:txBody>
      </p:sp>
      <p:sp>
        <p:nvSpPr>
          <p:cNvPr id="9" name="Google Shape;9;p3"/>
          <p:cNvSpPr txBox="1">
            <a:spLocks noGrp="1"/>
          </p:cNvSpPr>
          <p:nvPr>
            <p:ph type="subTitle" idx="1"/>
          </p:nvPr>
        </p:nvSpPr>
        <p:spPr>
          <a:xfrm>
            <a:off x="1645920" y="3086100"/>
            <a:ext cx="5852100" cy="617100"/>
          </a:xfrm>
          <a:prstGeom prst="rect">
            <a:avLst/>
          </a:prstGeom>
          <a:noFill/>
          <a:ln>
            <a:noFill/>
          </a:ln>
        </p:spPr>
        <p:txBody>
          <a:bodyPr spcFirstLastPara="1" wrap="square" lIns="75425" tIns="75425" rIns="75425" bIns="75425" anchor="t" anchorCtr="0">
            <a:noAutofit/>
          </a:bodyPr>
          <a:lstStyle>
            <a:lvl1pPr lvl="0" algn="ctr">
              <a:spcBef>
                <a:spcPts val="0"/>
              </a:spcBef>
              <a:spcAft>
                <a:spcPts val="0"/>
              </a:spcAft>
              <a:buSzPts val="2600"/>
              <a:buChar char="●"/>
              <a:defRPr sz="2600"/>
            </a:lvl1pPr>
            <a:lvl2pPr lvl="1" algn="ctr">
              <a:spcBef>
                <a:spcPts val="0"/>
              </a:spcBef>
              <a:spcAft>
                <a:spcPts val="0"/>
              </a:spcAft>
              <a:buSzPts val="2600"/>
              <a:buChar char="○"/>
              <a:defRPr sz="2600"/>
            </a:lvl2pPr>
            <a:lvl3pPr lvl="2" algn="ctr">
              <a:spcBef>
                <a:spcPts val="0"/>
              </a:spcBef>
              <a:spcAft>
                <a:spcPts val="0"/>
              </a:spcAft>
              <a:buSzPts val="2600"/>
              <a:buChar char="■"/>
              <a:defRPr sz="2600"/>
            </a:lvl3pPr>
            <a:lvl4pPr lvl="3" algn="ctr">
              <a:spcBef>
                <a:spcPts val="0"/>
              </a:spcBef>
              <a:spcAft>
                <a:spcPts val="0"/>
              </a:spcAft>
              <a:buSzPts val="2600"/>
              <a:buChar char="●"/>
              <a:defRPr sz="2600"/>
            </a:lvl4pPr>
            <a:lvl5pPr lvl="4" algn="ctr">
              <a:spcBef>
                <a:spcPts val="0"/>
              </a:spcBef>
              <a:spcAft>
                <a:spcPts val="0"/>
              </a:spcAft>
              <a:buSzPts val="2600"/>
              <a:buChar char="○"/>
              <a:defRPr sz="2600"/>
            </a:lvl5pPr>
            <a:lvl6pPr lvl="5" algn="ctr">
              <a:spcBef>
                <a:spcPts val="0"/>
              </a:spcBef>
              <a:spcAft>
                <a:spcPts val="0"/>
              </a:spcAft>
              <a:buSzPts val="2600"/>
              <a:buChar char="■"/>
              <a:defRPr sz="2600"/>
            </a:lvl6pPr>
            <a:lvl7pPr lvl="6" algn="ctr">
              <a:spcBef>
                <a:spcPts val="0"/>
              </a:spcBef>
              <a:spcAft>
                <a:spcPts val="0"/>
              </a:spcAft>
              <a:buSzPts val="2600"/>
              <a:buChar char="●"/>
              <a:defRPr sz="2600"/>
            </a:lvl7pPr>
            <a:lvl8pPr lvl="7" algn="ctr">
              <a:spcBef>
                <a:spcPts val="0"/>
              </a:spcBef>
              <a:spcAft>
                <a:spcPts val="0"/>
              </a:spcAft>
              <a:buSzPts val="2600"/>
              <a:buChar char="○"/>
              <a:defRPr sz="2600"/>
            </a:lvl8pPr>
            <a:lvl9pPr lvl="8" algn="ctr">
              <a:spcBef>
                <a:spcPts val="0"/>
              </a:spcBef>
              <a:spcAft>
                <a:spcPts val="0"/>
              </a:spcAft>
              <a:buSzPts val="2600"/>
              <a:buChar char="■"/>
              <a:defRPr sz="26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
        <p:cNvGrpSpPr/>
        <p:nvPr/>
      </p:nvGrpSpPr>
      <p:grpSpPr>
        <a:xfrm>
          <a:off x="0" y="0"/>
          <a:ext cx="0" cy="0"/>
          <a:chOff x="0" y="0"/>
          <a:chExt cx="0" cy="0"/>
        </a:xfrm>
      </p:grpSpPr>
      <p:sp>
        <p:nvSpPr>
          <p:cNvPr id="11" name="Google Shape;11;p4"/>
          <p:cNvSpPr txBox="1">
            <a:spLocks noGrp="1"/>
          </p:cNvSpPr>
          <p:nvPr>
            <p:ph type="title"/>
          </p:nvPr>
        </p:nvSpPr>
        <p:spPr>
          <a:xfrm>
            <a:off x="274320" y="205740"/>
            <a:ext cx="8595300" cy="617100"/>
          </a:xfrm>
          <a:prstGeom prst="rect">
            <a:avLst/>
          </a:prstGeom>
          <a:noFill/>
          <a:ln>
            <a:noFill/>
          </a:ln>
        </p:spPr>
        <p:txBody>
          <a:bodyPr spcFirstLastPara="1" wrap="square" lIns="75425" tIns="75425" rIns="75425" bIns="75425" anchor="t" anchorCtr="0">
            <a:noAutofit/>
          </a:bodyPr>
          <a:lstStyle>
            <a:lvl1pPr lvl="0">
              <a:spcBef>
                <a:spcPts val="0"/>
              </a:spcBef>
              <a:spcAft>
                <a:spcPts val="0"/>
              </a:spcAft>
              <a:buSzPts val="3500"/>
              <a:buChar char="●"/>
              <a:defRPr sz="3500"/>
            </a:lvl1pPr>
            <a:lvl2pPr lvl="1">
              <a:spcBef>
                <a:spcPts val="0"/>
              </a:spcBef>
              <a:spcAft>
                <a:spcPts val="0"/>
              </a:spcAft>
              <a:buSzPts val="3500"/>
              <a:buChar char="○"/>
              <a:defRPr sz="3500"/>
            </a:lvl2pPr>
            <a:lvl3pPr lvl="2">
              <a:spcBef>
                <a:spcPts val="0"/>
              </a:spcBef>
              <a:spcAft>
                <a:spcPts val="0"/>
              </a:spcAft>
              <a:buSzPts val="3500"/>
              <a:buChar char="■"/>
              <a:defRPr sz="3500"/>
            </a:lvl3pPr>
            <a:lvl4pPr lvl="3">
              <a:spcBef>
                <a:spcPts val="0"/>
              </a:spcBef>
              <a:spcAft>
                <a:spcPts val="0"/>
              </a:spcAft>
              <a:buSzPts val="3500"/>
              <a:buChar char="●"/>
              <a:defRPr sz="3500"/>
            </a:lvl4pPr>
            <a:lvl5pPr lvl="4">
              <a:spcBef>
                <a:spcPts val="0"/>
              </a:spcBef>
              <a:spcAft>
                <a:spcPts val="0"/>
              </a:spcAft>
              <a:buSzPts val="3500"/>
              <a:buChar char="○"/>
              <a:defRPr sz="3500"/>
            </a:lvl5pPr>
            <a:lvl6pPr lvl="5">
              <a:spcBef>
                <a:spcPts val="0"/>
              </a:spcBef>
              <a:spcAft>
                <a:spcPts val="0"/>
              </a:spcAft>
              <a:buSzPts val="3500"/>
              <a:buChar char="■"/>
              <a:defRPr sz="3500"/>
            </a:lvl6pPr>
            <a:lvl7pPr lvl="6">
              <a:spcBef>
                <a:spcPts val="0"/>
              </a:spcBef>
              <a:spcAft>
                <a:spcPts val="0"/>
              </a:spcAft>
              <a:buSzPts val="3500"/>
              <a:buChar char="●"/>
              <a:defRPr sz="3500"/>
            </a:lvl7pPr>
            <a:lvl8pPr lvl="7">
              <a:spcBef>
                <a:spcPts val="0"/>
              </a:spcBef>
              <a:spcAft>
                <a:spcPts val="0"/>
              </a:spcAft>
              <a:buSzPts val="3500"/>
              <a:buChar char="○"/>
              <a:defRPr sz="3500"/>
            </a:lvl8pPr>
            <a:lvl9pPr lvl="8">
              <a:spcBef>
                <a:spcPts val="0"/>
              </a:spcBef>
              <a:spcAft>
                <a:spcPts val="0"/>
              </a:spcAft>
              <a:buSzPts val="3500"/>
              <a:buChar char="■"/>
              <a:defRPr sz="3500"/>
            </a:lvl9pPr>
          </a:lstStyle>
          <a:p>
            <a:endParaRPr/>
          </a:p>
        </p:txBody>
      </p:sp>
      <p:sp>
        <p:nvSpPr>
          <p:cNvPr id="12" name="Google Shape;12;p4"/>
          <p:cNvSpPr txBox="1">
            <a:spLocks noGrp="1"/>
          </p:cNvSpPr>
          <p:nvPr>
            <p:ph type="body" idx="1"/>
          </p:nvPr>
        </p:nvSpPr>
        <p:spPr>
          <a:xfrm>
            <a:off x="274320" y="1234440"/>
            <a:ext cx="8595300" cy="3703200"/>
          </a:xfrm>
          <a:prstGeom prst="rect">
            <a:avLst/>
          </a:prstGeom>
          <a:noFill/>
          <a:ln>
            <a:noFill/>
          </a:ln>
        </p:spPr>
        <p:txBody>
          <a:bodyPr spcFirstLastPara="1" wrap="square" lIns="75425" tIns="75425" rIns="75425" bIns="75425" anchor="t" anchorCtr="0">
            <a:no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274320" y="205740"/>
            <a:ext cx="8595300" cy="617100"/>
          </a:xfrm>
          <a:prstGeom prst="rect">
            <a:avLst/>
          </a:prstGeom>
          <a:noFill/>
          <a:ln>
            <a:noFill/>
          </a:ln>
        </p:spPr>
        <p:txBody>
          <a:bodyPr spcFirstLastPara="1" wrap="square" lIns="75425" tIns="75425" rIns="75425" bIns="75425" anchor="t" anchorCtr="0">
            <a:noAutofit/>
          </a:bodyPr>
          <a:lstStyle>
            <a:lvl1pPr lvl="0">
              <a:spcBef>
                <a:spcPts val="0"/>
              </a:spcBef>
              <a:spcAft>
                <a:spcPts val="0"/>
              </a:spcAft>
              <a:buSzPts val="3500"/>
              <a:buChar char="●"/>
              <a:defRPr sz="3500"/>
            </a:lvl1pPr>
            <a:lvl2pPr lvl="1">
              <a:spcBef>
                <a:spcPts val="0"/>
              </a:spcBef>
              <a:spcAft>
                <a:spcPts val="0"/>
              </a:spcAft>
              <a:buSzPts val="3500"/>
              <a:buChar char="○"/>
              <a:defRPr sz="3500"/>
            </a:lvl2pPr>
            <a:lvl3pPr lvl="2">
              <a:spcBef>
                <a:spcPts val="0"/>
              </a:spcBef>
              <a:spcAft>
                <a:spcPts val="0"/>
              </a:spcAft>
              <a:buSzPts val="3500"/>
              <a:buChar char="■"/>
              <a:defRPr sz="3500"/>
            </a:lvl3pPr>
            <a:lvl4pPr lvl="3">
              <a:spcBef>
                <a:spcPts val="0"/>
              </a:spcBef>
              <a:spcAft>
                <a:spcPts val="0"/>
              </a:spcAft>
              <a:buSzPts val="3500"/>
              <a:buChar char="●"/>
              <a:defRPr sz="3500"/>
            </a:lvl4pPr>
            <a:lvl5pPr lvl="4">
              <a:spcBef>
                <a:spcPts val="0"/>
              </a:spcBef>
              <a:spcAft>
                <a:spcPts val="0"/>
              </a:spcAft>
              <a:buSzPts val="3500"/>
              <a:buChar char="○"/>
              <a:defRPr sz="3500"/>
            </a:lvl5pPr>
            <a:lvl6pPr lvl="5">
              <a:spcBef>
                <a:spcPts val="0"/>
              </a:spcBef>
              <a:spcAft>
                <a:spcPts val="0"/>
              </a:spcAft>
              <a:buSzPts val="3500"/>
              <a:buChar char="■"/>
              <a:defRPr sz="3500"/>
            </a:lvl6pPr>
            <a:lvl7pPr lvl="6">
              <a:spcBef>
                <a:spcPts val="0"/>
              </a:spcBef>
              <a:spcAft>
                <a:spcPts val="0"/>
              </a:spcAft>
              <a:buSzPts val="3500"/>
              <a:buChar char="●"/>
              <a:defRPr sz="3500"/>
            </a:lvl7pPr>
            <a:lvl8pPr lvl="7">
              <a:spcBef>
                <a:spcPts val="0"/>
              </a:spcBef>
              <a:spcAft>
                <a:spcPts val="0"/>
              </a:spcAft>
              <a:buSzPts val="3500"/>
              <a:buChar char="○"/>
              <a:defRPr sz="3500"/>
            </a:lvl8pPr>
            <a:lvl9pPr lvl="8">
              <a:spcBef>
                <a:spcPts val="0"/>
              </a:spcBef>
              <a:spcAft>
                <a:spcPts val="0"/>
              </a:spcAft>
              <a:buSzPts val="3500"/>
              <a:buChar char="■"/>
              <a:defRPr sz="3500"/>
            </a:lvl9pPr>
          </a:lstStyle>
          <a:p>
            <a:endParaRPr/>
          </a:p>
        </p:txBody>
      </p:sp>
      <p:sp>
        <p:nvSpPr>
          <p:cNvPr id="15" name="Google Shape;15;p5"/>
          <p:cNvSpPr txBox="1">
            <a:spLocks noGrp="1"/>
          </p:cNvSpPr>
          <p:nvPr>
            <p:ph type="body" idx="1"/>
          </p:nvPr>
        </p:nvSpPr>
        <p:spPr>
          <a:xfrm>
            <a:off x="274320" y="1234440"/>
            <a:ext cx="4023300" cy="3703200"/>
          </a:xfrm>
          <a:prstGeom prst="rect">
            <a:avLst/>
          </a:prstGeom>
          <a:noFill/>
          <a:ln>
            <a:noFill/>
          </a:ln>
        </p:spPr>
        <p:txBody>
          <a:bodyPr spcFirstLastPara="1" wrap="square" lIns="75425" tIns="75425" rIns="75425" bIns="75425" anchor="t" anchorCtr="0">
            <a:no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
        <p:nvSpPr>
          <p:cNvPr id="16" name="Google Shape;16;p5"/>
          <p:cNvSpPr txBox="1">
            <a:spLocks noGrp="1"/>
          </p:cNvSpPr>
          <p:nvPr>
            <p:ph type="body" idx="2"/>
          </p:nvPr>
        </p:nvSpPr>
        <p:spPr>
          <a:xfrm>
            <a:off x="4846320" y="1234440"/>
            <a:ext cx="4023300" cy="3703200"/>
          </a:xfrm>
          <a:prstGeom prst="rect">
            <a:avLst/>
          </a:prstGeom>
          <a:noFill/>
          <a:ln>
            <a:noFill/>
          </a:ln>
        </p:spPr>
        <p:txBody>
          <a:bodyPr spcFirstLastPara="1" wrap="square" lIns="75425" tIns="75425" rIns="75425" bIns="75425" anchor="t" anchorCtr="0">
            <a:noAutofit/>
          </a:bodyPr>
          <a:lstStyle>
            <a:lvl1pPr marL="457200" lvl="0" indent="-368300">
              <a:spcBef>
                <a:spcPts val="0"/>
              </a:spcBef>
              <a:spcAft>
                <a:spcPts val="0"/>
              </a:spcAft>
              <a:buSzPts val="2200"/>
              <a:buChar char="●"/>
              <a:defRPr sz="2200"/>
            </a:lvl1pPr>
            <a:lvl2pPr marL="914400" lvl="1" indent="-368300">
              <a:spcBef>
                <a:spcPts val="0"/>
              </a:spcBef>
              <a:spcAft>
                <a:spcPts val="0"/>
              </a:spcAft>
              <a:buSzPts val="2200"/>
              <a:buChar char="○"/>
              <a:defRPr sz="2200"/>
            </a:lvl2pPr>
            <a:lvl3pPr marL="1371600" lvl="2" indent="-368300">
              <a:spcBef>
                <a:spcPts val="0"/>
              </a:spcBef>
              <a:spcAft>
                <a:spcPts val="0"/>
              </a:spcAft>
              <a:buSzPts val="2200"/>
              <a:buChar char="■"/>
              <a:defRPr sz="2200"/>
            </a:lvl3pPr>
            <a:lvl4pPr marL="1828800" lvl="3" indent="-368300">
              <a:spcBef>
                <a:spcPts val="0"/>
              </a:spcBef>
              <a:spcAft>
                <a:spcPts val="0"/>
              </a:spcAft>
              <a:buSzPts val="2200"/>
              <a:buChar char="●"/>
              <a:defRPr sz="2200"/>
            </a:lvl4pPr>
            <a:lvl5pPr marL="2286000" lvl="4" indent="-368300">
              <a:spcBef>
                <a:spcPts val="0"/>
              </a:spcBef>
              <a:spcAft>
                <a:spcPts val="0"/>
              </a:spcAft>
              <a:buSzPts val="2200"/>
              <a:buChar char="○"/>
              <a:defRPr sz="2200"/>
            </a:lvl5pPr>
            <a:lvl6pPr marL="2743200" lvl="5" indent="-368300">
              <a:spcBef>
                <a:spcPts val="0"/>
              </a:spcBef>
              <a:spcAft>
                <a:spcPts val="0"/>
              </a:spcAft>
              <a:buSzPts val="2200"/>
              <a:buChar char="■"/>
              <a:defRPr sz="2200"/>
            </a:lvl6pPr>
            <a:lvl7pPr marL="3200400" lvl="6" indent="-368300">
              <a:spcBef>
                <a:spcPts val="0"/>
              </a:spcBef>
              <a:spcAft>
                <a:spcPts val="0"/>
              </a:spcAft>
              <a:buSzPts val="2200"/>
              <a:buChar char="●"/>
              <a:defRPr sz="2200"/>
            </a:lvl7pPr>
            <a:lvl8pPr marL="3657600" lvl="7" indent="-368300">
              <a:spcBef>
                <a:spcPts val="0"/>
              </a:spcBef>
              <a:spcAft>
                <a:spcPts val="0"/>
              </a:spcAft>
              <a:buSzPts val="2200"/>
              <a:buChar char="○"/>
              <a:defRPr sz="2200"/>
            </a:lvl8pPr>
            <a:lvl9pPr marL="4114800" lvl="8" indent="-368300">
              <a:spcBef>
                <a:spcPts val="0"/>
              </a:spcBef>
              <a:spcAft>
                <a:spcPts val="0"/>
              </a:spcAft>
              <a:buSzPts val="2200"/>
              <a:buChar char="■"/>
              <a:defRPr sz="2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7"/>
        <p:cNvGrpSpPr/>
        <p:nvPr/>
      </p:nvGrpSpPr>
      <p:grpSpPr>
        <a:xfrm>
          <a:off x="0" y="0"/>
          <a:ext cx="0" cy="0"/>
          <a:chOff x="0" y="0"/>
          <a:chExt cx="0" cy="0"/>
        </a:xfrm>
      </p:grpSpPr>
      <p:sp>
        <p:nvSpPr>
          <p:cNvPr id="18" name="Google Shape;18;p6"/>
          <p:cNvSpPr txBox="1">
            <a:spLocks noGrp="1"/>
          </p:cNvSpPr>
          <p:nvPr>
            <p:ph type="body" idx="1"/>
          </p:nvPr>
        </p:nvSpPr>
        <p:spPr>
          <a:xfrm>
            <a:off x="274320" y="4526280"/>
            <a:ext cx="8595300" cy="411600"/>
          </a:xfrm>
          <a:prstGeom prst="rect">
            <a:avLst/>
          </a:prstGeom>
          <a:noFill/>
          <a:ln>
            <a:noFill/>
          </a:ln>
        </p:spPr>
        <p:txBody>
          <a:bodyPr spcFirstLastPara="1" wrap="square" lIns="75425" tIns="75425" rIns="75425" bIns="75425" anchor="t" anchorCtr="0">
            <a:noAutofit/>
          </a:bodyPr>
          <a:lstStyle>
            <a:lvl1pPr marL="457200" lvl="0" indent="-393700" algn="ctr">
              <a:spcBef>
                <a:spcPts val="0"/>
              </a:spcBef>
              <a:spcAft>
                <a:spcPts val="0"/>
              </a:spcAft>
              <a:buSzPts val="2600"/>
              <a:buChar char="●"/>
              <a:defRPr sz="2600"/>
            </a:lvl1pPr>
            <a:lvl2pPr marL="914400" lvl="1" indent="-393700" algn="ctr">
              <a:spcBef>
                <a:spcPts val="0"/>
              </a:spcBef>
              <a:spcAft>
                <a:spcPts val="0"/>
              </a:spcAft>
              <a:buSzPts val="2600"/>
              <a:buChar char="○"/>
              <a:defRPr sz="2600"/>
            </a:lvl2pPr>
            <a:lvl3pPr marL="1371600" lvl="2" indent="-393700" algn="ctr">
              <a:spcBef>
                <a:spcPts val="0"/>
              </a:spcBef>
              <a:spcAft>
                <a:spcPts val="0"/>
              </a:spcAft>
              <a:buSzPts val="2600"/>
              <a:buChar char="■"/>
              <a:defRPr sz="2600"/>
            </a:lvl3pPr>
            <a:lvl4pPr marL="1828800" lvl="3" indent="-393700" algn="ctr">
              <a:spcBef>
                <a:spcPts val="0"/>
              </a:spcBef>
              <a:spcAft>
                <a:spcPts val="0"/>
              </a:spcAft>
              <a:buSzPts val="2600"/>
              <a:buChar char="●"/>
              <a:defRPr sz="2600"/>
            </a:lvl4pPr>
            <a:lvl5pPr marL="2286000" lvl="4" indent="-393700" algn="ctr">
              <a:spcBef>
                <a:spcPts val="0"/>
              </a:spcBef>
              <a:spcAft>
                <a:spcPts val="0"/>
              </a:spcAft>
              <a:buSzPts val="2600"/>
              <a:buChar char="○"/>
              <a:defRPr sz="2600"/>
            </a:lvl5pPr>
            <a:lvl6pPr marL="2743200" lvl="5" indent="-393700" algn="ctr">
              <a:spcBef>
                <a:spcPts val="0"/>
              </a:spcBef>
              <a:spcAft>
                <a:spcPts val="0"/>
              </a:spcAft>
              <a:buSzPts val="2600"/>
              <a:buChar char="■"/>
              <a:defRPr sz="2600"/>
            </a:lvl6pPr>
            <a:lvl7pPr marL="3200400" lvl="6" indent="-393700" algn="ctr">
              <a:spcBef>
                <a:spcPts val="0"/>
              </a:spcBef>
              <a:spcAft>
                <a:spcPts val="0"/>
              </a:spcAft>
              <a:buSzPts val="2600"/>
              <a:buChar char="●"/>
              <a:defRPr sz="2600"/>
            </a:lvl7pPr>
            <a:lvl8pPr marL="3657600" lvl="7" indent="-393700" algn="ctr">
              <a:spcBef>
                <a:spcPts val="0"/>
              </a:spcBef>
              <a:spcAft>
                <a:spcPts val="0"/>
              </a:spcAft>
              <a:buSzPts val="2600"/>
              <a:buChar char="○"/>
              <a:defRPr sz="2600"/>
            </a:lvl8pPr>
            <a:lvl9pPr marL="4114800" lvl="8" indent="-393700" algn="ctr">
              <a:spcBef>
                <a:spcPts val="0"/>
              </a:spcBef>
              <a:spcAft>
                <a:spcPts val="0"/>
              </a:spcAft>
              <a:buSzPts val="2600"/>
              <a:buChar char="■"/>
              <a:defRPr sz="2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oB8ZzNAJUrs"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8.jpg"/><Relationship Id="rId4" Type="http://schemas.openxmlformats.org/officeDocument/2006/relationships/image" Target="../media/image27.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docs.google.com/document/d/1ogPzx7R2cDK4Q2SSX4tgKrPzFnZh6YF16zhWOOVXAwc/edit?usp=sharing" TargetMode="Externa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jp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4.jp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youtube.com/watch?v=2y0s3eaFLR8"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docs.google.com/document/d/1-I_0QQaj8FSJdwGIv3Ipns0eeN68YYJp9o6pJxqxRwo/edit?usp=sharing" TargetMode="Externa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hyperlink" Target="https://ghr.nlm.nih.gov/art/large/dominantnewmutation.jpeg" TargetMode="External"/><Relationship Id="rId2" Type="http://schemas.openxmlformats.org/officeDocument/2006/relationships/hyperlink" Target="https://ghr.nlm.nih.gov/art/large/autodominant.jpeg" TargetMode="External"/><Relationship Id="rId1" Type="http://schemas.openxmlformats.org/officeDocument/2006/relationships/slideLayout" Target="../slideLayouts/slideLayout3.xml"/><Relationship Id="rId4" Type="http://schemas.openxmlformats.org/officeDocument/2006/relationships/hyperlink" Target="https://ghr.nlm.nih.gov/art/large/autorecessive.jpe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hyperlink" Target="https://www.biologycorner.com/anatomy/tissues/connective_tissue_coloring.html" TargetMode="External"/><Relationship Id="rId4" Type="http://schemas.openxmlformats.org/officeDocument/2006/relationships/image" Target="../media/image3.jpg"/></Relationships>
</file>

<file path=ppt/slides/_rels/slide3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4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0.jpg"/></Relationships>
</file>

<file path=ppt/slides/_rels/slide4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71.gi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hyperlink" Target="http://biol.co/2wWipDW"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hhmi.org/biointeractive/how-we-get-our-skin-color-interactive" TargetMode="External"/><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5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youtube.com/watch?v=lLXnMuIHNNU"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Google Shape;23;p7"/>
          <p:cNvSpPr txBox="1"/>
          <p:nvPr/>
        </p:nvSpPr>
        <p:spPr>
          <a:xfrm>
            <a:off x="1510325" y="4334775"/>
            <a:ext cx="6221100" cy="77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t>What is wrong with Ella? </a:t>
            </a:r>
            <a:br>
              <a:rPr lang="en-US" sz="2200"/>
            </a:br>
            <a:r>
              <a:rPr lang="en-US" sz="2200"/>
              <a:t>What questions do you have?</a:t>
            </a:r>
            <a:endParaRPr sz="2200"/>
          </a:p>
        </p:txBody>
      </p:sp>
      <p:pic>
        <p:nvPicPr>
          <p:cNvPr id="24" name="Google Shape;24;p7" descr="Ella Murray has a rare genetic disease called Epidermolysis Bullosa, which causes her fragile skin to blister and scar. She says she tries to find simple ways to explain her condition to her friends. Read more: http://wapo.st/2rNDQr6" title="Meet Ella Murray: The 9-year-old with skin as delicate as a butterfly's wing">
            <a:hlinkClick r:id="rId3"/>
          </p:cNvPr>
          <p:cNvPicPr preferRelativeResize="0"/>
          <p:nvPr/>
        </p:nvPicPr>
        <p:blipFill>
          <a:blip r:embed="rId4">
            <a:alphaModFix/>
          </a:blip>
          <a:stretch>
            <a:fillRect/>
          </a:stretch>
        </p:blipFill>
        <p:spPr>
          <a:xfrm>
            <a:off x="1437550" y="113200"/>
            <a:ext cx="5718950" cy="4289225"/>
          </a:xfrm>
          <a:prstGeom prst="rect">
            <a:avLst/>
          </a:prstGeom>
          <a:noFill/>
          <a:ln>
            <a:noFill/>
          </a:ln>
        </p:spPr>
      </p:pic>
      <p:sp>
        <p:nvSpPr>
          <p:cNvPr id="25" name="Google Shape;25;p7"/>
          <p:cNvSpPr txBox="1"/>
          <p:nvPr/>
        </p:nvSpPr>
        <p:spPr>
          <a:xfrm>
            <a:off x="7602025" y="311875"/>
            <a:ext cx="1253400" cy="647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Pause at 2:50</a:t>
            </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6"/>
          <p:cNvSpPr txBox="1">
            <a:spLocks noGrp="1"/>
          </p:cNvSpPr>
          <p:nvPr>
            <p:ph type="title"/>
          </p:nvPr>
        </p:nvSpPr>
        <p:spPr>
          <a:xfrm>
            <a:off x="44528" y="78789"/>
            <a:ext cx="47004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500"/>
              <a:t>A. </a:t>
            </a:r>
            <a:r>
              <a:rPr lang="en-US" sz="3500">
                <a:solidFill>
                  <a:srgbClr val="000000"/>
                </a:solidFill>
                <a:latin typeface="Arial"/>
                <a:ea typeface="Arial"/>
                <a:cs typeface="Arial"/>
                <a:sym typeface="Arial"/>
              </a:rPr>
              <a:t>Simple Squamous</a:t>
            </a:r>
            <a:endParaRPr sz="3500">
              <a:solidFill>
                <a:srgbClr val="000000"/>
              </a:solidFill>
              <a:latin typeface="Arial"/>
              <a:ea typeface="Arial"/>
              <a:cs typeface="Arial"/>
              <a:sym typeface="Arial"/>
            </a:endParaRPr>
          </a:p>
        </p:txBody>
      </p:sp>
      <p:pic>
        <p:nvPicPr>
          <p:cNvPr id="93" name="Google Shape;93;p16"/>
          <p:cNvPicPr preferRelativeResize="0"/>
          <p:nvPr/>
        </p:nvPicPr>
        <p:blipFill>
          <a:blip r:embed="rId3">
            <a:alphaModFix/>
          </a:blip>
          <a:stretch>
            <a:fillRect/>
          </a:stretch>
        </p:blipFill>
        <p:spPr>
          <a:xfrm>
            <a:off x="4924013" y="244974"/>
            <a:ext cx="4125240" cy="1072794"/>
          </a:xfrm>
          <a:prstGeom prst="rect">
            <a:avLst/>
          </a:prstGeom>
          <a:noFill/>
          <a:ln>
            <a:noFill/>
          </a:ln>
        </p:spPr>
      </p:pic>
      <p:sp>
        <p:nvSpPr>
          <p:cNvPr id="94" name="Google Shape;94;p16"/>
          <p:cNvSpPr txBox="1"/>
          <p:nvPr/>
        </p:nvSpPr>
        <p:spPr>
          <a:xfrm>
            <a:off x="362272" y="4312592"/>
            <a:ext cx="8687100" cy="629100"/>
          </a:xfrm>
          <a:prstGeom prst="rect">
            <a:avLst/>
          </a:prstGeom>
          <a:noFill/>
          <a:ln>
            <a:noFill/>
          </a:ln>
        </p:spPr>
        <p:txBody>
          <a:bodyPr spcFirstLastPara="1" wrap="square" lIns="31425" tIns="31425" rIns="31425" bIns="31425" anchor="t" anchorCtr="0">
            <a:noAutofit/>
          </a:bodyPr>
          <a:lstStyle/>
          <a:p>
            <a:pPr marL="0" marR="0" lvl="0" indent="0" algn="l" rtl="0">
              <a:lnSpc>
                <a:spcPct val="120139"/>
              </a:lnSpc>
              <a:spcBef>
                <a:spcPts val="0"/>
              </a:spcBef>
              <a:spcAft>
                <a:spcPts val="0"/>
              </a:spcAft>
              <a:buNone/>
            </a:pPr>
            <a:r>
              <a:rPr lang="en-US" sz="2100"/>
              <a:t>Form:  Single layer, Flat and thin</a:t>
            </a:r>
            <a:endParaRPr sz="2100"/>
          </a:p>
          <a:p>
            <a:pPr marL="0" marR="0" lvl="0" indent="0" algn="l" rtl="0">
              <a:lnSpc>
                <a:spcPct val="120139"/>
              </a:lnSpc>
              <a:spcBef>
                <a:spcPts val="0"/>
              </a:spcBef>
              <a:spcAft>
                <a:spcPts val="0"/>
              </a:spcAft>
              <a:buNone/>
            </a:pPr>
            <a:r>
              <a:rPr lang="en-US" sz="2100">
                <a:solidFill>
                  <a:srgbClr val="000000"/>
                </a:solidFill>
                <a:latin typeface="Arial"/>
                <a:ea typeface="Arial"/>
                <a:cs typeface="Arial"/>
                <a:sym typeface="Arial"/>
              </a:rPr>
              <a:t>Function: </a:t>
            </a:r>
            <a:r>
              <a:rPr lang="en-US" sz="2100" u="sng">
                <a:solidFill>
                  <a:srgbClr val="000000"/>
                </a:solidFill>
                <a:latin typeface="Arial"/>
                <a:ea typeface="Arial"/>
                <a:cs typeface="Arial"/>
                <a:sym typeface="Arial"/>
              </a:rPr>
              <a:t>diffusion and filtration</a:t>
            </a:r>
            <a:r>
              <a:rPr lang="en-US" sz="2100">
                <a:solidFill>
                  <a:srgbClr val="000000"/>
                </a:solidFill>
                <a:latin typeface="Arial"/>
                <a:ea typeface="Arial"/>
                <a:cs typeface="Arial"/>
                <a:sym typeface="Arial"/>
              </a:rPr>
              <a:t>. Air sacs in lungs, capillaries</a:t>
            </a:r>
            <a:endParaRPr sz="2100">
              <a:solidFill>
                <a:srgbClr val="000000"/>
              </a:solidFill>
              <a:latin typeface="Arial"/>
              <a:ea typeface="Arial"/>
              <a:cs typeface="Arial"/>
              <a:sym typeface="Arial"/>
            </a:endParaRPr>
          </a:p>
        </p:txBody>
      </p:sp>
      <p:grpSp>
        <p:nvGrpSpPr>
          <p:cNvPr id="95" name="Google Shape;95;p16"/>
          <p:cNvGrpSpPr/>
          <p:nvPr/>
        </p:nvGrpSpPr>
        <p:grpSpPr>
          <a:xfrm>
            <a:off x="477351" y="1022381"/>
            <a:ext cx="8038496" cy="3101926"/>
            <a:chOff x="4866691" y="1954047"/>
            <a:chExt cx="6607345" cy="3818225"/>
          </a:xfrm>
        </p:grpSpPr>
        <p:pic>
          <p:nvPicPr>
            <p:cNvPr id="96" name="Google Shape;96;p16" descr="Picture-315.png"/>
            <p:cNvPicPr preferRelativeResize="0"/>
            <p:nvPr/>
          </p:nvPicPr>
          <p:blipFill>
            <a:blip r:embed="rId4">
              <a:alphaModFix/>
            </a:blip>
            <a:stretch>
              <a:fillRect/>
            </a:stretch>
          </p:blipFill>
          <p:spPr>
            <a:xfrm>
              <a:off x="4866691" y="1954047"/>
              <a:ext cx="3593625" cy="3818225"/>
            </a:xfrm>
            <a:prstGeom prst="rect">
              <a:avLst/>
            </a:prstGeom>
            <a:noFill/>
            <a:ln>
              <a:noFill/>
            </a:ln>
          </p:spPr>
        </p:pic>
        <p:cxnSp>
          <p:nvCxnSpPr>
            <p:cNvPr id="97" name="Google Shape;97;p16"/>
            <p:cNvCxnSpPr/>
            <p:nvPr/>
          </p:nvCxnSpPr>
          <p:spPr>
            <a:xfrm flipH="1">
              <a:off x="7432425" y="3100250"/>
              <a:ext cx="1459500" cy="228300"/>
            </a:xfrm>
            <a:prstGeom prst="straightConnector1">
              <a:avLst/>
            </a:prstGeom>
            <a:noFill/>
            <a:ln w="28575" cap="flat" cmpd="sng">
              <a:solidFill>
                <a:schemeClr val="dk2"/>
              </a:solidFill>
              <a:prstDash val="solid"/>
              <a:round/>
              <a:headEnd type="none" w="med" len="med"/>
              <a:tailEnd type="triangle" w="med" len="med"/>
            </a:ln>
          </p:spPr>
        </p:cxnSp>
        <p:cxnSp>
          <p:nvCxnSpPr>
            <p:cNvPr id="98" name="Google Shape;98;p16"/>
            <p:cNvCxnSpPr/>
            <p:nvPr/>
          </p:nvCxnSpPr>
          <p:spPr>
            <a:xfrm flipH="1">
              <a:off x="7647664" y="3230469"/>
              <a:ext cx="425400" cy="1081800"/>
            </a:xfrm>
            <a:prstGeom prst="straightConnector1">
              <a:avLst/>
            </a:prstGeom>
            <a:noFill/>
            <a:ln w="28575" cap="flat" cmpd="sng">
              <a:solidFill>
                <a:schemeClr val="dk2"/>
              </a:solidFill>
              <a:prstDash val="solid"/>
              <a:round/>
              <a:headEnd type="none" w="med" len="med"/>
              <a:tailEnd type="triangle" w="med" len="med"/>
            </a:ln>
          </p:spPr>
        </p:cxnSp>
        <p:sp>
          <p:nvSpPr>
            <p:cNvPr id="99" name="Google Shape;99;p16"/>
            <p:cNvSpPr txBox="1"/>
            <p:nvPr/>
          </p:nvSpPr>
          <p:spPr>
            <a:xfrm>
              <a:off x="8808536" y="2621798"/>
              <a:ext cx="2665500" cy="9198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800"/>
                <a:t>Simple Squamous Tissue</a:t>
              </a:r>
              <a:endParaRPr sz="1800"/>
            </a:p>
          </p:txBody>
        </p:sp>
      </p:grpSp>
      <p:sp>
        <p:nvSpPr>
          <p:cNvPr id="100" name="Google Shape;100;p16"/>
          <p:cNvSpPr txBox="1"/>
          <p:nvPr/>
        </p:nvSpPr>
        <p:spPr>
          <a:xfrm>
            <a:off x="5223535" y="2312088"/>
            <a:ext cx="3526200" cy="11430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000"/>
              <a:t>All epithelial tissue has a layer at the bottom called the:  </a:t>
            </a:r>
            <a:endParaRPr sz="2000"/>
          </a:p>
          <a:p>
            <a:pPr marL="0" lvl="0" indent="0" algn="l" rtl="0">
              <a:spcBef>
                <a:spcPts val="0"/>
              </a:spcBef>
              <a:spcAft>
                <a:spcPts val="0"/>
              </a:spcAft>
              <a:buNone/>
            </a:pPr>
            <a:r>
              <a:rPr lang="en-US" sz="2000" u="sng"/>
              <a:t>BASEMENT MEMBRANE</a:t>
            </a:r>
            <a:endParaRPr sz="2000" u="sng"/>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7"/>
          <p:cNvSpPr txBox="1">
            <a:spLocks noGrp="1"/>
          </p:cNvSpPr>
          <p:nvPr>
            <p:ph type="title"/>
          </p:nvPr>
        </p:nvSpPr>
        <p:spPr>
          <a:xfrm>
            <a:off x="341843" y="83143"/>
            <a:ext cx="81141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500"/>
              <a:t>B. </a:t>
            </a:r>
            <a:r>
              <a:rPr lang="en-US" sz="3500">
                <a:solidFill>
                  <a:srgbClr val="000000"/>
                </a:solidFill>
                <a:latin typeface="Arial"/>
                <a:ea typeface="Arial"/>
                <a:cs typeface="Arial"/>
                <a:sym typeface="Arial"/>
              </a:rPr>
              <a:t>Simple Cuboidal</a:t>
            </a:r>
            <a:endParaRPr sz="3500">
              <a:solidFill>
                <a:srgbClr val="000000"/>
              </a:solidFill>
              <a:latin typeface="Arial"/>
              <a:ea typeface="Arial"/>
              <a:cs typeface="Arial"/>
              <a:sym typeface="Arial"/>
            </a:endParaRPr>
          </a:p>
        </p:txBody>
      </p:sp>
      <p:pic>
        <p:nvPicPr>
          <p:cNvPr id="106" name="Google Shape;106;p17"/>
          <p:cNvPicPr preferRelativeResize="0"/>
          <p:nvPr/>
        </p:nvPicPr>
        <p:blipFill>
          <a:blip r:embed="rId3">
            <a:alphaModFix/>
          </a:blip>
          <a:stretch>
            <a:fillRect/>
          </a:stretch>
        </p:blipFill>
        <p:spPr>
          <a:xfrm>
            <a:off x="1438610" y="824754"/>
            <a:ext cx="2487931" cy="1311564"/>
          </a:xfrm>
          <a:prstGeom prst="rect">
            <a:avLst/>
          </a:prstGeom>
          <a:noFill/>
          <a:ln>
            <a:noFill/>
          </a:ln>
        </p:spPr>
      </p:pic>
      <p:pic>
        <p:nvPicPr>
          <p:cNvPr id="107" name="Google Shape;107;p17"/>
          <p:cNvPicPr preferRelativeResize="0"/>
          <p:nvPr/>
        </p:nvPicPr>
        <p:blipFill>
          <a:blip r:embed="rId4">
            <a:alphaModFix/>
          </a:blip>
          <a:stretch>
            <a:fillRect/>
          </a:stretch>
        </p:blipFill>
        <p:spPr>
          <a:xfrm>
            <a:off x="564775" y="2072763"/>
            <a:ext cx="3950488" cy="2957513"/>
          </a:xfrm>
          <a:prstGeom prst="rect">
            <a:avLst/>
          </a:prstGeom>
          <a:noFill/>
          <a:ln>
            <a:noFill/>
          </a:ln>
        </p:spPr>
      </p:pic>
      <p:sp>
        <p:nvSpPr>
          <p:cNvPr id="108" name="Google Shape;108;p17"/>
          <p:cNvSpPr txBox="1"/>
          <p:nvPr/>
        </p:nvSpPr>
        <p:spPr>
          <a:xfrm>
            <a:off x="4811500" y="2731075"/>
            <a:ext cx="4081500" cy="1555200"/>
          </a:xfrm>
          <a:prstGeom prst="rect">
            <a:avLst/>
          </a:prstGeom>
          <a:noFill/>
          <a:ln>
            <a:noFill/>
          </a:ln>
        </p:spPr>
        <p:txBody>
          <a:bodyPr spcFirstLastPara="1" wrap="square" lIns="31425" tIns="31425" rIns="31425" bIns="31425" anchor="t" anchorCtr="0">
            <a:noAutofit/>
          </a:bodyPr>
          <a:lstStyle/>
          <a:p>
            <a:pPr marL="0" marR="0" lvl="0" indent="0" algn="l" rtl="0">
              <a:lnSpc>
                <a:spcPct val="120138"/>
              </a:lnSpc>
              <a:spcBef>
                <a:spcPts val="0"/>
              </a:spcBef>
              <a:spcAft>
                <a:spcPts val="0"/>
              </a:spcAft>
              <a:buNone/>
            </a:pPr>
            <a:r>
              <a:rPr lang="en-US" sz="2000">
                <a:solidFill>
                  <a:srgbClr val="000000"/>
                </a:solidFill>
                <a:latin typeface="Arial"/>
                <a:ea typeface="Arial"/>
                <a:cs typeface="Arial"/>
                <a:sym typeface="Arial"/>
              </a:rPr>
              <a:t>Function: Secretion and </a:t>
            </a:r>
            <a:r>
              <a:rPr lang="en-US" sz="2000" u="sng"/>
              <a:t>a</a:t>
            </a:r>
            <a:r>
              <a:rPr lang="en-US" sz="2000" u="sng">
                <a:solidFill>
                  <a:srgbClr val="000000"/>
                </a:solidFill>
                <a:latin typeface="Arial"/>
                <a:ea typeface="Arial"/>
                <a:cs typeface="Arial"/>
                <a:sym typeface="Arial"/>
              </a:rPr>
              <a:t>bsorption</a:t>
            </a:r>
            <a:endParaRPr sz="2000" u="sng">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endParaRPr sz="20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r>
              <a:rPr lang="en-US" sz="2000">
                <a:solidFill>
                  <a:srgbClr val="000000"/>
                </a:solidFill>
                <a:latin typeface="Arial"/>
                <a:ea typeface="Arial"/>
                <a:cs typeface="Arial"/>
                <a:sym typeface="Arial"/>
              </a:rPr>
              <a:t>Found in kidneys tubules, ducts and covering the ovaries</a:t>
            </a:r>
            <a:endParaRPr sz="2000">
              <a:solidFill>
                <a:srgbClr val="000000"/>
              </a:solidFill>
              <a:latin typeface="Arial"/>
              <a:ea typeface="Arial"/>
              <a:cs typeface="Arial"/>
              <a:sym typeface="Arial"/>
            </a:endParaRPr>
          </a:p>
        </p:txBody>
      </p:sp>
      <p:pic>
        <p:nvPicPr>
          <p:cNvPr id="109" name="Google Shape;109;p17"/>
          <p:cNvPicPr preferRelativeResize="0"/>
          <p:nvPr/>
        </p:nvPicPr>
        <p:blipFill>
          <a:blip r:embed="rId5">
            <a:alphaModFix/>
          </a:blip>
          <a:stretch>
            <a:fillRect/>
          </a:stretch>
        </p:blipFill>
        <p:spPr>
          <a:xfrm>
            <a:off x="5395973" y="712249"/>
            <a:ext cx="2505275" cy="11978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8"/>
          <p:cNvSpPr txBox="1">
            <a:spLocks noGrp="1"/>
          </p:cNvSpPr>
          <p:nvPr>
            <p:ph type="title"/>
          </p:nvPr>
        </p:nvSpPr>
        <p:spPr>
          <a:xfrm>
            <a:off x="233572" y="143336"/>
            <a:ext cx="4641000" cy="4836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200"/>
              <a:t>C. </a:t>
            </a:r>
            <a:r>
              <a:rPr lang="en-US" sz="3200">
                <a:solidFill>
                  <a:srgbClr val="000000"/>
                </a:solidFill>
                <a:latin typeface="Arial"/>
                <a:ea typeface="Arial"/>
                <a:cs typeface="Arial"/>
                <a:sym typeface="Arial"/>
              </a:rPr>
              <a:t>Simple Columnar</a:t>
            </a:r>
            <a:endParaRPr sz="3200">
              <a:solidFill>
                <a:srgbClr val="000000"/>
              </a:solidFill>
              <a:latin typeface="Arial"/>
              <a:ea typeface="Arial"/>
              <a:cs typeface="Arial"/>
              <a:sym typeface="Arial"/>
            </a:endParaRPr>
          </a:p>
        </p:txBody>
      </p:sp>
      <p:pic>
        <p:nvPicPr>
          <p:cNvPr id="115" name="Google Shape;115;p18"/>
          <p:cNvPicPr preferRelativeResize="0"/>
          <p:nvPr/>
        </p:nvPicPr>
        <p:blipFill>
          <a:blip r:embed="rId3">
            <a:alphaModFix/>
          </a:blip>
          <a:stretch>
            <a:fillRect/>
          </a:stretch>
        </p:blipFill>
        <p:spPr>
          <a:xfrm>
            <a:off x="451925" y="2187377"/>
            <a:ext cx="3729175" cy="2795475"/>
          </a:xfrm>
          <a:prstGeom prst="rect">
            <a:avLst/>
          </a:prstGeom>
          <a:noFill/>
          <a:ln>
            <a:noFill/>
          </a:ln>
        </p:spPr>
      </p:pic>
      <p:sp>
        <p:nvSpPr>
          <p:cNvPr id="116" name="Google Shape;116;p18"/>
          <p:cNvSpPr txBox="1"/>
          <p:nvPr/>
        </p:nvSpPr>
        <p:spPr>
          <a:xfrm>
            <a:off x="6123758" y="279467"/>
            <a:ext cx="2922600" cy="4401900"/>
          </a:xfrm>
          <a:prstGeom prst="rect">
            <a:avLst/>
          </a:prstGeom>
          <a:noFill/>
          <a:ln>
            <a:noFill/>
          </a:ln>
        </p:spPr>
        <p:txBody>
          <a:bodyPr spcFirstLastPara="1" wrap="square" lIns="31425" tIns="31425" rIns="31425" bIns="31425" anchor="t" anchorCtr="0">
            <a:noAutofit/>
          </a:bodyPr>
          <a:lstStyle/>
          <a:p>
            <a:pPr marL="0" marR="0" lvl="0" indent="0" algn="l" rtl="0">
              <a:lnSpc>
                <a:spcPct val="120138"/>
              </a:lnSpc>
              <a:spcBef>
                <a:spcPts val="0"/>
              </a:spcBef>
              <a:spcAft>
                <a:spcPts val="0"/>
              </a:spcAft>
              <a:buNone/>
            </a:pPr>
            <a:r>
              <a:rPr lang="en-US" sz="2100">
                <a:solidFill>
                  <a:srgbClr val="000000"/>
                </a:solidFill>
                <a:latin typeface="Arial"/>
                <a:ea typeface="Arial"/>
                <a:cs typeface="Arial"/>
                <a:sym typeface="Arial"/>
              </a:rPr>
              <a:t>Function: Secretion and </a:t>
            </a:r>
            <a:r>
              <a:rPr lang="en-US" sz="2100"/>
              <a:t>a</a:t>
            </a:r>
            <a:r>
              <a:rPr lang="en-US" sz="2100">
                <a:solidFill>
                  <a:srgbClr val="000000"/>
                </a:solidFill>
                <a:latin typeface="Arial"/>
                <a:ea typeface="Arial"/>
                <a:cs typeface="Arial"/>
                <a:sym typeface="Arial"/>
              </a:rPr>
              <a:t>bsorption</a:t>
            </a:r>
            <a:endParaRPr sz="21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endParaRPr sz="21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r>
              <a:rPr lang="en-US" sz="2100">
                <a:solidFill>
                  <a:srgbClr val="000000"/>
                </a:solidFill>
                <a:latin typeface="Arial"/>
                <a:ea typeface="Arial"/>
                <a:cs typeface="Arial"/>
                <a:sym typeface="Arial"/>
              </a:rPr>
              <a:t>Found in </a:t>
            </a:r>
            <a:r>
              <a:rPr lang="en-US" sz="2100" u="sng"/>
              <a:t>d</a:t>
            </a:r>
            <a:r>
              <a:rPr lang="en-US" sz="2100" u="sng">
                <a:solidFill>
                  <a:srgbClr val="000000"/>
                </a:solidFill>
                <a:latin typeface="Arial"/>
                <a:ea typeface="Arial"/>
                <a:cs typeface="Arial"/>
                <a:sym typeface="Arial"/>
              </a:rPr>
              <a:t>igestive tract </a:t>
            </a:r>
            <a:r>
              <a:rPr lang="en-US" sz="2100">
                <a:solidFill>
                  <a:srgbClr val="000000"/>
                </a:solidFill>
                <a:latin typeface="Arial"/>
                <a:ea typeface="Arial"/>
                <a:cs typeface="Arial"/>
                <a:sym typeface="Arial"/>
              </a:rPr>
              <a:t>and uterus</a:t>
            </a:r>
            <a:endParaRPr sz="21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endParaRPr sz="2100">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US" sz="2100">
                <a:solidFill>
                  <a:srgbClr val="000000"/>
                </a:solidFill>
                <a:latin typeface="Arial"/>
                <a:ea typeface="Arial"/>
                <a:cs typeface="Arial"/>
                <a:sym typeface="Arial"/>
              </a:rPr>
              <a:t>*Contains </a:t>
            </a:r>
            <a:r>
              <a:rPr lang="en-US" sz="2100"/>
              <a:t>scattered</a:t>
            </a:r>
            <a:r>
              <a:rPr lang="en-US" sz="2100">
                <a:solidFill>
                  <a:srgbClr val="000000"/>
                </a:solidFill>
                <a:latin typeface="Arial"/>
                <a:ea typeface="Arial"/>
                <a:cs typeface="Arial"/>
                <a:sym typeface="Arial"/>
              </a:rPr>
              <a:t> </a:t>
            </a:r>
            <a:r>
              <a:rPr lang="en-US" sz="2100" u="sng">
                <a:solidFill>
                  <a:srgbClr val="000000"/>
                </a:solidFill>
                <a:latin typeface="Arial"/>
                <a:ea typeface="Arial"/>
                <a:cs typeface="Arial"/>
                <a:sym typeface="Arial"/>
              </a:rPr>
              <a:t>goblet cells</a:t>
            </a:r>
            <a:r>
              <a:rPr lang="en-US" sz="2100">
                <a:solidFill>
                  <a:srgbClr val="000000"/>
                </a:solidFill>
                <a:latin typeface="Arial"/>
                <a:ea typeface="Arial"/>
                <a:cs typeface="Arial"/>
                <a:sym typeface="Arial"/>
              </a:rPr>
              <a:t> to secrete mucus</a:t>
            </a:r>
            <a:endParaRPr sz="21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1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100">
                <a:solidFill>
                  <a:srgbClr val="000000"/>
                </a:solidFill>
                <a:latin typeface="Arial"/>
                <a:ea typeface="Arial"/>
                <a:cs typeface="Arial"/>
                <a:sym typeface="Arial"/>
              </a:rPr>
              <a:t>*Can have </a:t>
            </a:r>
            <a:r>
              <a:rPr lang="en-US" sz="2100" u="sng">
                <a:solidFill>
                  <a:srgbClr val="000000"/>
                </a:solidFill>
                <a:latin typeface="Arial"/>
                <a:ea typeface="Arial"/>
                <a:cs typeface="Arial"/>
                <a:sym typeface="Arial"/>
              </a:rPr>
              <a:t>microvilli </a:t>
            </a:r>
            <a:r>
              <a:rPr lang="en-US" sz="2100">
                <a:solidFill>
                  <a:srgbClr val="000000"/>
                </a:solidFill>
                <a:latin typeface="Arial"/>
                <a:ea typeface="Arial"/>
                <a:cs typeface="Arial"/>
                <a:sym typeface="Arial"/>
              </a:rPr>
              <a:t>to increase surface area</a:t>
            </a:r>
            <a:endParaRPr sz="2100">
              <a:solidFill>
                <a:srgbClr val="000000"/>
              </a:solidFill>
              <a:latin typeface="Arial"/>
              <a:ea typeface="Arial"/>
              <a:cs typeface="Arial"/>
              <a:sym typeface="Arial"/>
            </a:endParaRPr>
          </a:p>
        </p:txBody>
      </p:sp>
      <p:pic>
        <p:nvPicPr>
          <p:cNvPr id="117" name="Google Shape;117;p18"/>
          <p:cNvPicPr preferRelativeResize="0"/>
          <p:nvPr/>
        </p:nvPicPr>
        <p:blipFill>
          <a:blip r:embed="rId4">
            <a:alphaModFix/>
          </a:blip>
          <a:stretch>
            <a:fillRect/>
          </a:stretch>
        </p:blipFill>
        <p:spPr>
          <a:xfrm>
            <a:off x="314425" y="626931"/>
            <a:ext cx="5764500" cy="1633247"/>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164565" y="102600"/>
            <a:ext cx="81141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500"/>
              <a:t>D. </a:t>
            </a:r>
            <a:r>
              <a:rPr lang="en-US" sz="3500">
                <a:solidFill>
                  <a:srgbClr val="000000"/>
                </a:solidFill>
                <a:latin typeface="Arial"/>
                <a:ea typeface="Arial"/>
                <a:cs typeface="Arial"/>
                <a:sym typeface="Arial"/>
              </a:rPr>
              <a:t>Stratified Squamous</a:t>
            </a:r>
            <a:endParaRPr sz="3500">
              <a:solidFill>
                <a:srgbClr val="000000"/>
              </a:solidFill>
              <a:latin typeface="Arial"/>
              <a:ea typeface="Arial"/>
              <a:cs typeface="Arial"/>
              <a:sym typeface="Arial"/>
            </a:endParaRPr>
          </a:p>
        </p:txBody>
      </p:sp>
      <p:pic>
        <p:nvPicPr>
          <p:cNvPr id="123" name="Google Shape;123;p19"/>
          <p:cNvPicPr preferRelativeResize="0"/>
          <p:nvPr/>
        </p:nvPicPr>
        <p:blipFill>
          <a:blip r:embed="rId3">
            <a:alphaModFix/>
          </a:blip>
          <a:stretch>
            <a:fillRect/>
          </a:stretch>
        </p:blipFill>
        <p:spPr>
          <a:xfrm>
            <a:off x="245440" y="789977"/>
            <a:ext cx="4794181" cy="1385876"/>
          </a:xfrm>
          <a:prstGeom prst="rect">
            <a:avLst/>
          </a:prstGeom>
          <a:noFill/>
          <a:ln>
            <a:noFill/>
          </a:ln>
        </p:spPr>
      </p:pic>
      <p:sp>
        <p:nvSpPr>
          <p:cNvPr id="124" name="Google Shape;124;p19"/>
          <p:cNvSpPr txBox="1"/>
          <p:nvPr/>
        </p:nvSpPr>
        <p:spPr>
          <a:xfrm>
            <a:off x="4079900" y="2879125"/>
            <a:ext cx="4643400" cy="1940400"/>
          </a:xfrm>
          <a:prstGeom prst="rect">
            <a:avLst/>
          </a:prstGeom>
          <a:noFill/>
          <a:ln>
            <a:noFill/>
          </a:ln>
        </p:spPr>
        <p:txBody>
          <a:bodyPr spcFirstLastPara="1" wrap="square" lIns="31425" tIns="31425" rIns="31425" bIns="31425" anchor="t" anchorCtr="0">
            <a:noAutofit/>
          </a:bodyPr>
          <a:lstStyle/>
          <a:p>
            <a:pPr marL="0" lvl="0" indent="0" algn="l" rtl="0">
              <a:lnSpc>
                <a:spcPct val="120138"/>
              </a:lnSpc>
              <a:spcBef>
                <a:spcPts val="0"/>
              </a:spcBef>
              <a:spcAft>
                <a:spcPts val="0"/>
              </a:spcAft>
              <a:buNone/>
            </a:pPr>
            <a:r>
              <a:rPr lang="en-US" sz="2300"/>
              <a:t>Multi layer squamous, functions in protection</a:t>
            </a:r>
            <a:endParaRPr sz="2300"/>
          </a:p>
          <a:p>
            <a:pPr marL="0" lvl="0" indent="0" algn="l" rtl="0">
              <a:lnSpc>
                <a:spcPct val="120138"/>
              </a:lnSpc>
              <a:spcBef>
                <a:spcPts val="0"/>
              </a:spcBef>
              <a:spcAft>
                <a:spcPts val="0"/>
              </a:spcAft>
              <a:buNone/>
            </a:pPr>
            <a:endParaRPr sz="1200"/>
          </a:p>
          <a:p>
            <a:pPr marL="0" lvl="0" indent="0" algn="l" rtl="0">
              <a:lnSpc>
                <a:spcPct val="120138"/>
              </a:lnSpc>
              <a:spcBef>
                <a:spcPts val="0"/>
              </a:spcBef>
              <a:spcAft>
                <a:spcPts val="0"/>
              </a:spcAft>
              <a:buNone/>
            </a:pPr>
            <a:r>
              <a:rPr lang="en-US" sz="2300"/>
              <a:t>Found lining body cavities;  </a:t>
            </a:r>
            <a:r>
              <a:rPr lang="en-US" sz="2300" u="sng"/>
              <a:t>skin and mouth</a:t>
            </a:r>
            <a:endParaRPr sz="2300"/>
          </a:p>
        </p:txBody>
      </p:sp>
      <p:pic>
        <p:nvPicPr>
          <p:cNvPr id="125" name="Google Shape;125;p19"/>
          <p:cNvPicPr preferRelativeResize="0"/>
          <p:nvPr/>
        </p:nvPicPr>
        <p:blipFill>
          <a:blip r:embed="rId4">
            <a:alphaModFix/>
          </a:blip>
          <a:stretch>
            <a:fillRect/>
          </a:stretch>
        </p:blipFill>
        <p:spPr>
          <a:xfrm>
            <a:off x="889065" y="2234115"/>
            <a:ext cx="2694400" cy="2834916"/>
          </a:xfrm>
          <a:prstGeom prst="rect">
            <a:avLst/>
          </a:prstGeom>
          <a:noFill/>
          <a:ln>
            <a:noFill/>
          </a:ln>
        </p:spPr>
      </p:pic>
      <p:pic>
        <p:nvPicPr>
          <p:cNvPr id="126" name="Google Shape;126;p19"/>
          <p:cNvPicPr preferRelativeResize="0"/>
          <p:nvPr/>
        </p:nvPicPr>
        <p:blipFill>
          <a:blip r:embed="rId5">
            <a:alphaModFix/>
          </a:blip>
          <a:stretch>
            <a:fillRect/>
          </a:stretch>
        </p:blipFill>
        <p:spPr>
          <a:xfrm>
            <a:off x="6413431" y="1249965"/>
            <a:ext cx="1847823" cy="1385876"/>
          </a:xfrm>
          <a:prstGeom prst="rect">
            <a:avLst/>
          </a:prstGeom>
          <a:noFill/>
          <a:ln>
            <a:noFill/>
          </a:ln>
        </p:spPr>
      </p:pic>
      <p:sp>
        <p:nvSpPr>
          <p:cNvPr id="127" name="Google Shape;127;p19"/>
          <p:cNvSpPr/>
          <p:nvPr/>
        </p:nvSpPr>
        <p:spPr>
          <a:xfrm>
            <a:off x="5911560" y="102600"/>
            <a:ext cx="3095400" cy="1147500"/>
          </a:xfrm>
          <a:prstGeom prst="cloudCallout">
            <a:avLst>
              <a:gd name="adj1" fmla="val 15289"/>
              <a:gd name="adj2" fmla="val 70272"/>
            </a:avLst>
          </a:prstGeom>
          <a:solidFill>
            <a:schemeClr val="lt2"/>
          </a:solidFill>
          <a:ln w="9525" cap="flat" cmpd="sng">
            <a:solidFill>
              <a:schemeClr val="dk2"/>
            </a:solidFill>
            <a:prstDash val="solid"/>
            <a:round/>
            <a:headEnd type="none" w="sm" len="sm"/>
            <a:tailEnd type="none" w="sm" len="sm"/>
          </a:ln>
        </p:spPr>
        <p:txBody>
          <a:bodyPr spcFirstLastPara="1" wrap="square" lIns="75425" tIns="75425" rIns="75425" bIns="75425" anchor="ctr" anchorCtr="0">
            <a:noAutofit/>
          </a:bodyPr>
          <a:lstStyle/>
          <a:p>
            <a:pPr marL="0" lvl="0" indent="0" algn="l" rtl="0">
              <a:spcBef>
                <a:spcPts val="0"/>
              </a:spcBef>
              <a:spcAft>
                <a:spcPts val="0"/>
              </a:spcAft>
              <a:buClr>
                <a:schemeClr val="dk1"/>
              </a:buClr>
              <a:buSzPts val="900"/>
              <a:buFont typeface="Arial"/>
              <a:buNone/>
            </a:pPr>
            <a:r>
              <a:rPr lang="en-US" sz="1800">
                <a:solidFill>
                  <a:schemeClr val="dk1"/>
                </a:solidFill>
              </a:rPr>
              <a:t>Hmm..where have we seen these before?</a:t>
            </a:r>
            <a:endParaRPr sz="1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20"/>
          <p:cNvSpPr txBox="1">
            <a:spLocks noGrp="1"/>
          </p:cNvSpPr>
          <p:nvPr>
            <p:ph type="title"/>
          </p:nvPr>
        </p:nvSpPr>
        <p:spPr>
          <a:xfrm>
            <a:off x="271935" y="204204"/>
            <a:ext cx="8872200" cy="8505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3100">
                <a:solidFill>
                  <a:srgbClr val="000000"/>
                </a:solidFill>
                <a:latin typeface="Arial"/>
                <a:ea typeface="Arial"/>
                <a:cs typeface="Arial"/>
                <a:sym typeface="Arial"/>
              </a:rPr>
              <a:t>The ink of tattoos must be injected below the  </a:t>
            </a:r>
            <a:r>
              <a:rPr lang="en-US" sz="3100" b="1">
                <a:solidFill>
                  <a:srgbClr val="000000"/>
                </a:solidFill>
              </a:rPr>
              <a:t>basement membrane</a:t>
            </a:r>
            <a:r>
              <a:rPr lang="en-US" sz="3100">
                <a:solidFill>
                  <a:srgbClr val="000000"/>
                </a:solidFill>
                <a:latin typeface="Arial"/>
                <a:ea typeface="Arial"/>
                <a:cs typeface="Arial"/>
                <a:sym typeface="Arial"/>
              </a:rPr>
              <a:t>.</a:t>
            </a:r>
            <a:endParaRPr sz="3100">
              <a:solidFill>
                <a:srgbClr val="000000"/>
              </a:solidFill>
              <a:latin typeface="Arial"/>
              <a:ea typeface="Arial"/>
              <a:cs typeface="Arial"/>
              <a:sym typeface="Arial"/>
            </a:endParaRPr>
          </a:p>
        </p:txBody>
      </p:sp>
      <p:sp>
        <p:nvSpPr>
          <p:cNvPr id="133" name="Google Shape;133;p20"/>
          <p:cNvSpPr txBox="1">
            <a:spLocks noGrp="1"/>
          </p:cNvSpPr>
          <p:nvPr>
            <p:ph type="body" idx="1"/>
          </p:nvPr>
        </p:nvSpPr>
        <p:spPr>
          <a:xfrm>
            <a:off x="274320" y="1234440"/>
            <a:ext cx="8664000" cy="37548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 </a:t>
            </a:r>
            <a:endParaRPr sz="2200">
              <a:solidFill>
                <a:srgbClr val="000000"/>
              </a:solidFill>
              <a:latin typeface="Arial"/>
              <a:ea typeface="Arial"/>
              <a:cs typeface="Arial"/>
              <a:sym typeface="Arial"/>
            </a:endParaRPr>
          </a:p>
        </p:txBody>
      </p:sp>
      <p:pic>
        <p:nvPicPr>
          <p:cNvPr id="134" name="Google Shape;134;p20"/>
          <p:cNvPicPr preferRelativeResize="0"/>
          <p:nvPr/>
        </p:nvPicPr>
        <p:blipFill>
          <a:blip r:embed="rId3">
            <a:alphaModFix/>
          </a:blip>
          <a:stretch>
            <a:fillRect/>
          </a:stretch>
        </p:blipFill>
        <p:spPr>
          <a:xfrm>
            <a:off x="1948240" y="1195349"/>
            <a:ext cx="5036816" cy="3833021"/>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1"/>
          <p:cNvSpPr txBox="1">
            <a:spLocks noGrp="1"/>
          </p:cNvSpPr>
          <p:nvPr>
            <p:ph type="title"/>
          </p:nvPr>
        </p:nvSpPr>
        <p:spPr>
          <a:xfrm>
            <a:off x="169170" y="100615"/>
            <a:ext cx="85953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sz="3000"/>
              <a:t>What’s wrong with Ella’s skin? </a:t>
            </a:r>
            <a:endParaRPr sz="3000"/>
          </a:p>
        </p:txBody>
      </p:sp>
      <p:pic>
        <p:nvPicPr>
          <p:cNvPr id="140" name="Google Shape;140;p21"/>
          <p:cNvPicPr preferRelativeResize="0"/>
          <p:nvPr/>
        </p:nvPicPr>
        <p:blipFill>
          <a:blip r:embed="rId3">
            <a:alphaModFix/>
          </a:blip>
          <a:stretch>
            <a:fillRect/>
          </a:stretch>
        </p:blipFill>
        <p:spPr>
          <a:xfrm>
            <a:off x="3382950" y="616452"/>
            <a:ext cx="5686549" cy="4415025"/>
          </a:xfrm>
          <a:prstGeom prst="rect">
            <a:avLst/>
          </a:prstGeom>
          <a:noFill/>
          <a:ln>
            <a:noFill/>
          </a:ln>
        </p:spPr>
      </p:pic>
      <p:sp>
        <p:nvSpPr>
          <p:cNvPr id="141" name="Google Shape;141;p21"/>
          <p:cNvSpPr txBox="1"/>
          <p:nvPr/>
        </p:nvSpPr>
        <p:spPr>
          <a:xfrm>
            <a:off x="371350" y="986625"/>
            <a:ext cx="3130500" cy="354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Mutations in the </a:t>
            </a:r>
            <a:r>
              <a:rPr lang="en-US" sz="1800" b="1"/>
              <a:t>COL7A1 </a:t>
            </a:r>
            <a:r>
              <a:rPr lang="en-US" sz="1800"/>
              <a:t>gene affects the protein, </a:t>
            </a:r>
            <a:r>
              <a:rPr lang="en-US" sz="1800" b="1" u="sng"/>
              <a:t>collagen</a:t>
            </a:r>
            <a:r>
              <a:rPr lang="en-US" sz="1800"/>
              <a:t>. </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Collagen is like the “glue” that holds tissues together.  It anchors the epidermis to the dermis.</a:t>
            </a: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Highlight the area on the diagram that is affected by the mutation.</a:t>
            </a:r>
            <a:endParaRPr sz="180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2"/>
          <p:cNvSpPr txBox="1">
            <a:spLocks noGrp="1"/>
          </p:cNvSpPr>
          <p:nvPr>
            <p:ph type="body" idx="1"/>
          </p:nvPr>
        </p:nvSpPr>
        <p:spPr>
          <a:xfrm>
            <a:off x="266225" y="447425"/>
            <a:ext cx="3429600" cy="34263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As the dermis pulls away from the epidermis, </a:t>
            </a:r>
            <a:r>
              <a:rPr lang="en-US" u="sng"/>
              <a:t>blisters form</a:t>
            </a:r>
            <a:r>
              <a:rPr lang="en-US"/>
              <a:t>.</a:t>
            </a:r>
            <a:endParaRPr/>
          </a:p>
          <a:p>
            <a:pPr marL="0" lvl="0" indent="0" algn="l" rtl="0">
              <a:spcBef>
                <a:spcPts val="0"/>
              </a:spcBef>
              <a:spcAft>
                <a:spcPts val="0"/>
              </a:spcAft>
              <a:buNone/>
            </a:pPr>
            <a:endParaRPr/>
          </a:p>
          <a:p>
            <a:pPr marL="0" lvl="0" indent="0" algn="l" rtl="0">
              <a:spcBef>
                <a:spcPts val="0"/>
              </a:spcBef>
              <a:spcAft>
                <a:spcPts val="0"/>
              </a:spcAft>
              <a:buNone/>
            </a:pPr>
            <a:r>
              <a:rPr lang="en-US"/>
              <a:t>Any type of pressure can cause the skin to pull away. </a:t>
            </a:r>
            <a:endParaRPr/>
          </a:p>
          <a:p>
            <a:pPr marL="0" lvl="0" indent="0" algn="l" rtl="0">
              <a:spcBef>
                <a:spcPts val="0"/>
              </a:spcBef>
              <a:spcAft>
                <a:spcPts val="0"/>
              </a:spcAft>
              <a:buNone/>
            </a:pPr>
            <a:endParaRPr/>
          </a:p>
          <a:p>
            <a:pPr marL="0" lvl="0" indent="0" algn="l" rtl="0">
              <a:spcBef>
                <a:spcPts val="0"/>
              </a:spcBef>
              <a:spcAft>
                <a:spcPts val="0"/>
              </a:spcAft>
              <a:buNone/>
            </a:pPr>
            <a:r>
              <a:rPr lang="en-US"/>
              <a:t>These blisters and sores are very painful.</a:t>
            </a:r>
            <a:endParaRPr/>
          </a:p>
        </p:txBody>
      </p:sp>
      <p:pic>
        <p:nvPicPr>
          <p:cNvPr id="147" name="Google Shape;147;p22"/>
          <p:cNvPicPr preferRelativeResize="0"/>
          <p:nvPr/>
        </p:nvPicPr>
        <p:blipFill rotWithShape="1">
          <a:blip r:embed="rId3">
            <a:alphaModFix/>
          </a:blip>
          <a:srcRect l="5921" t="7887" r="9124" b="10970"/>
          <a:stretch/>
        </p:blipFill>
        <p:spPr>
          <a:xfrm>
            <a:off x="3859325" y="447413"/>
            <a:ext cx="5139096" cy="3542175"/>
          </a:xfrm>
          <a:prstGeom prst="rect">
            <a:avLst/>
          </a:prstGeom>
          <a:noFill/>
          <a:ln>
            <a:noFill/>
          </a:ln>
        </p:spPr>
      </p:pic>
      <p:pic>
        <p:nvPicPr>
          <p:cNvPr id="148" name="Google Shape;148;p22"/>
          <p:cNvPicPr preferRelativeResize="0"/>
          <p:nvPr/>
        </p:nvPicPr>
        <p:blipFill>
          <a:blip r:embed="rId4">
            <a:alphaModFix/>
          </a:blip>
          <a:stretch>
            <a:fillRect/>
          </a:stretch>
        </p:blipFill>
        <p:spPr>
          <a:xfrm>
            <a:off x="2561850" y="3838049"/>
            <a:ext cx="872450" cy="1064375"/>
          </a:xfrm>
          <a:prstGeom prst="rect">
            <a:avLst/>
          </a:prstGeom>
          <a:noFill/>
          <a:ln w="19050" cap="flat" cmpd="sng">
            <a:solidFill>
              <a:schemeClr val="dk2"/>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3"/>
          <p:cNvSpPr txBox="1">
            <a:spLocks noGrp="1"/>
          </p:cNvSpPr>
          <p:nvPr>
            <p:ph type="body" idx="1"/>
          </p:nvPr>
        </p:nvSpPr>
        <p:spPr>
          <a:xfrm>
            <a:off x="330925" y="158850"/>
            <a:ext cx="8127300" cy="569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Collagen and elastin are proteins found in </a:t>
            </a:r>
            <a:r>
              <a:rPr lang="en-US" u="sng"/>
              <a:t>connective</a:t>
            </a:r>
            <a:r>
              <a:rPr lang="en-US"/>
              <a:t> tissue.</a:t>
            </a:r>
            <a:endParaRPr/>
          </a:p>
        </p:txBody>
      </p:sp>
      <p:pic>
        <p:nvPicPr>
          <p:cNvPr id="154" name="Google Shape;154;p23" descr="Image result for collagen young old wrinkles"/>
          <p:cNvPicPr preferRelativeResize="0"/>
          <p:nvPr/>
        </p:nvPicPr>
        <p:blipFill rotWithShape="1">
          <a:blip r:embed="rId3">
            <a:alphaModFix/>
          </a:blip>
          <a:srcRect t="13897"/>
          <a:stretch/>
        </p:blipFill>
        <p:spPr>
          <a:xfrm>
            <a:off x="4488375" y="1107977"/>
            <a:ext cx="4480325" cy="3857599"/>
          </a:xfrm>
          <a:prstGeom prst="rect">
            <a:avLst/>
          </a:prstGeom>
          <a:noFill/>
          <a:ln>
            <a:noFill/>
          </a:ln>
        </p:spPr>
      </p:pic>
      <p:sp>
        <p:nvSpPr>
          <p:cNvPr id="155" name="Google Shape;155;p23"/>
          <p:cNvSpPr txBox="1"/>
          <p:nvPr/>
        </p:nvSpPr>
        <p:spPr>
          <a:xfrm>
            <a:off x="833000" y="1027100"/>
            <a:ext cx="2766000" cy="107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200"/>
              <a:t>Loss of these fibers are responsible for wrinkles as we age. </a:t>
            </a:r>
            <a:endParaRPr sz="2200"/>
          </a:p>
        </p:txBody>
      </p:sp>
      <p:pic>
        <p:nvPicPr>
          <p:cNvPr id="156" name="Google Shape;156;p23" descr="Image result for collagen young old wrinkles"/>
          <p:cNvPicPr preferRelativeResize="0"/>
          <p:nvPr/>
        </p:nvPicPr>
        <p:blipFill>
          <a:blip r:embed="rId4">
            <a:alphaModFix/>
          </a:blip>
          <a:stretch>
            <a:fillRect/>
          </a:stretch>
        </p:blipFill>
        <p:spPr>
          <a:xfrm>
            <a:off x="792550" y="2350125"/>
            <a:ext cx="2766000" cy="2138292"/>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355225" y="189578"/>
            <a:ext cx="8595300" cy="457500"/>
          </a:xfrm>
          <a:prstGeom prst="rect">
            <a:avLst/>
          </a:prstGeom>
        </p:spPr>
        <p:txBody>
          <a:bodyPr spcFirstLastPara="1" wrap="square" lIns="75425" tIns="75425" rIns="75425" bIns="75425" anchor="t" anchorCtr="0">
            <a:noAutofit/>
          </a:bodyPr>
          <a:lstStyle/>
          <a:p>
            <a:pPr marL="0" lvl="0" indent="0" algn="l" rtl="0">
              <a:lnSpc>
                <a:spcPct val="128000"/>
              </a:lnSpc>
              <a:spcBef>
                <a:spcPts val="0"/>
              </a:spcBef>
              <a:spcAft>
                <a:spcPts val="1400"/>
              </a:spcAft>
              <a:buNone/>
            </a:pPr>
            <a:r>
              <a:rPr lang="en-US" sz="1800" b="1">
                <a:solidFill>
                  <a:schemeClr val="dk1"/>
                </a:solidFill>
              </a:rPr>
              <a:t>Did you notice that Ella was small for a 5th grader?</a:t>
            </a:r>
            <a:br>
              <a:rPr lang="en-US" sz="1800" b="1">
                <a:solidFill>
                  <a:schemeClr val="dk1"/>
                </a:solidFill>
              </a:rPr>
            </a:br>
            <a:r>
              <a:rPr lang="en-US" sz="1800" b="1">
                <a:solidFill>
                  <a:schemeClr val="dk1"/>
                </a:solidFill>
              </a:rPr>
              <a:t>Why does Ella’s skin condition also affect her nutrition?</a:t>
            </a:r>
            <a:r>
              <a:rPr lang="en-US" sz="1800">
                <a:solidFill>
                  <a:schemeClr val="dk1"/>
                </a:solidFill>
              </a:rPr>
              <a:t> </a:t>
            </a:r>
            <a:endParaRPr sz="1800"/>
          </a:p>
        </p:txBody>
      </p:sp>
      <p:sp>
        <p:nvSpPr>
          <p:cNvPr id="162" name="Google Shape;162;p24"/>
          <p:cNvSpPr txBox="1">
            <a:spLocks noGrp="1"/>
          </p:cNvSpPr>
          <p:nvPr>
            <p:ph type="body" idx="1"/>
          </p:nvPr>
        </p:nvSpPr>
        <p:spPr>
          <a:xfrm>
            <a:off x="492700" y="1242575"/>
            <a:ext cx="5103600" cy="33348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sz="1800">
                <a:solidFill>
                  <a:schemeClr val="dk1"/>
                </a:solidFill>
              </a:rPr>
              <a:t>Recall the epidermal tissue lines the mouth and esophagus.</a:t>
            </a:r>
            <a:endParaRPr sz="1800">
              <a:solidFill>
                <a:schemeClr val="dk1"/>
              </a:solidFill>
            </a:endParaRPr>
          </a:p>
          <a:p>
            <a:pPr marL="0" lvl="0" indent="0" algn="l" rtl="0">
              <a:spcBef>
                <a:spcPts val="0"/>
              </a:spcBef>
              <a:spcAft>
                <a:spcPts val="0"/>
              </a:spcAft>
              <a:buNone/>
            </a:pPr>
            <a:endParaRPr sz="1800">
              <a:solidFill>
                <a:schemeClr val="dk1"/>
              </a:solidFill>
            </a:endParaRPr>
          </a:p>
          <a:p>
            <a:pPr marL="0" lvl="0" indent="0" algn="l" rtl="0">
              <a:spcBef>
                <a:spcPts val="0"/>
              </a:spcBef>
              <a:spcAft>
                <a:spcPts val="0"/>
              </a:spcAft>
              <a:buClr>
                <a:schemeClr val="dk1"/>
              </a:buClr>
              <a:buSzPts val="1100"/>
              <a:buFont typeface="Arial"/>
              <a:buNone/>
            </a:pPr>
            <a:r>
              <a:rPr lang="en-US" sz="1800">
                <a:solidFill>
                  <a:schemeClr val="dk1"/>
                </a:solidFill>
              </a:rPr>
              <a:t>The same blistering occurs there, making it difficult to swallow.  Scar tissue can also narrow passageways for food. </a:t>
            </a:r>
            <a:endParaRPr sz="1800">
              <a:solidFill>
                <a:schemeClr val="dk1"/>
              </a:solidFill>
            </a:endParaRPr>
          </a:p>
          <a:p>
            <a:pPr marL="0" lvl="0" indent="0" algn="l" rtl="0">
              <a:spcBef>
                <a:spcPts val="0"/>
              </a:spcBef>
              <a:spcAft>
                <a:spcPts val="0"/>
              </a:spcAft>
              <a:buNone/>
            </a:pPr>
            <a:endParaRPr sz="1800"/>
          </a:p>
          <a:p>
            <a:pPr marL="0" lvl="0" indent="0" algn="l" rtl="0">
              <a:spcBef>
                <a:spcPts val="0"/>
              </a:spcBef>
              <a:spcAft>
                <a:spcPts val="0"/>
              </a:spcAft>
              <a:buNone/>
            </a:pPr>
            <a:r>
              <a:rPr lang="en-US" sz="1800"/>
              <a:t>Many  will get gastric feeding tubes (G-tube).</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p:txBody>
      </p:sp>
      <p:pic>
        <p:nvPicPr>
          <p:cNvPr id="163" name="Google Shape;163;p24" descr="Image result for feeding tube"/>
          <p:cNvPicPr preferRelativeResize="0"/>
          <p:nvPr/>
        </p:nvPicPr>
        <p:blipFill rotWithShape="1">
          <a:blip r:embed="rId3">
            <a:alphaModFix/>
          </a:blip>
          <a:srcRect l="-8429" r="8430" b="8189"/>
          <a:stretch/>
        </p:blipFill>
        <p:spPr>
          <a:xfrm>
            <a:off x="6016850" y="1130050"/>
            <a:ext cx="2733525" cy="401345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161910" y="78266"/>
            <a:ext cx="8114100" cy="4614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000"/>
              <a:t>E.  </a:t>
            </a:r>
            <a:r>
              <a:rPr lang="en-US" sz="3000">
                <a:solidFill>
                  <a:srgbClr val="000000"/>
                </a:solidFill>
                <a:latin typeface="Arial"/>
                <a:ea typeface="Arial"/>
                <a:cs typeface="Arial"/>
                <a:sym typeface="Arial"/>
              </a:rPr>
              <a:t>Pseudostratified Columnar</a:t>
            </a:r>
            <a:endParaRPr sz="3000">
              <a:solidFill>
                <a:srgbClr val="000000"/>
              </a:solidFill>
              <a:latin typeface="Arial"/>
              <a:ea typeface="Arial"/>
              <a:cs typeface="Arial"/>
              <a:sym typeface="Arial"/>
            </a:endParaRPr>
          </a:p>
        </p:txBody>
      </p:sp>
      <p:pic>
        <p:nvPicPr>
          <p:cNvPr id="169" name="Google Shape;169;p25"/>
          <p:cNvPicPr preferRelativeResize="0"/>
          <p:nvPr/>
        </p:nvPicPr>
        <p:blipFill>
          <a:blip r:embed="rId3">
            <a:alphaModFix/>
          </a:blip>
          <a:stretch>
            <a:fillRect/>
          </a:stretch>
        </p:blipFill>
        <p:spPr>
          <a:xfrm>
            <a:off x="224213" y="2207107"/>
            <a:ext cx="3149600" cy="2222995"/>
          </a:xfrm>
          <a:prstGeom prst="rect">
            <a:avLst/>
          </a:prstGeom>
          <a:noFill/>
          <a:ln>
            <a:noFill/>
          </a:ln>
        </p:spPr>
      </p:pic>
      <p:sp>
        <p:nvSpPr>
          <p:cNvPr id="170" name="Google Shape;170;p25"/>
          <p:cNvSpPr txBox="1"/>
          <p:nvPr/>
        </p:nvSpPr>
        <p:spPr>
          <a:xfrm>
            <a:off x="3598515" y="624932"/>
            <a:ext cx="5069400" cy="1506900"/>
          </a:xfrm>
          <a:prstGeom prst="rect">
            <a:avLst/>
          </a:prstGeom>
          <a:noFill/>
          <a:ln>
            <a:noFill/>
          </a:ln>
        </p:spPr>
        <p:txBody>
          <a:bodyPr spcFirstLastPara="1" wrap="square" lIns="31425" tIns="31425" rIns="31425" bIns="31425" anchor="t" anchorCtr="0">
            <a:noAutofit/>
          </a:bodyPr>
          <a:lstStyle/>
          <a:p>
            <a:pPr marL="0" marR="0" lvl="0" indent="0" algn="l" rtl="0">
              <a:lnSpc>
                <a:spcPct val="100000"/>
              </a:lnSpc>
              <a:spcBef>
                <a:spcPts val="0"/>
              </a:spcBef>
              <a:spcAft>
                <a:spcPts val="0"/>
              </a:spcAft>
              <a:buNone/>
            </a:pPr>
            <a:r>
              <a:rPr lang="en-US" sz="2000"/>
              <a:t>Appear stratified, but just a single layer of cells, nuclei at different levels</a:t>
            </a:r>
            <a:endParaRPr sz="20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90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2000"/>
              <a:t>Can have </a:t>
            </a:r>
            <a:r>
              <a:rPr lang="en-US" sz="2000" u="sng"/>
              <a:t>cilia</a:t>
            </a:r>
            <a:r>
              <a:rPr lang="en-US" sz="2000"/>
              <a:t> (hair-like projections)</a:t>
            </a:r>
            <a:endParaRPr sz="2000"/>
          </a:p>
          <a:p>
            <a:pPr marL="0" marR="0" lvl="0" indent="0" algn="l" rtl="0">
              <a:lnSpc>
                <a:spcPct val="100000"/>
              </a:lnSpc>
              <a:spcBef>
                <a:spcPts val="0"/>
              </a:spcBef>
              <a:spcAft>
                <a:spcPts val="0"/>
              </a:spcAft>
              <a:buNone/>
            </a:pPr>
            <a:r>
              <a:rPr lang="en-US" sz="2000"/>
              <a:t>And goblet cells, which secrete </a:t>
            </a:r>
            <a:r>
              <a:rPr lang="en-US" sz="2000" u="sng"/>
              <a:t>mucus</a:t>
            </a:r>
            <a:endParaRPr sz="2000" u="sng"/>
          </a:p>
          <a:p>
            <a:pPr marL="0" marR="0" lvl="0" indent="0" algn="l" rtl="0">
              <a:lnSpc>
                <a:spcPct val="120138"/>
              </a:lnSpc>
              <a:spcBef>
                <a:spcPts val="0"/>
              </a:spcBef>
              <a:spcAft>
                <a:spcPts val="0"/>
              </a:spcAft>
              <a:buNone/>
            </a:pPr>
            <a:endParaRPr sz="1700">
              <a:solidFill>
                <a:srgbClr val="000000"/>
              </a:solidFill>
              <a:latin typeface="Arial"/>
              <a:ea typeface="Arial"/>
              <a:cs typeface="Arial"/>
              <a:sym typeface="Arial"/>
            </a:endParaRPr>
          </a:p>
        </p:txBody>
      </p:sp>
      <p:sp>
        <p:nvSpPr>
          <p:cNvPr id="171" name="Google Shape;171;p25"/>
          <p:cNvSpPr txBox="1"/>
          <p:nvPr/>
        </p:nvSpPr>
        <p:spPr>
          <a:xfrm>
            <a:off x="3651450" y="2546325"/>
            <a:ext cx="5382000" cy="1315800"/>
          </a:xfrm>
          <a:prstGeom prst="rect">
            <a:avLst/>
          </a:prstGeom>
          <a:noFill/>
          <a:ln>
            <a:noFill/>
          </a:ln>
        </p:spPr>
        <p:txBody>
          <a:bodyPr spcFirstLastPara="1" wrap="square" lIns="31425" tIns="31425" rIns="31425" bIns="31425" anchor="t" anchorCtr="0">
            <a:noAutofit/>
          </a:bodyPr>
          <a:lstStyle/>
          <a:p>
            <a:pPr marL="0" lvl="0" indent="0" algn="l" rtl="0">
              <a:lnSpc>
                <a:spcPct val="120138"/>
              </a:lnSpc>
              <a:spcBef>
                <a:spcPts val="0"/>
              </a:spcBef>
              <a:spcAft>
                <a:spcPts val="0"/>
              </a:spcAft>
              <a:buClr>
                <a:schemeClr val="dk1"/>
              </a:buClr>
              <a:buSzPts val="900"/>
              <a:buFont typeface="Arial"/>
              <a:buNone/>
            </a:pPr>
            <a:r>
              <a:rPr lang="en-US" sz="2000">
                <a:solidFill>
                  <a:schemeClr val="dk1"/>
                </a:solidFill>
              </a:rPr>
              <a:t>Function:  Secretion and </a:t>
            </a:r>
            <a:r>
              <a:rPr lang="en-US" sz="2000" u="sng">
                <a:solidFill>
                  <a:schemeClr val="dk1"/>
                </a:solidFill>
              </a:rPr>
              <a:t>cilia-aided movement</a:t>
            </a:r>
            <a:endParaRPr sz="2000" u="sng"/>
          </a:p>
          <a:p>
            <a:pPr marL="0" marR="0" lvl="0" indent="0" algn="l" rtl="0">
              <a:lnSpc>
                <a:spcPct val="120138"/>
              </a:lnSpc>
              <a:spcBef>
                <a:spcPts val="0"/>
              </a:spcBef>
              <a:spcAft>
                <a:spcPts val="0"/>
              </a:spcAft>
              <a:buNone/>
            </a:pPr>
            <a:endParaRPr sz="600"/>
          </a:p>
          <a:p>
            <a:pPr marL="0" marR="0" lvl="0" indent="0" algn="l" rtl="0">
              <a:lnSpc>
                <a:spcPct val="120138"/>
              </a:lnSpc>
              <a:spcBef>
                <a:spcPts val="0"/>
              </a:spcBef>
              <a:spcAft>
                <a:spcPts val="0"/>
              </a:spcAft>
              <a:buNone/>
            </a:pPr>
            <a:r>
              <a:rPr lang="en-US" sz="2000">
                <a:solidFill>
                  <a:srgbClr val="000000"/>
                </a:solidFill>
                <a:latin typeface="Arial"/>
                <a:ea typeface="Arial"/>
                <a:cs typeface="Arial"/>
                <a:sym typeface="Arial"/>
              </a:rPr>
              <a:t>Location: lining air passages and tubes of the reproductive system</a:t>
            </a:r>
            <a:endParaRPr sz="20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endParaRPr sz="1800"/>
          </a:p>
        </p:txBody>
      </p:sp>
      <p:sp>
        <p:nvSpPr>
          <p:cNvPr id="172" name="Google Shape;172;p25"/>
          <p:cNvSpPr txBox="1"/>
          <p:nvPr/>
        </p:nvSpPr>
        <p:spPr>
          <a:xfrm>
            <a:off x="11012355" y="445112"/>
            <a:ext cx="7596300" cy="6645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endParaRPr/>
          </a:p>
        </p:txBody>
      </p:sp>
      <p:sp>
        <p:nvSpPr>
          <p:cNvPr id="173" name="Google Shape;173;p25"/>
          <p:cNvSpPr txBox="1"/>
          <p:nvPr/>
        </p:nvSpPr>
        <p:spPr>
          <a:xfrm>
            <a:off x="328925" y="4505500"/>
            <a:ext cx="8381100" cy="5202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000" i="1"/>
              <a:t>What could happen if the cilia of this tissue doesn’t work properly?</a:t>
            </a:r>
            <a:endParaRPr sz="2000" i="1"/>
          </a:p>
        </p:txBody>
      </p:sp>
      <p:pic>
        <p:nvPicPr>
          <p:cNvPr id="174" name="Google Shape;174;p25" descr="1398572435kw3n8.jpg"/>
          <p:cNvPicPr preferRelativeResize="0"/>
          <p:nvPr/>
        </p:nvPicPr>
        <p:blipFill rotWithShape="1">
          <a:blip r:embed="rId4">
            <a:alphaModFix/>
          </a:blip>
          <a:srcRect l="28906" b="48767"/>
          <a:stretch/>
        </p:blipFill>
        <p:spPr>
          <a:xfrm>
            <a:off x="224211" y="3443124"/>
            <a:ext cx="1474200" cy="1062365"/>
          </a:xfrm>
          <a:prstGeom prst="rect">
            <a:avLst/>
          </a:prstGeom>
          <a:noFill/>
          <a:ln>
            <a:noFill/>
          </a:ln>
        </p:spPr>
      </p:pic>
      <p:pic>
        <p:nvPicPr>
          <p:cNvPr id="175" name="Google Shape;175;p25"/>
          <p:cNvPicPr preferRelativeResize="0"/>
          <p:nvPr/>
        </p:nvPicPr>
        <p:blipFill>
          <a:blip r:embed="rId5">
            <a:alphaModFix/>
          </a:blip>
          <a:stretch>
            <a:fillRect/>
          </a:stretch>
        </p:blipFill>
        <p:spPr>
          <a:xfrm>
            <a:off x="886825" y="485514"/>
            <a:ext cx="1824407" cy="1934010"/>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Google Shape;30;p8"/>
          <p:cNvSpPr txBox="1">
            <a:spLocks noGrp="1"/>
          </p:cNvSpPr>
          <p:nvPr>
            <p:ph type="ctrTitle"/>
          </p:nvPr>
        </p:nvSpPr>
        <p:spPr>
          <a:xfrm>
            <a:off x="230549" y="78350"/>
            <a:ext cx="8244900" cy="6909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000"/>
              <a:t>Skin is a type of tissue.  </a:t>
            </a:r>
            <a:endParaRPr sz="3000">
              <a:solidFill>
                <a:srgbClr val="000000"/>
              </a:solidFill>
              <a:latin typeface="Arial"/>
              <a:ea typeface="Arial"/>
              <a:cs typeface="Arial"/>
              <a:sym typeface="Arial"/>
            </a:endParaRPr>
          </a:p>
        </p:txBody>
      </p:sp>
      <p:pic>
        <p:nvPicPr>
          <p:cNvPr id="31" name="Google Shape;31;p8"/>
          <p:cNvPicPr preferRelativeResize="0"/>
          <p:nvPr/>
        </p:nvPicPr>
        <p:blipFill rotWithShape="1">
          <a:blip r:embed="rId3">
            <a:alphaModFix/>
          </a:blip>
          <a:srcRect l="7489" t="10255" r="6812" b="14888"/>
          <a:stretch/>
        </p:blipFill>
        <p:spPr>
          <a:xfrm>
            <a:off x="4340175" y="769238"/>
            <a:ext cx="4803826" cy="3387875"/>
          </a:xfrm>
          <a:prstGeom prst="rect">
            <a:avLst/>
          </a:prstGeom>
          <a:noFill/>
          <a:ln>
            <a:noFill/>
          </a:ln>
        </p:spPr>
      </p:pic>
      <p:sp>
        <p:nvSpPr>
          <p:cNvPr id="32" name="Google Shape;32;p8"/>
          <p:cNvSpPr txBox="1"/>
          <p:nvPr/>
        </p:nvSpPr>
        <p:spPr>
          <a:xfrm>
            <a:off x="533750" y="877975"/>
            <a:ext cx="2749800" cy="292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000"/>
              <a:t>Four Types </a:t>
            </a:r>
            <a:endParaRPr sz="3000"/>
          </a:p>
          <a:p>
            <a:pPr marL="0" lvl="0" indent="0" algn="l" rtl="0">
              <a:spcBef>
                <a:spcPts val="0"/>
              </a:spcBef>
              <a:spcAft>
                <a:spcPts val="0"/>
              </a:spcAft>
              <a:buNone/>
            </a:pPr>
            <a:endParaRPr sz="900"/>
          </a:p>
          <a:p>
            <a:pPr marL="0" lvl="0" indent="0" algn="l" rtl="0">
              <a:spcBef>
                <a:spcPts val="0"/>
              </a:spcBef>
              <a:spcAft>
                <a:spcPts val="0"/>
              </a:spcAft>
              <a:buNone/>
            </a:pPr>
            <a:r>
              <a:rPr lang="en-US" sz="3000"/>
              <a:t>1.  Epithelial</a:t>
            </a:r>
            <a:endParaRPr sz="3000"/>
          </a:p>
          <a:p>
            <a:pPr marL="0" lvl="0" indent="0" algn="l" rtl="0">
              <a:spcBef>
                <a:spcPts val="0"/>
              </a:spcBef>
              <a:spcAft>
                <a:spcPts val="0"/>
              </a:spcAft>
              <a:buNone/>
            </a:pPr>
            <a:r>
              <a:rPr lang="en-US" sz="3000"/>
              <a:t>2.  Connective</a:t>
            </a:r>
            <a:endParaRPr sz="3000"/>
          </a:p>
          <a:p>
            <a:pPr marL="0" lvl="0" indent="0" algn="l" rtl="0">
              <a:spcBef>
                <a:spcPts val="0"/>
              </a:spcBef>
              <a:spcAft>
                <a:spcPts val="0"/>
              </a:spcAft>
              <a:buNone/>
            </a:pPr>
            <a:r>
              <a:rPr lang="en-US" sz="3000"/>
              <a:t>3.  Muscle</a:t>
            </a:r>
            <a:endParaRPr sz="3000"/>
          </a:p>
          <a:p>
            <a:pPr marL="0" lvl="0" indent="0" algn="l" rtl="0">
              <a:spcBef>
                <a:spcPts val="0"/>
              </a:spcBef>
              <a:spcAft>
                <a:spcPts val="0"/>
              </a:spcAft>
              <a:buNone/>
            </a:pPr>
            <a:r>
              <a:rPr lang="en-US" sz="3000"/>
              <a:t>4.  Nervous</a:t>
            </a:r>
            <a:endParaRPr sz="3000"/>
          </a:p>
        </p:txBody>
      </p:sp>
      <p:sp>
        <p:nvSpPr>
          <p:cNvPr id="33" name="Google Shape;33;p8"/>
          <p:cNvSpPr txBox="1"/>
          <p:nvPr/>
        </p:nvSpPr>
        <p:spPr>
          <a:xfrm>
            <a:off x="533750" y="3846125"/>
            <a:ext cx="2612100" cy="6228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i="1"/>
              <a:t>Which type of tissue does Ella have a problem with?</a:t>
            </a:r>
            <a:endParaRPr i="1"/>
          </a:p>
        </p:txBody>
      </p:sp>
      <p:pic>
        <p:nvPicPr>
          <p:cNvPr id="34" name="Google Shape;34;p8"/>
          <p:cNvPicPr preferRelativeResize="0"/>
          <p:nvPr/>
        </p:nvPicPr>
        <p:blipFill>
          <a:blip r:embed="rId4">
            <a:alphaModFix/>
          </a:blip>
          <a:stretch>
            <a:fillRect/>
          </a:stretch>
        </p:blipFill>
        <p:spPr>
          <a:xfrm>
            <a:off x="3055175" y="3846124"/>
            <a:ext cx="872450" cy="1064375"/>
          </a:xfrm>
          <a:prstGeom prst="rect">
            <a:avLst/>
          </a:prstGeom>
          <a:noFill/>
          <a:ln w="19050" cap="flat" cmpd="sng">
            <a:solidFill>
              <a:schemeClr val="dk2"/>
            </a:solidFill>
            <a:prstDash val="solid"/>
            <a:round/>
            <a:headEnd type="none" w="sm" len="sm"/>
            <a:tailEnd type="none" w="sm" len="sm"/>
          </a:ln>
        </p:spPr>
      </p:pic>
      <p:sp>
        <p:nvSpPr>
          <p:cNvPr id="35" name="Google Shape;35;p8"/>
          <p:cNvSpPr txBox="1"/>
          <p:nvPr/>
        </p:nvSpPr>
        <p:spPr>
          <a:xfrm>
            <a:off x="5717700" y="4472250"/>
            <a:ext cx="2062200" cy="40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5"/>
              </a:rPr>
              <a:t>Student Note Handout</a:t>
            </a: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338130" y="142864"/>
            <a:ext cx="81141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t>F. </a:t>
            </a:r>
            <a:r>
              <a:rPr lang="en-US" sz="4000">
                <a:solidFill>
                  <a:srgbClr val="000000"/>
                </a:solidFill>
                <a:latin typeface="Arial"/>
                <a:ea typeface="Arial"/>
                <a:cs typeface="Arial"/>
                <a:sym typeface="Arial"/>
              </a:rPr>
              <a:t>Transitional Epithelium</a:t>
            </a:r>
            <a:endParaRPr sz="4000">
              <a:solidFill>
                <a:srgbClr val="000000"/>
              </a:solidFill>
              <a:latin typeface="Arial"/>
              <a:ea typeface="Arial"/>
              <a:cs typeface="Arial"/>
              <a:sym typeface="Arial"/>
            </a:endParaRPr>
          </a:p>
        </p:txBody>
      </p:sp>
      <p:pic>
        <p:nvPicPr>
          <p:cNvPr id="181" name="Google Shape;181;p26"/>
          <p:cNvPicPr preferRelativeResize="0"/>
          <p:nvPr/>
        </p:nvPicPr>
        <p:blipFill>
          <a:blip r:embed="rId3">
            <a:alphaModFix/>
          </a:blip>
          <a:stretch>
            <a:fillRect/>
          </a:stretch>
        </p:blipFill>
        <p:spPr>
          <a:xfrm>
            <a:off x="200025" y="1957382"/>
            <a:ext cx="2950357" cy="3078945"/>
          </a:xfrm>
          <a:prstGeom prst="rect">
            <a:avLst/>
          </a:prstGeom>
          <a:noFill/>
          <a:ln>
            <a:noFill/>
          </a:ln>
        </p:spPr>
      </p:pic>
      <p:pic>
        <p:nvPicPr>
          <p:cNvPr id="182" name="Google Shape;182;p26"/>
          <p:cNvPicPr preferRelativeResize="0"/>
          <p:nvPr/>
        </p:nvPicPr>
        <p:blipFill>
          <a:blip r:embed="rId4">
            <a:alphaModFix/>
          </a:blip>
          <a:stretch>
            <a:fillRect/>
          </a:stretch>
        </p:blipFill>
        <p:spPr>
          <a:xfrm>
            <a:off x="247635" y="750077"/>
            <a:ext cx="2921789" cy="1528757"/>
          </a:xfrm>
          <a:prstGeom prst="rect">
            <a:avLst/>
          </a:prstGeom>
          <a:noFill/>
          <a:ln>
            <a:noFill/>
          </a:ln>
        </p:spPr>
      </p:pic>
      <p:sp>
        <p:nvSpPr>
          <p:cNvPr id="183" name="Google Shape;183;p26"/>
          <p:cNvSpPr txBox="1"/>
          <p:nvPr/>
        </p:nvSpPr>
        <p:spPr>
          <a:xfrm>
            <a:off x="4450095" y="904551"/>
            <a:ext cx="4404900" cy="2440800"/>
          </a:xfrm>
          <a:prstGeom prst="rect">
            <a:avLst/>
          </a:prstGeom>
          <a:noFill/>
          <a:ln>
            <a:noFill/>
          </a:ln>
        </p:spPr>
        <p:txBody>
          <a:bodyPr spcFirstLastPara="1" wrap="square" lIns="31425" tIns="31425" rIns="31425" bIns="31425" anchor="t" anchorCtr="0">
            <a:noAutofit/>
          </a:bodyPr>
          <a:lstStyle/>
          <a:p>
            <a:pPr marL="0" marR="0" lvl="0" indent="0" algn="l" rtl="0">
              <a:lnSpc>
                <a:spcPct val="120138"/>
              </a:lnSpc>
              <a:spcBef>
                <a:spcPts val="0"/>
              </a:spcBef>
              <a:spcAft>
                <a:spcPts val="0"/>
              </a:spcAft>
              <a:buNone/>
            </a:pPr>
            <a:r>
              <a:rPr lang="en-US" sz="2500">
                <a:solidFill>
                  <a:srgbClr val="000000"/>
                </a:solidFill>
                <a:latin typeface="Arial"/>
                <a:ea typeface="Arial"/>
                <a:cs typeface="Arial"/>
                <a:sym typeface="Arial"/>
              </a:rPr>
              <a:t>Stretchable</a:t>
            </a:r>
            <a:endParaRPr sz="25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endParaRPr sz="10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r>
              <a:rPr lang="en-US" sz="2500">
                <a:solidFill>
                  <a:srgbClr val="000000"/>
                </a:solidFill>
                <a:latin typeface="Arial"/>
                <a:ea typeface="Arial"/>
                <a:cs typeface="Arial"/>
                <a:sym typeface="Arial"/>
              </a:rPr>
              <a:t>Blocks diffusion (no leaking)</a:t>
            </a:r>
            <a:endParaRPr sz="25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endParaRPr sz="1700">
              <a:solidFill>
                <a:srgbClr val="000000"/>
              </a:solidFill>
              <a:latin typeface="Arial"/>
              <a:ea typeface="Arial"/>
              <a:cs typeface="Arial"/>
              <a:sym typeface="Arial"/>
            </a:endParaRPr>
          </a:p>
          <a:p>
            <a:pPr marL="0" marR="0" lvl="0" indent="0" algn="l" rtl="0">
              <a:lnSpc>
                <a:spcPct val="120138"/>
              </a:lnSpc>
              <a:spcBef>
                <a:spcPts val="0"/>
              </a:spcBef>
              <a:spcAft>
                <a:spcPts val="0"/>
              </a:spcAft>
              <a:buNone/>
            </a:pPr>
            <a:r>
              <a:rPr lang="en-US" sz="2500">
                <a:solidFill>
                  <a:srgbClr val="000000"/>
                </a:solidFill>
                <a:latin typeface="Arial"/>
                <a:ea typeface="Arial"/>
                <a:cs typeface="Arial"/>
                <a:sym typeface="Arial"/>
              </a:rPr>
              <a:t>Found in the </a:t>
            </a:r>
            <a:r>
              <a:rPr lang="en-US" sz="2500" u="sng">
                <a:solidFill>
                  <a:srgbClr val="000000"/>
                </a:solidFill>
                <a:latin typeface="Arial"/>
                <a:ea typeface="Arial"/>
                <a:cs typeface="Arial"/>
                <a:sym typeface="Arial"/>
              </a:rPr>
              <a:t>urinary bladder</a:t>
            </a:r>
            <a:endParaRPr sz="2500" u="sng">
              <a:solidFill>
                <a:srgbClr val="000000"/>
              </a:solidFill>
              <a:latin typeface="Arial"/>
              <a:ea typeface="Arial"/>
              <a:cs typeface="Arial"/>
              <a:sym typeface="Arial"/>
            </a:endParaRPr>
          </a:p>
        </p:txBody>
      </p:sp>
      <p:pic>
        <p:nvPicPr>
          <p:cNvPr id="184" name="Google Shape;184;p26"/>
          <p:cNvPicPr preferRelativeResize="0"/>
          <p:nvPr/>
        </p:nvPicPr>
        <p:blipFill>
          <a:blip r:embed="rId5">
            <a:alphaModFix/>
          </a:blip>
          <a:stretch>
            <a:fillRect/>
          </a:stretch>
        </p:blipFill>
        <p:spPr>
          <a:xfrm>
            <a:off x="5693998" y="3082974"/>
            <a:ext cx="1367617" cy="199897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274320" y="205740"/>
            <a:ext cx="85956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Urinary Bladder</a:t>
            </a:r>
            <a:endParaRPr/>
          </a:p>
        </p:txBody>
      </p:sp>
      <p:pic>
        <p:nvPicPr>
          <p:cNvPr id="190" name="Google Shape;190;p27"/>
          <p:cNvPicPr preferRelativeResize="0"/>
          <p:nvPr/>
        </p:nvPicPr>
        <p:blipFill>
          <a:blip r:embed="rId3">
            <a:alphaModFix/>
          </a:blip>
          <a:stretch>
            <a:fillRect/>
          </a:stretch>
        </p:blipFill>
        <p:spPr>
          <a:xfrm>
            <a:off x="1890795" y="1016541"/>
            <a:ext cx="5200656" cy="3900504"/>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274320" y="205740"/>
            <a:ext cx="8664000" cy="6687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3100"/>
              <a:t>G. </a:t>
            </a:r>
            <a:r>
              <a:rPr lang="en-US" sz="3100">
                <a:solidFill>
                  <a:srgbClr val="000000"/>
                </a:solidFill>
                <a:latin typeface="Arial"/>
                <a:ea typeface="Arial"/>
                <a:cs typeface="Arial"/>
                <a:sym typeface="Arial"/>
              </a:rPr>
              <a:t>Glandular Epithelium</a:t>
            </a:r>
            <a:endParaRPr sz="3100">
              <a:solidFill>
                <a:srgbClr val="000000"/>
              </a:solidFill>
              <a:latin typeface="Arial"/>
              <a:ea typeface="Arial"/>
              <a:cs typeface="Arial"/>
              <a:sym typeface="Arial"/>
            </a:endParaRPr>
          </a:p>
        </p:txBody>
      </p:sp>
      <p:sp>
        <p:nvSpPr>
          <p:cNvPr id="196" name="Google Shape;196;p28"/>
          <p:cNvSpPr txBox="1">
            <a:spLocks noGrp="1"/>
          </p:cNvSpPr>
          <p:nvPr>
            <p:ph type="body" idx="1"/>
          </p:nvPr>
        </p:nvSpPr>
        <p:spPr>
          <a:xfrm>
            <a:off x="367763" y="891152"/>
            <a:ext cx="8501400" cy="23436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Cells are specialized to </a:t>
            </a:r>
            <a:br>
              <a:rPr lang="en-US" sz="2200">
                <a:solidFill>
                  <a:srgbClr val="000000"/>
                </a:solidFill>
                <a:latin typeface="Arial"/>
                <a:ea typeface="Arial"/>
                <a:cs typeface="Arial"/>
                <a:sym typeface="Arial"/>
              </a:rPr>
            </a:br>
            <a:r>
              <a:rPr lang="en-US"/>
              <a:t>           </a:t>
            </a:r>
            <a:r>
              <a:rPr lang="en-US" sz="2200" u="sng">
                <a:solidFill>
                  <a:srgbClr val="000000"/>
                </a:solidFill>
                <a:latin typeface="Arial"/>
                <a:ea typeface="Arial"/>
                <a:cs typeface="Arial"/>
                <a:sym typeface="Arial"/>
              </a:rPr>
              <a:t>secrete substances</a:t>
            </a:r>
            <a:r>
              <a:rPr lang="en-US" sz="2200">
                <a:solidFill>
                  <a:srgbClr val="000000"/>
                </a:solidFill>
                <a:latin typeface="Arial"/>
                <a:ea typeface="Arial"/>
                <a:cs typeface="Arial"/>
                <a:sym typeface="Arial"/>
              </a:rPr>
              <a:t>  </a:t>
            </a: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They make up the </a:t>
            </a:r>
            <a:r>
              <a:rPr lang="en-US" sz="2200" u="sng">
                <a:solidFill>
                  <a:srgbClr val="000000"/>
                </a:solidFill>
                <a:latin typeface="Arial"/>
                <a:ea typeface="Arial"/>
                <a:cs typeface="Arial"/>
                <a:sym typeface="Arial"/>
              </a:rPr>
              <a:t>GLANDS</a:t>
            </a:r>
            <a:endParaRPr sz="2200" u="sng">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                        exocrine glands          endocrine glands</a:t>
            </a: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   Examples:    </a:t>
            </a:r>
            <a:r>
              <a:rPr lang="en-US" sz="2200" u="sng">
                <a:solidFill>
                  <a:srgbClr val="000000"/>
                </a:solidFill>
                <a:latin typeface="Arial"/>
                <a:ea typeface="Arial"/>
                <a:cs typeface="Arial"/>
                <a:sym typeface="Arial"/>
              </a:rPr>
              <a:t>salivary, sweat </a:t>
            </a:r>
            <a:r>
              <a:rPr lang="en-US" sz="2200">
                <a:solidFill>
                  <a:srgbClr val="000000"/>
                </a:solidFill>
                <a:latin typeface="Arial"/>
                <a:ea typeface="Arial"/>
                <a:cs typeface="Arial"/>
                <a:sym typeface="Arial"/>
              </a:rPr>
              <a:t>           </a:t>
            </a:r>
            <a:r>
              <a:rPr lang="en-US" sz="2200" u="sng">
                <a:solidFill>
                  <a:srgbClr val="000000"/>
                </a:solidFill>
                <a:latin typeface="Arial"/>
                <a:ea typeface="Arial"/>
                <a:cs typeface="Arial"/>
                <a:sym typeface="Arial"/>
              </a:rPr>
              <a:t>hormones</a:t>
            </a:r>
            <a:endParaRPr sz="2200" u="sng">
              <a:solidFill>
                <a:srgbClr val="000000"/>
              </a:solidFill>
              <a:latin typeface="Arial"/>
              <a:ea typeface="Arial"/>
              <a:cs typeface="Arial"/>
              <a:sym typeface="Arial"/>
            </a:endParaRPr>
          </a:p>
        </p:txBody>
      </p:sp>
      <p:pic>
        <p:nvPicPr>
          <p:cNvPr id="197" name="Google Shape;197;p28"/>
          <p:cNvPicPr preferRelativeResize="0"/>
          <p:nvPr/>
        </p:nvPicPr>
        <p:blipFill>
          <a:blip r:embed="rId3">
            <a:alphaModFix/>
          </a:blip>
          <a:stretch>
            <a:fillRect/>
          </a:stretch>
        </p:blipFill>
        <p:spPr>
          <a:xfrm>
            <a:off x="5172885" y="273156"/>
            <a:ext cx="3765375" cy="1896902"/>
          </a:xfrm>
          <a:prstGeom prst="rect">
            <a:avLst/>
          </a:prstGeom>
          <a:noFill/>
          <a:ln>
            <a:noFill/>
          </a:ln>
        </p:spPr>
      </p:pic>
      <p:pic>
        <p:nvPicPr>
          <p:cNvPr id="198" name="Google Shape;198;p28"/>
          <p:cNvPicPr preferRelativeResize="0"/>
          <p:nvPr/>
        </p:nvPicPr>
        <p:blipFill>
          <a:blip r:embed="rId4">
            <a:alphaModFix/>
          </a:blip>
          <a:stretch>
            <a:fillRect/>
          </a:stretch>
        </p:blipFill>
        <p:spPr>
          <a:xfrm>
            <a:off x="5587473" y="3784098"/>
            <a:ext cx="2825300" cy="1249225"/>
          </a:xfrm>
          <a:prstGeom prst="rect">
            <a:avLst/>
          </a:prstGeom>
          <a:noFill/>
          <a:ln>
            <a:noFill/>
          </a:ln>
        </p:spPr>
      </p:pic>
      <p:cxnSp>
        <p:nvCxnSpPr>
          <p:cNvPr id="199" name="Google Shape;199;p28"/>
          <p:cNvCxnSpPr/>
          <p:nvPr/>
        </p:nvCxnSpPr>
        <p:spPr>
          <a:xfrm>
            <a:off x="4616985" y="2360807"/>
            <a:ext cx="3000" cy="795000"/>
          </a:xfrm>
          <a:prstGeom prst="straightConnector1">
            <a:avLst/>
          </a:prstGeom>
          <a:noFill/>
          <a:ln w="28575" cap="flat" cmpd="sng">
            <a:solidFill>
              <a:srgbClr val="000000"/>
            </a:solidFill>
            <a:prstDash val="solid"/>
            <a:round/>
            <a:headEnd type="none" w="med" len="med"/>
            <a:tailEnd type="none" w="med" len="med"/>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9"/>
          <p:cNvPicPr preferRelativeResize="0"/>
          <p:nvPr/>
        </p:nvPicPr>
        <p:blipFill>
          <a:blip r:embed="rId3">
            <a:alphaModFix/>
          </a:blip>
          <a:stretch>
            <a:fillRect/>
          </a:stretch>
        </p:blipFill>
        <p:spPr>
          <a:xfrm>
            <a:off x="1203683" y="192475"/>
            <a:ext cx="3104663" cy="4629150"/>
          </a:xfrm>
          <a:prstGeom prst="rect">
            <a:avLst/>
          </a:prstGeom>
          <a:noFill/>
          <a:ln>
            <a:noFill/>
          </a:ln>
        </p:spPr>
      </p:pic>
      <p:pic>
        <p:nvPicPr>
          <p:cNvPr id="205" name="Google Shape;205;p29"/>
          <p:cNvPicPr preferRelativeResize="0"/>
          <p:nvPr/>
        </p:nvPicPr>
        <p:blipFill>
          <a:blip r:embed="rId4">
            <a:alphaModFix/>
          </a:blip>
          <a:stretch>
            <a:fillRect/>
          </a:stretch>
        </p:blipFill>
        <p:spPr>
          <a:xfrm>
            <a:off x="4860845" y="257175"/>
            <a:ext cx="3105725" cy="4629149"/>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0"/>
          <p:cNvPicPr preferRelativeResize="0"/>
          <p:nvPr/>
        </p:nvPicPr>
        <p:blipFill>
          <a:blip r:embed="rId3">
            <a:alphaModFix/>
          </a:blip>
          <a:stretch>
            <a:fillRect/>
          </a:stretch>
        </p:blipFill>
        <p:spPr>
          <a:xfrm>
            <a:off x="945517" y="257175"/>
            <a:ext cx="3194100" cy="4629149"/>
          </a:xfrm>
          <a:prstGeom prst="rect">
            <a:avLst/>
          </a:prstGeom>
          <a:noFill/>
          <a:ln>
            <a:noFill/>
          </a:ln>
        </p:spPr>
      </p:pic>
      <p:pic>
        <p:nvPicPr>
          <p:cNvPr id="211" name="Google Shape;211;p30"/>
          <p:cNvPicPr preferRelativeResize="0"/>
          <p:nvPr/>
        </p:nvPicPr>
        <p:blipFill>
          <a:blip r:embed="rId4">
            <a:alphaModFix/>
          </a:blip>
          <a:stretch>
            <a:fillRect/>
          </a:stretch>
        </p:blipFill>
        <p:spPr>
          <a:xfrm>
            <a:off x="4815745" y="257175"/>
            <a:ext cx="3219361" cy="4629149"/>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1"/>
          <p:cNvPicPr preferRelativeResize="0"/>
          <p:nvPr/>
        </p:nvPicPr>
        <p:blipFill rotWithShape="1">
          <a:blip r:embed="rId3">
            <a:alphaModFix/>
          </a:blip>
          <a:srcRect l="5120" t="-1569" r="-5119" b="1569"/>
          <a:stretch/>
        </p:blipFill>
        <p:spPr>
          <a:xfrm>
            <a:off x="2919077" y="148668"/>
            <a:ext cx="3156233" cy="462914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32"/>
          <p:cNvPicPr preferRelativeResize="0"/>
          <p:nvPr/>
        </p:nvPicPr>
        <p:blipFill>
          <a:blip r:embed="rId3">
            <a:alphaModFix/>
          </a:blip>
          <a:stretch>
            <a:fillRect/>
          </a:stretch>
        </p:blipFill>
        <p:spPr>
          <a:xfrm>
            <a:off x="0" y="289875"/>
            <a:ext cx="8646550" cy="4150350"/>
          </a:xfrm>
          <a:prstGeom prst="rect">
            <a:avLst/>
          </a:prstGeom>
          <a:noFill/>
          <a:ln>
            <a:noFill/>
          </a:ln>
        </p:spPr>
      </p:pic>
      <p:sp>
        <p:nvSpPr>
          <p:cNvPr id="222" name="Google Shape;222;p32"/>
          <p:cNvSpPr txBox="1"/>
          <p:nvPr/>
        </p:nvSpPr>
        <p:spPr>
          <a:xfrm>
            <a:off x="7762750" y="1991400"/>
            <a:ext cx="841200" cy="3087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50"/>
              <a:t>columnar</a:t>
            </a:r>
            <a:endParaRPr sz="115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274320" y="205740"/>
            <a:ext cx="85953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End Part 1 Notes!</a:t>
            </a:r>
            <a:endParaRPr/>
          </a:p>
        </p:txBody>
      </p:sp>
      <p:sp>
        <p:nvSpPr>
          <p:cNvPr id="228" name="Google Shape;228;p33"/>
          <p:cNvSpPr txBox="1">
            <a:spLocks noGrp="1"/>
          </p:cNvSpPr>
          <p:nvPr>
            <p:ph type="body" idx="1"/>
          </p:nvPr>
        </p:nvSpPr>
        <p:spPr>
          <a:xfrm>
            <a:off x="274320" y="1234440"/>
            <a:ext cx="8595300" cy="37032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sz="3000">
                <a:solidFill>
                  <a:schemeClr val="dk1"/>
                </a:solidFill>
              </a:rPr>
              <a:t>Canvas Assignment:</a:t>
            </a:r>
            <a:endParaRPr sz="3000">
              <a:solidFill>
                <a:schemeClr val="dk1"/>
              </a:solidFill>
            </a:endParaRPr>
          </a:p>
          <a:p>
            <a:pPr marL="0" lvl="0" indent="0" algn="l" rtl="0">
              <a:spcBef>
                <a:spcPts val="0"/>
              </a:spcBef>
              <a:spcAft>
                <a:spcPts val="0"/>
              </a:spcAft>
              <a:buNone/>
            </a:pPr>
            <a:r>
              <a:rPr lang="en-US" sz="3000">
                <a:solidFill>
                  <a:schemeClr val="dk1"/>
                </a:solidFill>
              </a:rPr>
              <a:t>Epidermolysis bullosa - Ella’s Disease Overview </a:t>
            </a:r>
            <a:endParaRPr sz="3000">
              <a:solidFill>
                <a:schemeClr val="dk1"/>
              </a:solidFill>
            </a:endParaRPr>
          </a:p>
          <a:p>
            <a:pPr marL="0" lvl="0" indent="0" algn="l" rtl="0">
              <a:spcBef>
                <a:spcPts val="0"/>
              </a:spcBef>
              <a:spcAft>
                <a:spcPts val="0"/>
              </a:spcAft>
              <a:buNone/>
            </a:pPr>
            <a:endParaRPr sz="3000">
              <a:solidFill>
                <a:schemeClr val="dk1"/>
              </a:solidFill>
            </a:endParaRPr>
          </a:p>
          <a:p>
            <a:pPr marL="0" lvl="0" indent="0" algn="l" rtl="0">
              <a:spcBef>
                <a:spcPts val="0"/>
              </a:spcBef>
              <a:spcAft>
                <a:spcPts val="0"/>
              </a:spcAft>
              <a:buClr>
                <a:schemeClr val="dk1"/>
              </a:buClr>
              <a:buSzPts val="1100"/>
              <a:buFont typeface="Arial"/>
              <a:buNone/>
            </a:pPr>
            <a:endParaRPr sz="3000">
              <a:solidFill>
                <a:schemeClr val="dk1"/>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4"/>
          <p:cNvSpPr txBox="1">
            <a:spLocks noGrp="1"/>
          </p:cNvSpPr>
          <p:nvPr>
            <p:ph type="title"/>
          </p:nvPr>
        </p:nvSpPr>
        <p:spPr>
          <a:xfrm>
            <a:off x="371345" y="205740"/>
            <a:ext cx="85953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Clr>
                <a:schemeClr val="dk1"/>
              </a:buClr>
              <a:buSzPts val="1100"/>
              <a:buFont typeface="Arial"/>
              <a:buNone/>
            </a:pPr>
            <a:r>
              <a:rPr lang="en-US" sz="3000"/>
              <a:t>Epidermolysis bullosa - Ella’s disease  (overview)</a:t>
            </a:r>
            <a:endParaRPr sz="3000">
              <a:solidFill>
                <a:schemeClr val="dk1"/>
              </a:solidFill>
              <a:highlight>
                <a:srgbClr val="F9F9F9"/>
              </a:highlight>
              <a:latin typeface="Roboto"/>
              <a:ea typeface="Roboto"/>
              <a:cs typeface="Roboto"/>
              <a:sym typeface="Roboto"/>
            </a:endParaRPr>
          </a:p>
          <a:p>
            <a:pPr marL="0" lvl="0" indent="0" algn="l" rtl="0">
              <a:spcBef>
                <a:spcPts val="0"/>
              </a:spcBef>
              <a:spcAft>
                <a:spcPts val="0"/>
              </a:spcAft>
              <a:buNone/>
            </a:pPr>
            <a:endParaRPr/>
          </a:p>
        </p:txBody>
      </p:sp>
      <p:pic>
        <p:nvPicPr>
          <p:cNvPr id="234" name="Google Shape;234;p34" title="What is EB (epidermolysis bullosa)?">
            <a:hlinkClick r:id="rId3"/>
          </p:cNvPr>
          <p:cNvPicPr preferRelativeResize="0"/>
          <p:nvPr/>
        </p:nvPicPr>
        <p:blipFill>
          <a:blip r:embed="rId4">
            <a:alphaModFix/>
          </a:blip>
          <a:stretch>
            <a:fillRect/>
          </a:stretch>
        </p:blipFill>
        <p:spPr>
          <a:xfrm>
            <a:off x="5459425" y="1129535"/>
            <a:ext cx="3282450" cy="2461825"/>
          </a:xfrm>
          <a:prstGeom prst="rect">
            <a:avLst/>
          </a:prstGeom>
          <a:noFill/>
          <a:ln>
            <a:noFill/>
          </a:ln>
        </p:spPr>
      </p:pic>
      <p:sp>
        <p:nvSpPr>
          <p:cNvPr id="235" name="Google Shape;235;p34"/>
          <p:cNvSpPr txBox="1"/>
          <p:nvPr/>
        </p:nvSpPr>
        <p:spPr>
          <a:xfrm>
            <a:off x="493325" y="1075480"/>
            <a:ext cx="4747200" cy="356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1. How did Ella get the disease?</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2. What part of the body does it affect?</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3.  What are symptoms and complications of the disease?</a:t>
            </a:r>
            <a:endParaRPr sz="1800"/>
          </a:p>
          <a:p>
            <a:pPr marL="0" lvl="0" indent="0" algn="l" rtl="0">
              <a:spcBef>
                <a:spcPts val="0"/>
              </a:spcBef>
              <a:spcAft>
                <a:spcPts val="0"/>
              </a:spcAft>
              <a:buNone/>
            </a:pPr>
            <a:endParaRPr sz="1800"/>
          </a:p>
          <a:p>
            <a:pPr marL="0" lvl="0" indent="0" algn="l" rtl="0">
              <a:spcBef>
                <a:spcPts val="0"/>
              </a:spcBef>
              <a:spcAft>
                <a:spcPts val="0"/>
              </a:spcAft>
              <a:buNone/>
            </a:pPr>
            <a:endParaRPr sz="1800"/>
          </a:p>
          <a:p>
            <a:pPr marL="0" lvl="0" indent="0" algn="l" rtl="0">
              <a:spcBef>
                <a:spcPts val="0"/>
              </a:spcBef>
              <a:spcAft>
                <a:spcPts val="0"/>
              </a:spcAft>
              <a:buNone/>
            </a:pPr>
            <a:r>
              <a:rPr lang="en-US" sz="1800"/>
              <a:t>4. How could this disease be treated or cured?</a:t>
            </a:r>
            <a:endParaRPr sz="1800"/>
          </a:p>
        </p:txBody>
      </p:sp>
      <p:sp>
        <p:nvSpPr>
          <p:cNvPr id="236" name="Google Shape;236;p34"/>
          <p:cNvSpPr txBox="1"/>
          <p:nvPr/>
        </p:nvSpPr>
        <p:spPr>
          <a:xfrm>
            <a:off x="5564050" y="3898050"/>
            <a:ext cx="3073200" cy="93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Read </a:t>
            </a:r>
            <a:r>
              <a:rPr lang="en-US" u="sng">
                <a:solidFill>
                  <a:schemeClr val="hlink"/>
                </a:solidFill>
                <a:hlinkClick r:id="rId5"/>
              </a:rPr>
              <a:t>this article</a:t>
            </a:r>
            <a:r>
              <a:rPr lang="en-US"/>
              <a:t> about what the future may hold for those with EB.  Can we find a cure?</a:t>
            </a:r>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0329" y="179294"/>
            <a:ext cx="8699291" cy="4758346"/>
          </a:xfrm>
        </p:spPr>
        <p:txBody>
          <a:bodyPr/>
          <a:lstStyle/>
          <a:p>
            <a:r>
              <a:rPr lang="en-US" sz="2000" dirty="0"/>
              <a:t>Epidermolysis bullosa simplex is usually inherited in an autosomal dominant pattern, which means one copy of the altered gene in each cell is sufficient to cause the disorder. Some affected people inherit the mutation from </a:t>
            </a:r>
            <a:r>
              <a:rPr lang="en-US" sz="2000" dirty="0">
                <a:hlinkClick r:id="rId2" tooltip="Image"/>
              </a:rPr>
              <a:t>one affected parent</a:t>
            </a:r>
            <a:r>
              <a:rPr lang="en-US" sz="2000" dirty="0"/>
              <a:t>. Other cases result from </a:t>
            </a:r>
            <a:r>
              <a:rPr lang="en-US" sz="2000" dirty="0">
                <a:hlinkClick r:id="rId3" tooltip="Image"/>
              </a:rPr>
              <a:t>new mutations in the gene</a:t>
            </a:r>
            <a:r>
              <a:rPr lang="en-US" sz="2000" dirty="0"/>
              <a:t> and occur in people with no history of the disorder in their family.</a:t>
            </a:r>
          </a:p>
          <a:p>
            <a:r>
              <a:rPr lang="en-US" sz="2000" dirty="0"/>
              <a:t>In rare cases, epidermolysis bullosa simplex is inherited in an </a:t>
            </a:r>
            <a:r>
              <a:rPr lang="en-US" sz="2000" dirty="0">
                <a:hlinkClick r:id="rId4" tooltip="Image"/>
              </a:rPr>
              <a:t>autosomal recessive pattern</a:t>
            </a:r>
            <a:r>
              <a:rPr lang="en-US" sz="2000" dirty="0"/>
              <a:t>. Autosomal recessive inheritance means the condition results when two copies of the gene in each cell are altered. The parents of an individual with an autosomal recessive disorder typically each carry one copy of the altered gene, but do not show signs and symptoms of the disorder.</a:t>
            </a:r>
          </a:p>
          <a:p>
            <a:endParaRPr lang="en-US" dirty="0"/>
          </a:p>
        </p:txBody>
      </p:sp>
    </p:spTree>
    <p:extLst>
      <p:ext uri="{BB962C8B-B14F-4D97-AF65-F5344CB8AC3E}">
        <p14:creationId xmlns:p14="http://schemas.microsoft.com/office/powerpoint/2010/main" val="17473081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9"/>
          <p:cNvSpPr txBox="1"/>
          <p:nvPr/>
        </p:nvSpPr>
        <p:spPr>
          <a:xfrm>
            <a:off x="250600" y="227523"/>
            <a:ext cx="3259200" cy="23361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Clr>
                <a:schemeClr val="dk1"/>
              </a:buClr>
              <a:buSzPts val="900"/>
              <a:buFont typeface="Arial"/>
              <a:buNone/>
            </a:pPr>
            <a:r>
              <a:rPr lang="en-US" sz="3700" b="1"/>
              <a:t>Tissue</a:t>
            </a:r>
            <a:r>
              <a:rPr lang="en-US" sz="2500"/>
              <a:t> - a group or mass of similar cells working together to perform common </a:t>
            </a:r>
            <a:r>
              <a:rPr lang="en-US" sz="2500" u="sng"/>
              <a:t>functions.</a:t>
            </a:r>
            <a:endParaRPr sz="2500" u="sng"/>
          </a:p>
          <a:p>
            <a:pPr marL="0" lvl="0" indent="0" algn="l" rtl="0">
              <a:spcBef>
                <a:spcPts val="0"/>
              </a:spcBef>
              <a:spcAft>
                <a:spcPts val="0"/>
              </a:spcAft>
              <a:buNone/>
            </a:pPr>
            <a:endParaRPr sz="1200"/>
          </a:p>
        </p:txBody>
      </p:sp>
      <p:pic>
        <p:nvPicPr>
          <p:cNvPr id="41" name="Google Shape;41;p9" descr="Image result for list of tissues in the body"/>
          <p:cNvPicPr preferRelativeResize="0"/>
          <p:nvPr/>
        </p:nvPicPr>
        <p:blipFill>
          <a:blip r:embed="rId3">
            <a:alphaModFix/>
          </a:blip>
          <a:stretch>
            <a:fillRect/>
          </a:stretch>
        </p:blipFill>
        <p:spPr>
          <a:xfrm>
            <a:off x="3867800" y="0"/>
            <a:ext cx="4847595" cy="5143500"/>
          </a:xfrm>
          <a:prstGeom prst="rect">
            <a:avLst/>
          </a:prstGeom>
          <a:noFill/>
          <a:ln>
            <a:noFill/>
          </a:ln>
        </p:spPr>
      </p:pic>
      <p:sp>
        <p:nvSpPr>
          <p:cNvPr id="42" name="Google Shape;42;p9"/>
          <p:cNvSpPr txBox="1"/>
          <p:nvPr/>
        </p:nvSpPr>
        <p:spPr>
          <a:xfrm>
            <a:off x="347650" y="3671625"/>
            <a:ext cx="3259200" cy="8652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i="1"/>
              <a:t>If the cells within those tissues are abnormal, then that person may have a disease, like Ella. </a:t>
            </a:r>
            <a:endParaRPr i="1"/>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5"/>
          <p:cNvSpPr txBox="1">
            <a:spLocks noGrp="1"/>
          </p:cNvSpPr>
          <p:nvPr>
            <p:ph type="title"/>
          </p:nvPr>
        </p:nvSpPr>
        <p:spPr>
          <a:xfrm>
            <a:off x="182003" y="119711"/>
            <a:ext cx="8114100" cy="5244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t>2. </a:t>
            </a:r>
            <a:r>
              <a:rPr lang="en-US" sz="4000">
                <a:solidFill>
                  <a:srgbClr val="000000"/>
                </a:solidFill>
                <a:latin typeface="Arial"/>
                <a:ea typeface="Arial"/>
                <a:cs typeface="Arial"/>
                <a:sym typeface="Arial"/>
              </a:rPr>
              <a:t>Connective Tissue</a:t>
            </a:r>
            <a:endParaRPr sz="4000">
              <a:solidFill>
                <a:srgbClr val="000000"/>
              </a:solidFill>
              <a:latin typeface="Arial"/>
              <a:ea typeface="Arial"/>
              <a:cs typeface="Arial"/>
              <a:sym typeface="Arial"/>
            </a:endParaRPr>
          </a:p>
        </p:txBody>
      </p:sp>
      <p:sp>
        <p:nvSpPr>
          <p:cNvPr id="242" name="Google Shape;242;p35"/>
          <p:cNvSpPr txBox="1"/>
          <p:nvPr/>
        </p:nvSpPr>
        <p:spPr>
          <a:xfrm>
            <a:off x="293175" y="820075"/>
            <a:ext cx="8557800" cy="3999300"/>
          </a:xfrm>
          <a:prstGeom prst="rect">
            <a:avLst/>
          </a:prstGeom>
          <a:noFill/>
          <a:ln>
            <a:noFill/>
          </a:ln>
        </p:spPr>
        <p:txBody>
          <a:bodyPr spcFirstLastPara="1" wrap="square" lIns="31425" tIns="31425" rIns="31425" bIns="31425" anchor="t" anchorCtr="0">
            <a:noAutofit/>
          </a:bodyPr>
          <a:lstStyle/>
          <a:p>
            <a:pPr marL="0" marR="0" lvl="0" indent="0" algn="l" rtl="0">
              <a:lnSpc>
                <a:spcPct val="119921"/>
              </a:lnSpc>
              <a:spcBef>
                <a:spcPts val="0"/>
              </a:spcBef>
              <a:spcAft>
                <a:spcPts val="0"/>
              </a:spcAft>
              <a:buNone/>
            </a:pPr>
            <a:r>
              <a:rPr lang="en-US" sz="2600">
                <a:solidFill>
                  <a:srgbClr val="000000"/>
                </a:solidFill>
                <a:latin typeface="Arial"/>
                <a:ea typeface="Arial"/>
                <a:cs typeface="Arial"/>
                <a:sym typeface="Arial"/>
              </a:rPr>
              <a:t>-Most abundant tissue in your body</a:t>
            </a:r>
            <a:r>
              <a:rPr lang="en-US" sz="2000"/>
              <a:t>; </a:t>
            </a:r>
            <a:r>
              <a:rPr lang="en-US" sz="2600"/>
              <a:t>b</a:t>
            </a:r>
            <a:r>
              <a:rPr lang="en-US" sz="2600">
                <a:solidFill>
                  <a:srgbClr val="000000"/>
                </a:solidFill>
                <a:latin typeface="Arial"/>
                <a:ea typeface="Arial"/>
                <a:cs typeface="Arial"/>
                <a:sym typeface="Arial"/>
              </a:rPr>
              <a:t>inds structures together</a:t>
            </a:r>
            <a:br>
              <a:rPr lang="en-US" sz="2600">
                <a:solidFill>
                  <a:srgbClr val="000000"/>
                </a:solidFill>
                <a:latin typeface="Arial"/>
                <a:ea typeface="Arial"/>
                <a:cs typeface="Arial"/>
                <a:sym typeface="Arial"/>
              </a:rPr>
            </a:br>
            <a:r>
              <a:rPr lang="en-US" sz="2600">
                <a:solidFill>
                  <a:srgbClr val="000000"/>
                </a:solidFill>
                <a:latin typeface="Arial"/>
                <a:ea typeface="Arial"/>
                <a:cs typeface="Arial"/>
                <a:sym typeface="Arial"/>
              </a:rPr>
              <a:t>-Provides support, protection, framework, fills space, stores fat, produces blood cells, fights infection</a:t>
            </a:r>
            <a:endParaRPr sz="2600"/>
          </a:p>
          <a:p>
            <a:pPr marL="0" marR="0" lvl="0" indent="0" algn="l" rtl="0">
              <a:lnSpc>
                <a:spcPct val="119921"/>
              </a:lnSpc>
              <a:spcBef>
                <a:spcPts val="0"/>
              </a:spcBef>
              <a:spcAft>
                <a:spcPts val="0"/>
              </a:spcAft>
              <a:buNone/>
            </a:pPr>
            <a:endParaRPr sz="2600"/>
          </a:p>
          <a:p>
            <a:pPr marL="0" marR="0" lvl="0" indent="0" algn="l" rtl="0">
              <a:lnSpc>
                <a:spcPct val="119921"/>
              </a:lnSpc>
              <a:spcBef>
                <a:spcPts val="0"/>
              </a:spcBef>
              <a:spcAft>
                <a:spcPts val="0"/>
              </a:spcAft>
              <a:buNone/>
            </a:pPr>
            <a:r>
              <a:rPr lang="en-US" sz="2600">
                <a:solidFill>
                  <a:srgbClr val="000000"/>
                </a:solidFill>
                <a:latin typeface="Arial"/>
                <a:ea typeface="Arial"/>
                <a:cs typeface="Arial"/>
                <a:sym typeface="Arial"/>
              </a:rPr>
              <a:t>-Composed of more scattered </a:t>
            </a:r>
            <a:r>
              <a:rPr lang="en-US" sz="2600" u="sng">
                <a:solidFill>
                  <a:srgbClr val="000000"/>
                </a:solidFill>
                <a:latin typeface="Arial"/>
                <a:ea typeface="Arial"/>
                <a:cs typeface="Arial"/>
                <a:sym typeface="Arial"/>
              </a:rPr>
              <a:t>cells</a:t>
            </a:r>
            <a:r>
              <a:rPr lang="en-US" sz="2600">
                <a:solidFill>
                  <a:srgbClr val="000000"/>
                </a:solidFill>
                <a:latin typeface="Arial"/>
                <a:ea typeface="Arial"/>
                <a:cs typeface="Arial"/>
                <a:sym typeface="Arial"/>
              </a:rPr>
              <a:t> within </a:t>
            </a:r>
            <a:r>
              <a:rPr lang="en-US" sz="2600" u="sng">
                <a:solidFill>
                  <a:srgbClr val="000000"/>
                </a:solidFill>
                <a:latin typeface="Arial"/>
                <a:ea typeface="Arial"/>
                <a:cs typeface="Arial"/>
                <a:sym typeface="Arial"/>
              </a:rPr>
              <a:t>matrix</a:t>
            </a:r>
            <a:r>
              <a:rPr lang="en-US" sz="2600">
                <a:solidFill>
                  <a:srgbClr val="000000"/>
                </a:solidFill>
                <a:latin typeface="Arial"/>
                <a:ea typeface="Arial"/>
                <a:cs typeface="Arial"/>
                <a:sym typeface="Arial"/>
              </a:rPr>
              <a:t/>
            </a:r>
            <a:br>
              <a:rPr lang="en-US" sz="2600">
                <a:solidFill>
                  <a:srgbClr val="000000"/>
                </a:solidFill>
                <a:latin typeface="Arial"/>
                <a:ea typeface="Arial"/>
                <a:cs typeface="Arial"/>
                <a:sym typeface="Arial"/>
              </a:rPr>
            </a:br>
            <a:r>
              <a:rPr lang="en-US" sz="2600">
                <a:solidFill>
                  <a:srgbClr val="000000"/>
                </a:solidFill>
                <a:latin typeface="Arial"/>
                <a:ea typeface="Arial"/>
                <a:cs typeface="Arial"/>
                <a:sym typeface="Arial"/>
              </a:rPr>
              <a:t>-Made up of a ground substance and </a:t>
            </a:r>
            <a:r>
              <a:rPr lang="en-US" sz="2600" u="sng">
                <a:solidFill>
                  <a:srgbClr val="000000"/>
                </a:solidFill>
                <a:latin typeface="Arial"/>
                <a:ea typeface="Arial"/>
                <a:cs typeface="Arial"/>
                <a:sym typeface="Arial"/>
              </a:rPr>
              <a:t>fibers</a:t>
            </a:r>
            <a:r>
              <a:rPr lang="en-US" sz="2600">
                <a:solidFill>
                  <a:srgbClr val="000000"/>
                </a:solidFill>
                <a:latin typeface="Arial"/>
                <a:ea typeface="Arial"/>
                <a:cs typeface="Arial"/>
                <a:sym typeface="Arial"/>
              </a:rPr>
              <a:t/>
            </a:r>
            <a:br>
              <a:rPr lang="en-US" sz="2600">
                <a:solidFill>
                  <a:srgbClr val="000000"/>
                </a:solidFill>
                <a:latin typeface="Arial"/>
                <a:ea typeface="Arial"/>
                <a:cs typeface="Arial"/>
                <a:sym typeface="Arial"/>
              </a:rPr>
            </a:br>
            <a:r>
              <a:rPr lang="en-US" sz="2600">
                <a:solidFill>
                  <a:srgbClr val="000000"/>
                </a:solidFill>
                <a:latin typeface="Arial"/>
                <a:ea typeface="Arial"/>
                <a:cs typeface="Arial"/>
                <a:sym typeface="Arial"/>
              </a:rPr>
              <a:t>-Most ha</a:t>
            </a:r>
            <a:r>
              <a:rPr lang="en-US" sz="2600"/>
              <a:t>ve</a:t>
            </a:r>
            <a:r>
              <a:rPr lang="en-US" sz="2600">
                <a:solidFill>
                  <a:srgbClr val="000000"/>
                </a:solidFill>
                <a:latin typeface="Arial"/>
                <a:ea typeface="Arial"/>
                <a:cs typeface="Arial"/>
                <a:sym typeface="Arial"/>
              </a:rPr>
              <a:t> a good </a:t>
            </a:r>
            <a:r>
              <a:rPr lang="en-US" sz="2600" u="sng">
                <a:solidFill>
                  <a:srgbClr val="000000"/>
                </a:solidFill>
                <a:latin typeface="Arial"/>
                <a:ea typeface="Arial"/>
                <a:cs typeface="Arial"/>
                <a:sym typeface="Arial"/>
              </a:rPr>
              <a:t>blood supply</a:t>
            </a:r>
            <a:endParaRPr sz="2600">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6"/>
          <p:cNvSpPr txBox="1">
            <a:spLocks noGrp="1"/>
          </p:cNvSpPr>
          <p:nvPr>
            <p:ph type="title"/>
          </p:nvPr>
        </p:nvSpPr>
        <p:spPr>
          <a:xfrm>
            <a:off x="107100" y="79179"/>
            <a:ext cx="8929800" cy="5724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2800"/>
              <a:t>Three types of c</a:t>
            </a:r>
            <a:r>
              <a:rPr lang="en-US" sz="2800">
                <a:solidFill>
                  <a:srgbClr val="000000"/>
                </a:solidFill>
                <a:latin typeface="Arial"/>
                <a:ea typeface="Arial"/>
                <a:cs typeface="Arial"/>
                <a:sym typeface="Arial"/>
              </a:rPr>
              <a:t>ells in </a:t>
            </a:r>
            <a:r>
              <a:rPr lang="en-US" sz="2800"/>
              <a:t>c</a:t>
            </a:r>
            <a:r>
              <a:rPr lang="en-US" sz="2800">
                <a:solidFill>
                  <a:srgbClr val="000000"/>
                </a:solidFill>
                <a:latin typeface="Arial"/>
                <a:ea typeface="Arial"/>
                <a:cs typeface="Arial"/>
                <a:sym typeface="Arial"/>
              </a:rPr>
              <a:t>onnective </a:t>
            </a:r>
            <a:r>
              <a:rPr lang="en-US" sz="2800"/>
              <a:t>t</a:t>
            </a:r>
            <a:r>
              <a:rPr lang="en-US" sz="2800">
                <a:solidFill>
                  <a:srgbClr val="000000"/>
                </a:solidFill>
                <a:latin typeface="Arial"/>
                <a:ea typeface="Arial"/>
                <a:cs typeface="Arial"/>
                <a:sym typeface="Arial"/>
              </a:rPr>
              <a:t>issue</a:t>
            </a:r>
            <a:endParaRPr sz="2800">
              <a:solidFill>
                <a:srgbClr val="000000"/>
              </a:solidFill>
              <a:latin typeface="Arial"/>
              <a:ea typeface="Arial"/>
              <a:cs typeface="Arial"/>
              <a:sym typeface="Arial"/>
            </a:endParaRPr>
          </a:p>
        </p:txBody>
      </p:sp>
      <p:sp>
        <p:nvSpPr>
          <p:cNvPr id="248" name="Google Shape;248;p36"/>
          <p:cNvSpPr txBox="1"/>
          <p:nvPr/>
        </p:nvSpPr>
        <p:spPr>
          <a:xfrm>
            <a:off x="631550" y="651576"/>
            <a:ext cx="8114100" cy="1657800"/>
          </a:xfrm>
          <a:prstGeom prst="rect">
            <a:avLst/>
          </a:prstGeom>
          <a:noFill/>
          <a:ln>
            <a:noFill/>
          </a:ln>
        </p:spPr>
        <p:txBody>
          <a:bodyPr spcFirstLastPara="1" wrap="square" lIns="31425" tIns="31425" rIns="31425" bIns="31425" anchor="t" anchorCtr="0">
            <a:noAutofit/>
          </a:bodyPr>
          <a:lstStyle/>
          <a:p>
            <a:pPr marL="0" marR="0" lvl="0" indent="0" algn="l" rtl="0">
              <a:lnSpc>
                <a:spcPct val="115000"/>
              </a:lnSpc>
              <a:spcBef>
                <a:spcPts val="0"/>
              </a:spcBef>
              <a:spcAft>
                <a:spcPts val="0"/>
              </a:spcAft>
              <a:buNone/>
            </a:pPr>
            <a:r>
              <a:rPr lang="en-US" sz="2900" b="1"/>
              <a:t>1. </a:t>
            </a:r>
            <a:r>
              <a:rPr lang="en-US" sz="2900" b="1">
                <a:solidFill>
                  <a:srgbClr val="000000"/>
                </a:solidFill>
              </a:rPr>
              <a:t>Mast cells</a:t>
            </a:r>
            <a:r>
              <a:rPr lang="en-US" sz="2900">
                <a:solidFill>
                  <a:srgbClr val="000000"/>
                </a:solidFill>
                <a:latin typeface="Arial"/>
                <a:ea typeface="Arial"/>
                <a:cs typeface="Arial"/>
                <a:sym typeface="Arial"/>
              </a:rPr>
              <a:t> (prevents clots)</a:t>
            </a:r>
            <a:endParaRPr sz="2900">
              <a:solidFill>
                <a:srgbClr val="000000"/>
              </a:solidFill>
              <a:latin typeface="Arial"/>
              <a:ea typeface="Arial"/>
              <a:cs typeface="Arial"/>
              <a:sym typeface="Arial"/>
            </a:endParaRPr>
          </a:p>
          <a:p>
            <a:pPr marL="0" marR="0" lvl="0" indent="0" algn="l" rtl="0">
              <a:lnSpc>
                <a:spcPct val="115000"/>
              </a:lnSpc>
              <a:spcBef>
                <a:spcPts val="500"/>
              </a:spcBef>
              <a:spcAft>
                <a:spcPts val="0"/>
              </a:spcAft>
              <a:buNone/>
            </a:pPr>
            <a:r>
              <a:rPr lang="en-US" sz="2900" b="1"/>
              <a:t>2. </a:t>
            </a:r>
            <a:r>
              <a:rPr lang="en-US" sz="2900" b="1">
                <a:solidFill>
                  <a:srgbClr val="000000"/>
                </a:solidFill>
              </a:rPr>
              <a:t>Macrophages</a:t>
            </a:r>
            <a:r>
              <a:rPr lang="en-US" sz="2900">
                <a:solidFill>
                  <a:srgbClr val="000000"/>
                </a:solidFill>
                <a:latin typeface="Arial"/>
                <a:ea typeface="Arial"/>
                <a:cs typeface="Arial"/>
                <a:sym typeface="Arial"/>
              </a:rPr>
              <a:t> (consumers)</a:t>
            </a:r>
            <a:endParaRPr sz="2900">
              <a:solidFill>
                <a:srgbClr val="000000"/>
              </a:solidFill>
              <a:latin typeface="Arial"/>
              <a:ea typeface="Arial"/>
              <a:cs typeface="Arial"/>
              <a:sym typeface="Arial"/>
            </a:endParaRPr>
          </a:p>
          <a:p>
            <a:pPr marL="0" marR="0" lvl="0" indent="0" algn="l" rtl="0">
              <a:lnSpc>
                <a:spcPct val="115000"/>
              </a:lnSpc>
              <a:spcBef>
                <a:spcPts val="500"/>
              </a:spcBef>
              <a:spcAft>
                <a:spcPts val="0"/>
              </a:spcAft>
              <a:buNone/>
            </a:pPr>
            <a:r>
              <a:rPr lang="en-US" sz="2900" b="1"/>
              <a:t>3.  </a:t>
            </a:r>
            <a:r>
              <a:rPr lang="en-US" sz="2900" b="1">
                <a:solidFill>
                  <a:srgbClr val="000000"/>
                </a:solidFill>
              </a:rPr>
              <a:t>Fibroblasts</a:t>
            </a:r>
            <a:r>
              <a:rPr lang="en-US" sz="2900">
                <a:solidFill>
                  <a:srgbClr val="000000"/>
                </a:solidFill>
                <a:latin typeface="Arial"/>
                <a:ea typeface="Arial"/>
                <a:cs typeface="Arial"/>
                <a:sym typeface="Arial"/>
              </a:rPr>
              <a:t> (produce fibers)</a:t>
            </a:r>
            <a:endParaRPr sz="2900">
              <a:solidFill>
                <a:srgbClr val="000000"/>
              </a:solidFill>
              <a:latin typeface="Arial"/>
              <a:ea typeface="Arial"/>
              <a:cs typeface="Arial"/>
              <a:sym typeface="Arial"/>
            </a:endParaRPr>
          </a:p>
        </p:txBody>
      </p:sp>
      <p:pic>
        <p:nvPicPr>
          <p:cNvPr id="249" name="Google Shape;249;p36"/>
          <p:cNvPicPr preferRelativeResize="0"/>
          <p:nvPr/>
        </p:nvPicPr>
        <p:blipFill>
          <a:blip r:embed="rId3">
            <a:alphaModFix/>
          </a:blip>
          <a:stretch>
            <a:fillRect/>
          </a:stretch>
        </p:blipFill>
        <p:spPr>
          <a:xfrm>
            <a:off x="880250" y="2517919"/>
            <a:ext cx="6706038" cy="245698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7"/>
          <p:cNvSpPr txBox="1"/>
          <p:nvPr/>
        </p:nvSpPr>
        <p:spPr>
          <a:xfrm>
            <a:off x="360575" y="591700"/>
            <a:ext cx="8087400" cy="851700"/>
          </a:xfrm>
          <a:prstGeom prst="rect">
            <a:avLst/>
          </a:prstGeom>
          <a:noFill/>
          <a:ln>
            <a:noFill/>
          </a:ln>
        </p:spPr>
        <p:txBody>
          <a:bodyPr spcFirstLastPara="1" wrap="square" lIns="31425" tIns="31425" rIns="31425" bIns="31425" anchor="t" anchorCtr="0">
            <a:noAutofit/>
          </a:bodyPr>
          <a:lstStyle/>
          <a:p>
            <a:pPr marL="0" marR="0" lvl="0" indent="0" algn="l" rtl="0">
              <a:lnSpc>
                <a:spcPct val="120089"/>
              </a:lnSpc>
              <a:spcBef>
                <a:spcPts val="0"/>
              </a:spcBef>
              <a:spcAft>
                <a:spcPts val="0"/>
              </a:spcAft>
              <a:buNone/>
            </a:pPr>
            <a:r>
              <a:rPr lang="en-US" sz="2400" b="1">
                <a:solidFill>
                  <a:srgbClr val="000000"/>
                </a:solidFill>
              </a:rPr>
              <a:t>Collagenous</a:t>
            </a:r>
            <a:r>
              <a:rPr lang="en-US" sz="2400"/>
              <a:t>, found in </a:t>
            </a:r>
            <a:r>
              <a:rPr lang="en-US" sz="2400" u="sng">
                <a:solidFill>
                  <a:srgbClr val="000000"/>
                </a:solidFill>
                <a:latin typeface="Arial"/>
                <a:ea typeface="Arial"/>
                <a:cs typeface="Arial"/>
                <a:sym typeface="Arial"/>
              </a:rPr>
              <a:t>bones, ligaments, tendons</a:t>
            </a:r>
            <a:endParaRPr sz="2400" u="sng">
              <a:solidFill>
                <a:srgbClr val="000000"/>
              </a:solidFill>
              <a:latin typeface="Arial"/>
              <a:ea typeface="Arial"/>
              <a:cs typeface="Arial"/>
              <a:sym typeface="Arial"/>
            </a:endParaRPr>
          </a:p>
          <a:p>
            <a:pPr marL="0" marR="0" lvl="0" indent="0" algn="l" rtl="0">
              <a:lnSpc>
                <a:spcPct val="120089"/>
              </a:lnSpc>
              <a:spcBef>
                <a:spcPts val="0"/>
              </a:spcBef>
              <a:spcAft>
                <a:spcPts val="0"/>
              </a:spcAft>
              <a:buNone/>
            </a:pPr>
            <a:r>
              <a:rPr lang="en-US" sz="2400" b="1">
                <a:solidFill>
                  <a:srgbClr val="000000"/>
                </a:solidFill>
              </a:rPr>
              <a:t>Elasti</a:t>
            </a:r>
            <a:r>
              <a:rPr lang="en-US" sz="2400" b="1"/>
              <a:t>c</a:t>
            </a:r>
            <a:r>
              <a:rPr lang="en-US" sz="2400"/>
              <a:t>, found in </a:t>
            </a:r>
            <a:r>
              <a:rPr lang="en-US" sz="2400" u="sng"/>
              <a:t>ears, vocal cords</a:t>
            </a:r>
            <a:endParaRPr sz="2400" u="sng">
              <a:solidFill>
                <a:srgbClr val="000000"/>
              </a:solidFill>
              <a:latin typeface="Arial"/>
              <a:ea typeface="Arial"/>
              <a:cs typeface="Arial"/>
              <a:sym typeface="Arial"/>
            </a:endParaRPr>
          </a:p>
        </p:txBody>
      </p:sp>
      <p:sp>
        <p:nvSpPr>
          <p:cNvPr id="255" name="Google Shape;255;p37"/>
          <p:cNvSpPr txBox="1"/>
          <p:nvPr/>
        </p:nvSpPr>
        <p:spPr>
          <a:xfrm>
            <a:off x="85175" y="95375"/>
            <a:ext cx="5517600" cy="4476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800"/>
              <a:t>Main types of fibers</a:t>
            </a:r>
            <a:endParaRPr sz="1800"/>
          </a:p>
        </p:txBody>
      </p:sp>
      <p:pic>
        <p:nvPicPr>
          <p:cNvPr id="256" name="Google Shape;256;p37"/>
          <p:cNvPicPr preferRelativeResize="0"/>
          <p:nvPr/>
        </p:nvPicPr>
        <p:blipFill>
          <a:blip r:embed="rId3">
            <a:alphaModFix/>
          </a:blip>
          <a:stretch>
            <a:fillRect/>
          </a:stretch>
        </p:blipFill>
        <p:spPr>
          <a:xfrm>
            <a:off x="431875" y="1443400"/>
            <a:ext cx="8087400" cy="3578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8"/>
          <p:cNvSpPr txBox="1"/>
          <p:nvPr/>
        </p:nvSpPr>
        <p:spPr>
          <a:xfrm>
            <a:off x="121300" y="169825"/>
            <a:ext cx="8604600" cy="59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Ella’s Skin -  What’s missing?</a:t>
            </a:r>
            <a:endParaRPr sz="2400"/>
          </a:p>
        </p:txBody>
      </p:sp>
      <p:pic>
        <p:nvPicPr>
          <p:cNvPr id="262" name="Google Shape;262;p38"/>
          <p:cNvPicPr preferRelativeResize="0"/>
          <p:nvPr/>
        </p:nvPicPr>
        <p:blipFill>
          <a:blip r:embed="rId3">
            <a:alphaModFix/>
          </a:blip>
          <a:stretch>
            <a:fillRect/>
          </a:stretch>
        </p:blipFill>
        <p:spPr>
          <a:xfrm>
            <a:off x="4413850" y="169824"/>
            <a:ext cx="872450" cy="1064375"/>
          </a:xfrm>
          <a:prstGeom prst="rect">
            <a:avLst/>
          </a:prstGeom>
          <a:noFill/>
          <a:ln w="19050" cap="flat" cmpd="sng">
            <a:solidFill>
              <a:schemeClr val="dk2"/>
            </a:solidFill>
            <a:prstDash val="solid"/>
            <a:round/>
            <a:headEnd type="none" w="sm" len="sm"/>
            <a:tailEnd type="none" w="sm" len="sm"/>
          </a:ln>
        </p:spPr>
      </p:pic>
      <p:pic>
        <p:nvPicPr>
          <p:cNvPr id="263" name="Google Shape;263;p38"/>
          <p:cNvPicPr preferRelativeResize="0"/>
          <p:nvPr/>
        </p:nvPicPr>
        <p:blipFill>
          <a:blip r:embed="rId4">
            <a:alphaModFix/>
          </a:blip>
          <a:stretch>
            <a:fillRect/>
          </a:stretch>
        </p:blipFill>
        <p:spPr>
          <a:xfrm>
            <a:off x="152400" y="1386599"/>
            <a:ext cx="8839201" cy="34897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grpSp>
        <p:nvGrpSpPr>
          <p:cNvPr id="268" name="Google Shape;268;p39"/>
          <p:cNvGrpSpPr/>
          <p:nvPr/>
        </p:nvGrpSpPr>
        <p:grpSpPr>
          <a:xfrm>
            <a:off x="2160584" y="578900"/>
            <a:ext cx="6848353" cy="4370677"/>
            <a:chOff x="854125" y="145850"/>
            <a:chExt cx="9033575" cy="7160350"/>
          </a:xfrm>
        </p:grpSpPr>
        <p:pic>
          <p:nvPicPr>
            <p:cNvPr id="269" name="Google Shape;269;p39"/>
            <p:cNvPicPr preferRelativeResize="0"/>
            <p:nvPr/>
          </p:nvPicPr>
          <p:blipFill>
            <a:blip r:embed="rId3">
              <a:alphaModFix/>
            </a:blip>
            <a:stretch>
              <a:fillRect/>
            </a:stretch>
          </p:blipFill>
          <p:spPr>
            <a:xfrm>
              <a:off x="854125" y="145850"/>
              <a:ext cx="8451750" cy="7160350"/>
            </a:xfrm>
            <a:prstGeom prst="rect">
              <a:avLst/>
            </a:prstGeom>
            <a:noFill/>
            <a:ln>
              <a:noFill/>
            </a:ln>
          </p:spPr>
        </p:pic>
        <p:sp>
          <p:nvSpPr>
            <p:cNvPr id="270" name="Google Shape;270;p39"/>
            <p:cNvSpPr txBox="1"/>
            <p:nvPr/>
          </p:nvSpPr>
          <p:spPr>
            <a:xfrm>
              <a:off x="6450925" y="5479050"/>
              <a:ext cx="3042300" cy="676200"/>
            </a:xfrm>
            <a:prstGeom prst="rect">
              <a:avLst/>
            </a:prstGeom>
            <a:solidFill>
              <a:srgbClr val="FFFFFF"/>
            </a:solid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000"/>
                <a:t>Ground substance</a:t>
              </a:r>
              <a:endParaRPr sz="2000"/>
            </a:p>
          </p:txBody>
        </p:sp>
        <p:sp>
          <p:nvSpPr>
            <p:cNvPr id="271" name="Google Shape;271;p39"/>
            <p:cNvSpPr txBox="1"/>
            <p:nvPr/>
          </p:nvSpPr>
          <p:spPr>
            <a:xfrm>
              <a:off x="6617400" y="1941175"/>
              <a:ext cx="3270300" cy="676200"/>
            </a:xfrm>
            <a:prstGeom prst="rect">
              <a:avLst/>
            </a:prstGeom>
            <a:solidFill>
              <a:srgbClr val="FFFFFF"/>
            </a:solid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800"/>
                <a:t>Basement Membrane</a:t>
              </a:r>
              <a:endParaRPr sz="1800"/>
            </a:p>
          </p:txBody>
        </p:sp>
      </p:grpSp>
      <p:sp>
        <p:nvSpPr>
          <p:cNvPr id="272" name="Google Shape;272;p39"/>
          <p:cNvSpPr txBox="1"/>
          <p:nvPr/>
        </p:nvSpPr>
        <p:spPr>
          <a:xfrm>
            <a:off x="88898" y="76191"/>
            <a:ext cx="2260800" cy="4476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500"/>
              <a:t>The </a:t>
            </a:r>
            <a:r>
              <a:rPr lang="en-US" sz="2500" b="1"/>
              <a:t>MATRIX</a:t>
            </a:r>
            <a:endParaRPr sz="2500" b="1"/>
          </a:p>
        </p:txBody>
      </p:sp>
      <p:sp>
        <p:nvSpPr>
          <p:cNvPr id="273" name="Google Shape;273;p39"/>
          <p:cNvSpPr txBox="1"/>
          <p:nvPr/>
        </p:nvSpPr>
        <p:spPr>
          <a:xfrm>
            <a:off x="428625" y="865325"/>
            <a:ext cx="1552800" cy="889500"/>
          </a:xfrm>
          <a:prstGeom prst="rect">
            <a:avLst/>
          </a:prstGeom>
          <a:solidFill>
            <a:srgbClr val="FCE5CD"/>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t>Gene therapy for EB would target what cells?</a:t>
            </a:r>
            <a:endParaRPr/>
          </a:p>
        </p:txBody>
      </p:sp>
      <p:pic>
        <p:nvPicPr>
          <p:cNvPr id="274" name="Google Shape;274;p39"/>
          <p:cNvPicPr preferRelativeResize="0"/>
          <p:nvPr/>
        </p:nvPicPr>
        <p:blipFill>
          <a:blip r:embed="rId4">
            <a:alphaModFix/>
          </a:blip>
          <a:stretch>
            <a:fillRect/>
          </a:stretch>
        </p:blipFill>
        <p:spPr>
          <a:xfrm>
            <a:off x="1108475" y="1754824"/>
            <a:ext cx="872450" cy="1064375"/>
          </a:xfrm>
          <a:prstGeom prst="rect">
            <a:avLst/>
          </a:prstGeom>
          <a:noFill/>
          <a:ln w="19050" cap="flat" cmpd="sng">
            <a:solidFill>
              <a:schemeClr val="dk2"/>
            </a:solidFill>
            <a:prstDash val="solid"/>
            <a:round/>
            <a:headEnd type="none" w="sm" len="sm"/>
            <a:tailEnd type="none" w="sm" len="sm"/>
          </a:ln>
        </p:spPr>
      </p:pic>
      <p:sp>
        <p:nvSpPr>
          <p:cNvPr id="275" name="Google Shape;275;p39"/>
          <p:cNvSpPr txBox="1"/>
          <p:nvPr/>
        </p:nvSpPr>
        <p:spPr>
          <a:xfrm>
            <a:off x="283050" y="4262000"/>
            <a:ext cx="2523300" cy="44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Assignment: </a:t>
            </a:r>
            <a:r>
              <a:rPr lang="en-US" u="sng">
                <a:solidFill>
                  <a:schemeClr val="hlink"/>
                </a:solidFill>
                <a:hlinkClick r:id="rId5"/>
              </a:rPr>
              <a:t>Color the Matrix</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40"/>
          <p:cNvPicPr preferRelativeResize="0"/>
          <p:nvPr/>
        </p:nvPicPr>
        <p:blipFill>
          <a:blip r:embed="rId3">
            <a:alphaModFix/>
          </a:blip>
          <a:stretch>
            <a:fillRect/>
          </a:stretch>
        </p:blipFill>
        <p:spPr>
          <a:xfrm>
            <a:off x="1119136" y="629674"/>
            <a:ext cx="6799766" cy="4473393"/>
          </a:xfrm>
          <a:prstGeom prst="rect">
            <a:avLst/>
          </a:prstGeom>
          <a:noFill/>
          <a:ln>
            <a:noFill/>
          </a:ln>
        </p:spPr>
      </p:pic>
      <p:sp>
        <p:nvSpPr>
          <p:cNvPr id="281" name="Google Shape;281;p40"/>
          <p:cNvSpPr txBox="1"/>
          <p:nvPr/>
        </p:nvSpPr>
        <p:spPr>
          <a:xfrm>
            <a:off x="163530" y="45984"/>
            <a:ext cx="8064000" cy="3909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300" b="1"/>
              <a:t>Categories of Connective Tissue</a:t>
            </a:r>
            <a:endParaRPr sz="2300" b="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1"/>
          <p:cNvPicPr preferRelativeResize="0"/>
          <p:nvPr/>
        </p:nvPicPr>
        <p:blipFill>
          <a:blip r:embed="rId3">
            <a:alphaModFix/>
          </a:blip>
          <a:stretch>
            <a:fillRect/>
          </a:stretch>
        </p:blipFill>
        <p:spPr>
          <a:xfrm>
            <a:off x="550225" y="755874"/>
            <a:ext cx="6311125" cy="4209701"/>
          </a:xfrm>
          <a:prstGeom prst="rect">
            <a:avLst/>
          </a:prstGeom>
          <a:noFill/>
          <a:ln>
            <a:noFill/>
          </a:ln>
        </p:spPr>
      </p:pic>
      <p:sp>
        <p:nvSpPr>
          <p:cNvPr id="287" name="Google Shape;287;p41"/>
          <p:cNvSpPr txBox="1"/>
          <p:nvPr/>
        </p:nvSpPr>
        <p:spPr>
          <a:xfrm>
            <a:off x="200025" y="98213"/>
            <a:ext cx="7374300" cy="374100"/>
          </a:xfrm>
          <a:prstGeom prst="rect">
            <a:avLst/>
          </a:prstGeom>
          <a:noFill/>
          <a:ln>
            <a:noFill/>
          </a:ln>
        </p:spPr>
        <p:txBody>
          <a:bodyPr spcFirstLastPara="1" wrap="square" lIns="31425" tIns="31425" rIns="31425" bIns="31425" anchor="t" anchorCtr="0">
            <a:noAutofit/>
          </a:bodyPr>
          <a:lstStyle/>
          <a:p>
            <a:pPr marL="0" marR="0" lvl="0" indent="0" algn="l" rtl="0">
              <a:lnSpc>
                <a:spcPct val="120089"/>
              </a:lnSpc>
              <a:spcBef>
                <a:spcPts val="0"/>
              </a:spcBef>
              <a:spcAft>
                <a:spcPts val="0"/>
              </a:spcAft>
              <a:buNone/>
            </a:pPr>
            <a:r>
              <a:rPr lang="en-US" sz="2600"/>
              <a:t>A. </a:t>
            </a:r>
            <a:r>
              <a:rPr lang="en-US" sz="2600">
                <a:solidFill>
                  <a:srgbClr val="000000"/>
                </a:solidFill>
                <a:latin typeface="Arial"/>
                <a:ea typeface="Arial"/>
                <a:cs typeface="Arial"/>
                <a:sym typeface="Arial"/>
              </a:rPr>
              <a:t>Loose Connective Tissue or Areolar Tissue</a:t>
            </a:r>
            <a:endParaRPr sz="2600">
              <a:solidFill>
                <a:srgbClr val="000000"/>
              </a:solidFill>
              <a:latin typeface="Arial"/>
              <a:ea typeface="Arial"/>
              <a:cs typeface="Arial"/>
              <a:sym typeface="Arial"/>
            </a:endParaRPr>
          </a:p>
        </p:txBody>
      </p:sp>
      <p:sp>
        <p:nvSpPr>
          <p:cNvPr id="288" name="Google Shape;288;p41"/>
          <p:cNvSpPr txBox="1"/>
          <p:nvPr/>
        </p:nvSpPr>
        <p:spPr>
          <a:xfrm>
            <a:off x="6036525" y="889775"/>
            <a:ext cx="2907900" cy="2620200"/>
          </a:xfrm>
          <a:prstGeom prst="rect">
            <a:avLst/>
          </a:prstGeom>
          <a:solidFill>
            <a:srgbClr val="FFFFFF"/>
          </a:solidFill>
          <a:ln>
            <a:noFill/>
          </a:ln>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Binds underlying organs to skin and to each other</a:t>
            </a: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Forms delicate thin </a:t>
            </a:r>
            <a:r>
              <a:rPr lang="en-US" sz="2200" u="sng">
                <a:solidFill>
                  <a:srgbClr val="000000"/>
                </a:solidFill>
                <a:latin typeface="Arial"/>
                <a:ea typeface="Arial"/>
                <a:cs typeface="Arial"/>
                <a:sym typeface="Arial"/>
              </a:rPr>
              <a:t>membranes</a:t>
            </a:r>
            <a:r>
              <a:rPr lang="en-US" sz="2200">
                <a:solidFill>
                  <a:srgbClr val="000000"/>
                </a:solidFill>
                <a:latin typeface="Arial"/>
                <a:ea typeface="Arial"/>
                <a:cs typeface="Arial"/>
                <a:sym typeface="Arial"/>
              </a:rPr>
              <a:t> throughout the body</a:t>
            </a:r>
            <a:endParaRPr sz="220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2"/>
          <p:cNvSpPr txBox="1">
            <a:spLocks noGrp="1"/>
          </p:cNvSpPr>
          <p:nvPr>
            <p:ph type="title"/>
          </p:nvPr>
        </p:nvSpPr>
        <p:spPr>
          <a:xfrm>
            <a:off x="199305" y="126849"/>
            <a:ext cx="77727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t>B. </a:t>
            </a:r>
            <a:r>
              <a:rPr lang="en-US" sz="4000">
                <a:solidFill>
                  <a:srgbClr val="000000"/>
                </a:solidFill>
                <a:latin typeface="Arial"/>
                <a:ea typeface="Arial"/>
                <a:cs typeface="Arial"/>
                <a:sym typeface="Arial"/>
              </a:rPr>
              <a:t>Adipose Tissue (fat)</a:t>
            </a:r>
            <a:endParaRPr sz="4000">
              <a:solidFill>
                <a:srgbClr val="000000"/>
              </a:solidFill>
              <a:latin typeface="Arial"/>
              <a:ea typeface="Arial"/>
              <a:cs typeface="Arial"/>
              <a:sym typeface="Arial"/>
            </a:endParaRPr>
          </a:p>
        </p:txBody>
      </p:sp>
      <p:pic>
        <p:nvPicPr>
          <p:cNvPr id="294" name="Google Shape;294;p42"/>
          <p:cNvPicPr preferRelativeResize="0"/>
          <p:nvPr/>
        </p:nvPicPr>
        <p:blipFill>
          <a:blip r:embed="rId3">
            <a:alphaModFix/>
          </a:blip>
          <a:stretch>
            <a:fillRect/>
          </a:stretch>
        </p:blipFill>
        <p:spPr>
          <a:xfrm>
            <a:off x="4469378" y="678122"/>
            <a:ext cx="2977038" cy="2381620"/>
          </a:xfrm>
          <a:prstGeom prst="rect">
            <a:avLst/>
          </a:prstGeom>
          <a:noFill/>
          <a:ln>
            <a:noFill/>
          </a:ln>
        </p:spPr>
      </p:pic>
      <p:pic>
        <p:nvPicPr>
          <p:cNvPr id="295" name="Google Shape;295;p42"/>
          <p:cNvPicPr preferRelativeResize="0"/>
          <p:nvPr/>
        </p:nvPicPr>
        <p:blipFill>
          <a:blip r:embed="rId4">
            <a:alphaModFix/>
          </a:blip>
          <a:stretch>
            <a:fillRect/>
          </a:stretch>
        </p:blipFill>
        <p:spPr>
          <a:xfrm>
            <a:off x="704160" y="755899"/>
            <a:ext cx="2156591" cy="1725385"/>
          </a:xfrm>
          <a:prstGeom prst="rect">
            <a:avLst/>
          </a:prstGeom>
          <a:noFill/>
          <a:ln>
            <a:noFill/>
          </a:ln>
        </p:spPr>
      </p:pic>
      <p:pic>
        <p:nvPicPr>
          <p:cNvPr id="296" name="Google Shape;296;p42"/>
          <p:cNvPicPr preferRelativeResize="0"/>
          <p:nvPr/>
        </p:nvPicPr>
        <p:blipFill rotWithShape="1">
          <a:blip r:embed="rId5">
            <a:alphaModFix/>
          </a:blip>
          <a:srcRect l="7878" r="15180"/>
          <a:stretch/>
        </p:blipFill>
        <p:spPr>
          <a:xfrm>
            <a:off x="391736" y="2607559"/>
            <a:ext cx="3500303" cy="2340292"/>
          </a:xfrm>
          <a:prstGeom prst="rect">
            <a:avLst/>
          </a:prstGeom>
          <a:noFill/>
          <a:ln>
            <a:noFill/>
          </a:ln>
        </p:spPr>
      </p:pic>
      <p:sp>
        <p:nvSpPr>
          <p:cNvPr id="297" name="Google Shape;297;p42"/>
          <p:cNvSpPr txBox="1"/>
          <p:nvPr/>
        </p:nvSpPr>
        <p:spPr>
          <a:xfrm>
            <a:off x="4665724" y="3334568"/>
            <a:ext cx="3576600" cy="1443900"/>
          </a:xfrm>
          <a:prstGeom prst="rect">
            <a:avLst/>
          </a:prstGeom>
          <a:noFill/>
          <a:ln>
            <a:noFill/>
          </a:ln>
        </p:spPr>
        <p:txBody>
          <a:bodyPr spcFirstLastPara="1" wrap="square" lIns="75425" tIns="75425" rIns="75425" bIns="75425" anchor="t" anchorCtr="0">
            <a:noAutofit/>
          </a:bodyPr>
          <a:lstStyle/>
          <a:p>
            <a:pPr marL="381000" lvl="0" indent="-349250" algn="l" rtl="0">
              <a:spcBef>
                <a:spcPts val="0"/>
              </a:spcBef>
              <a:spcAft>
                <a:spcPts val="0"/>
              </a:spcAft>
              <a:buSzPts val="2500"/>
              <a:buChar char="●"/>
            </a:pPr>
            <a:r>
              <a:rPr lang="en-US" sz="2500"/>
              <a:t>Protective cushion</a:t>
            </a:r>
            <a:endParaRPr sz="2500"/>
          </a:p>
          <a:p>
            <a:pPr marL="381000" lvl="0" indent="-349250" algn="l" rtl="0">
              <a:spcBef>
                <a:spcPts val="0"/>
              </a:spcBef>
              <a:spcAft>
                <a:spcPts val="0"/>
              </a:spcAft>
              <a:buSzPts val="2500"/>
              <a:buChar char="●"/>
            </a:pPr>
            <a:r>
              <a:rPr lang="en-US" sz="2500"/>
              <a:t>insulation to preserve body heat</a:t>
            </a:r>
            <a:endParaRPr sz="2500"/>
          </a:p>
          <a:p>
            <a:pPr marL="381000" lvl="0" indent="-349250" algn="l" rtl="0">
              <a:spcBef>
                <a:spcPts val="0"/>
              </a:spcBef>
              <a:spcAft>
                <a:spcPts val="0"/>
              </a:spcAft>
              <a:buSzPts val="2500"/>
              <a:buChar char="●"/>
            </a:pPr>
            <a:r>
              <a:rPr lang="en-US" sz="2500"/>
              <a:t>Stores </a:t>
            </a:r>
            <a:r>
              <a:rPr lang="en-US" sz="2500" u="sng"/>
              <a:t>energy</a:t>
            </a:r>
            <a:r>
              <a:rPr lang="en-US" sz="2500"/>
              <a:t>.</a:t>
            </a:r>
            <a:endParaRPr sz="25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3"/>
          <p:cNvSpPr txBox="1">
            <a:spLocks noGrp="1"/>
          </p:cNvSpPr>
          <p:nvPr>
            <p:ph type="title"/>
          </p:nvPr>
        </p:nvSpPr>
        <p:spPr>
          <a:xfrm>
            <a:off x="206370" y="78587"/>
            <a:ext cx="8114100" cy="8397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800"/>
              <a:t>C. </a:t>
            </a:r>
            <a:r>
              <a:rPr lang="en-US" sz="3800">
                <a:solidFill>
                  <a:srgbClr val="000000"/>
                </a:solidFill>
                <a:latin typeface="Arial"/>
                <a:ea typeface="Arial"/>
                <a:cs typeface="Arial"/>
                <a:sym typeface="Arial"/>
              </a:rPr>
              <a:t>Fibrous Connective Tissue</a:t>
            </a:r>
            <a:endParaRPr sz="3800">
              <a:solidFill>
                <a:srgbClr val="000000"/>
              </a:solidFill>
              <a:latin typeface="Arial"/>
              <a:ea typeface="Arial"/>
              <a:cs typeface="Arial"/>
              <a:sym typeface="Arial"/>
            </a:endParaRPr>
          </a:p>
        </p:txBody>
      </p:sp>
      <p:pic>
        <p:nvPicPr>
          <p:cNvPr id="303" name="Google Shape;303;p43"/>
          <p:cNvPicPr preferRelativeResize="0"/>
          <p:nvPr/>
        </p:nvPicPr>
        <p:blipFill>
          <a:blip r:embed="rId3">
            <a:alphaModFix/>
          </a:blip>
          <a:stretch>
            <a:fillRect/>
          </a:stretch>
        </p:blipFill>
        <p:spPr>
          <a:xfrm>
            <a:off x="885720" y="991039"/>
            <a:ext cx="3623569" cy="3623569"/>
          </a:xfrm>
          <a:prstGeom prst="rect">
            <a:avLst/>
          </a:prstGeom>
          <a:noFill/>
          <a:ln>
            <a:noFill/>
          </a:ln>
        </p:spPr>
      </p:pic>
      <p:sp>
        <p:nvSpPr>
          <p:cNvPr id="304" name="Google Shape;304;p43"/>
          <p:cNvSpPr txBox="1"/>
          <p:nvPr/>
        </p:nvSpPr>
        <p:spPr>
          <a:xfrm>
            <a:off x="5168993" y="1172796"/>
            <a:ext cx="3614100" cy="2269500"/>
          </a:xfrm>
          <a:prstGeom prst="rect">
            <a:avLst/>
          </a:prstGeom>
          <a:noFill/>
          <a:ln>
            <a:noFill/>
          </a:ln>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3100">
                <a:solidFill>
                  <a:srgbClr val="000000"/>
                </a:solidFill>
                <a:latin typeface="Arial"/>
                <a:ea typeface="Arial"/>
                <a:cs typeface="Arial"/>
                <a:sym typeface="Arial"/>
              </a:rPr>
              <a:t>Tendons =  </a:t>
            </a:r>
            <a:br>
              <a:rPr lang="en-US" sz="3100">
                <a:solidFill>
                  <a:srgbClr val="000000"/>
                </a:solidFill>
                <a:latin typeface="Arial"/>
                <a:ea typeface="Arial"/>
                <a:cs typeface="Arial"/>
                <a:sym typeface="Arial"/>
              </a:rPr>
            </a:br>
            <a:r>
              <a:rPr lang="en-US" sz="3100">
                <a:solidFill>
                  <a:srgbClr val="000000"/>
                </a:solidFill>
                <a:latin typeface="Arial"/>
                <a:ea typeface="Arial"/>
                <a:cs typeface="Arial"/>
                <a:sym typeface="Arial"/>
              </a:rPr>
              <a:t>muscles to bones</a:t>
            </a:r>
            <a:endParaRPr sz="31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3100">
                <a:solidFill>
                  <a:srgbClr val="000000"/>
                </a:solidFill>
                <a:latin typeface="Arial"/>
                <a:ea typeface="Arial"/>
                <a:cs typeface="Arial"/>
                <a:sym typeface="Arial"/>
              </a:rPr>
              <a:t> </a:t>
            </a:r>
            <a:endParaRPr sz="31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3100">
                <a:solidFill>
                  <a:srgbClr val="000000"/>
                </a:solidFill>
                <a:latin typeface="Arial"/>
                <a:ea typeface="Arial"/>
                <a:cs typeface="Arial"/>
                <a:sym typeface="Arial"/>
              </a:rPr>
              <a:t>Ligaments = </a:t>
            </a:r>
            <a:br>
              <a:rPr lang="en-US" sz="3100">
                <a:solidFill>
                  <a:srgbClr val="000000"/>
                </a:solidFill>
                <a:latin typeface="Arial"/>
                <a:ea typeface="Arial"/>
                <a:cs typeface="Arial"/>
                <a:sym typeface="Arial"/>
              </a:rPr>
            </a:br>
            <a:r>
              <a:rPr lang="en-US" sz="3100">
                <a:solidFill>
                  <a:srgbClr val="000000"/>
                </a:solidFill>
                <a:latin typeface="Arial"/>
                <a:ea typeface="Arial"/>
                <a:cs typeface="Arial"/>
                <a:sym typeface="Arial"/>
              </a:rPr>
              <a:t>bones to bones</a:t>
            </a:r>
            <a:endParaRPr sz="310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4" descr="knee-flexed-large-colour5.jpg"/>
          <p:cNvPicPr preferRelativeResize="0"/>
          <p:nvPr/>
        </p:nvPicPr>
        <p:blipFill>
          <a:blip r:embed="rId3">
            <a:alphaModFix/>
          </a:blip>
          <a:stretch>
            <a:fillRect/>
          </a:stretch>
        </p:blipFill>
        <p:spPr>
          <a:xfrm>
            <a:off x="4436775" y="402150"/>
            <a:ext cx="4150889" cy="4616901"/>
          </a:xfrm>
          <a:prstGeom prst="rect">
            <a:avLst/>
          </a:prstGeom>
          <a:noFill/>
          <a:ln>
            <a:noFill/>
          </a:ln>
        </p:spPr>
      </p:pic>
      <p:pic>
        <p:nvPicPr>
          <p:cNvPr id="310" name="Google Shape;310;p44"/>
          <p:cNvPicPr preferRelativeResize="0"/>
          <p:nvPr/>
        </p:nvPicPr>
        <p:blipFill>
          <a:blip r:embed="rId4">
            <a:alphaModFix/>
          </a:blip>
          <a:stretch>
            <a:fillRect/>
          </a:stretch>
        </p:blipFill>
        <p:spPr>
          <a:xfrm>
            <a:off x="1172472" y="2"/>
            <a:ext cx="3138683" cy="501904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240149" y="144494"/>
            <a:ext cx="81141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3500">
                <a:solidFill>
                  <a:srgbClr val="000000"/>
                </a:solidFill>
                <a:latin typeface="Arial"/>
                <a:ea typeface="Arial"/>
                <a:cs typeface="Arial"/>
                <a:sym typeface="Arial"/>
              </a:rPr>
              <a:t>Epithelial Tissue</a:t>
            </a:r>
            <a:endParaRPr sz="3500">
              <a:solidFill>
                <a:srgbClr val="000000"/>
              </a:solidFill>
              <a:latin typeface="Arial"/>
              <a:ea typeface="Arial"/>
              <a:cs typeface="Arial"/>
              <a:sym typeface="Arial"/>
            </a:endParaRPr>
          </a:p>
        </p:txBody>
      </p:sp>
      <p:sp>
        <p:nvSpPr>
          <p:cNvPr id="48" name="Google Shape;48;p10"/>
          <p:cNvSpPr txBox="1"/>
          <p:nvPr/>
        </p:nvSpPr>
        <p:spPr>
          <a:xfrm>
            <a:off x="240143" y="970059"/>
            <a:ext cx="8738100" cy="1650300"/>
          </a:xfrm>
          <a:prstGeom prst="rect">
            <a:avLst/>
          </a:prstGeom>
          <a:noFill/>
          <a:ln>
            <a:noFill/>
          </a:ln>
        </p:spPr>
        <p:txBody>
          <a:bodyPr spcFirstLastPara="1" wrap="square" lIns="31425" tIns="31425" rIns="31425" bIns="31425" anchor="t" anchorCtr="0">
            <a:noAutofit/>
          </a:bodyPr>
          <a:lstStyle/>
          <a:p>
            <a:pPr marL="0" marR="0" lvl="0" indent="0" algn="l" rtl="0">
              <a:lnSpc>
                <a:spcPct val="119921"/>
              </a:lnSpc>
              <a:spcBef>
                <a:spcPts val="0"/>
              </a:spcBef>
              <a:spcAft>
                <a:spcPts val="0"/>
              </a:spcAft>
              <a:buNone/>
            </a:pPr>
            <a:r>
              <a:rPr lang="en-US" sz="2200">
                <a:solidFill>
                  <a:srgbClr val="000000"/>
                </a:solidFill>
                <a:latin typeface="Arial"/>
                <a:ea typeface="Arial"/>
                <a:cs typeface="Arial"/>
                <a:sym typeface="Arial"/>
              </a:rPr>
              <a:t>- </a:t>
            </a:r>
            <a:r>
              <a:rPr lang="en-US" sz="2200"/>
              <a:t>C</a:t>
            </a:r>
            <a:r>
              <a:rPr lang="en-US" sz="2200">
                <a:solidFill>
                  <a:srgbClr val="000000"/>
                </a:solidFill>
                <a:latin typeface="Arial"/>
                <a:ea typeface="Arial"/>
                <a:cs typeface="Arial"/>
                <a:sym typeface="Arial"/>
              </a:rPr>
              <a:t>overs all body surfaces both inside and out. </a:t>
            </a:r>
            <a:br>
              <a:rPr lang="en-US" sz="2200">
                <a:solidFill>
                  <a:srgbClr val="000000"/>
                </a:solidFill>
                <a:latin typeface="Arial"/>
                <a:ea typeface="Arial"/>
                <a:cs typeface="Arial"/>
                <a:sym typeface="Arial"/>
              </a:rPr>
            </a:br>
            <a:r>
              <a:rPr lang="en-US" sz="2200">
                <a:solidFill>
                  <a:srgbClr val="000000"/>
                </a:solidFill>
                <a:latin typeface="Arial"/>
                <a:ea typeface="Arial"/>
                <a:cs typeface="Arial"/>
                <a:sym typeface="Arial"/>
              </a:rPr>
              <a:t>- Main </a:t>
            </a:r>
            <a:r>
              <a:rPr lang="en-US" sz="2200" u="sng">
                <a:solidFill>
                  <a:srgbClr val="000000"/>
                </a:solidFill>
                <a:latin typeface="Arial"/>
                <a:ea typeface="Arial"/>
                <a:cs typeface="Arial"/>
                <a:sym typeface="Arial"/>
              </a:rPr>
              <a:t>glandular</a:t>
            </a:r>
            <a:r>
              <a:rPr lang="en-US" sz="2200">
                <a:solidFill>
                  <a:srgbClr val="000000"/>
                </a:solidFill>
                <a:latin typeface="Arial"/>
                <a:ea typeface="Arial"/>
                <a:cs typeface="Arial"/>
                <a:sym typeface="Arial"/>
              </a:rPr>
              <a:t> (glands) tissue.</a:t>
            </a:r>
            <a:br>
              <a:rPr lang="en-US" sz="2200">
                <a:solidFill>
                  <a:srgbClr val="000000"/>
                </a:solidFill>
                <a:latin typeface="Arial"/>
                <a:ea typeface="Arial"/>
                <a:cs typeface="Arial"/>
                <a:sym typeface="Arial"/>
              </a:rPr>
            </a:br>
            <a:r>
              <a:rPr lang="en-US" sz="2200">
                <a:solidFill>
                  <a:srgbClr val="000000"/>
                </a:solidFill>
                <a:latin typeface="Arial"/>
                <a:ea typeface="Arial"/>
                <a:cs typeface="Arial"/>
                <a:sym typeface="Arial"/>
              </a:rPr>
              <a:t>- Attached to underlying connective tissue </a:t>
            </a:r>
            <a:r>
              <a:rPr lang="en-US" sz="2200"/>
              <a:t>at the </a:t>
            </a:r>
            <a:r>
              <a:rPr lang="en-US" sz="2200" u="sng"/>
              <a:t>basement membrane</a:t>
            </a:r>
            <a:endParaRPr sz="2200">
              <a:solidFill>
                <a:srgbClr val="000000"/>
              </a:solidFill>
              <a:latin typeface="Arial"/>
              <a:ea typeface="Arial"/>
              <a:cs typeface="Arial"/>
              <a:sym typeface="Arial"/>
            </a:endParaRPr>
          </a:p>
        </p:txBody>
      </p:sp>
      <p:pic>
        <p:nvPicPr>
          <p:cNvPr id="49" name="Google Shape;49;p10"/>
          <p:cNvPicPr preferRelativeResize="0"/>
          <p:nvPr/>
        </p:nvPicPr>
        <p:blipFill rotWithShape="1">
          <a:blip r:embed="rId3">
            <a:alphaModFix/>
          </a:blip>
          <a:srcRect t="18883"/>
          <a:stretch/>
        </p:blipFill>
        <p:spPr>
          <a:xfrm>
            <a:off x="1642975" y="2478825"/>
            <a:ext cx="5464850" cy="2352950"/>
          </a:xfrm>
          <a:prstGeom prst="rect">
            <a:avLst/>
          </a:prstGeom>
          <a:noFill/>
          <a:ln>
            <a:noFill/>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5"/>
          <p:cNvSpPr txBox="1"/>
          <p:nvPr/>
        </p:nvSpPr>
        <p:spPr>
          <a:xfrm>
            <a:off x="256075" y="169825"/>
            <a:ext cx="5631300" cy="1387200"/>
          </a:xfrm>
          <a:prstGeom prst="rect">
            <a:avLst/>
          </a:prstGeom>
          <a:noFill/>
          <a:ln>
            <a:noFill/>
          </a:ln>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500" b="1"/>
              <a:t>D. </a:t>
            </a:r>
            <a:r>
              <a:rPr lang="en-US" sz="2500" b="1">
                <a:solidFill>
                  <a:srgbClr val="000000"/>
                </a:solidFill>
                <a:latin typeface="Arial"/>
                <a:ea typeface="Arial"/>
                <a:cs typeface="Arial"/>
                <a:sym typeface="Arial"/>
              </a:rPr>
              <a:t>CARTILAGE</a:t>
            </a:r>
            <a:endParaRPr sz="2500" b="1">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 </a:t>
            </a: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500">
                <a:solidFill>
                  <a:srgbClr val="000000"/>
                </a:solidFill>
                <a:latin typeface="Arial"/>
                <a:ea typeface="Arial"/>
                <a:cs typeface="Arial"/>
                <a:sym typeface="Arial"/>
              </a:rPr>
              <a:t>Cartilage cells are called </a:t>
            </a:r>
            <a:r>
              <a:rPr lang="en-US" sz="2500" u="sng">
                <a:solidFill>
                  <a:srgbClr val="000000"/>
                </a:solidFill>
                <a:latin typeface="Arial"/>
                <a:ea typeface="Arial"/>
                <a:cs typeface="Arial"/>
                <a:sym typeface="Arial"/>
              </a:rPr>
              <a:t>chondrocytes</a:t>
            </a:r>
            <a:endParaRPr sz="2500" u="sng">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 </a:t>
            </a: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200">
              <a:solidFill>
                <a:srgbClr val="000000"/>
              </a:solidFill>
              <a:latin typeface="Arial"/>
              <a:ea typeface="Arial"/>
              <a:cs typeface="Arial"/>
              <a:sym typeface="Arial"/>
            </a:endParaRPr>
          </a:p>
        </p:txBody>
      </p:sp>
      <p:pic>
        <p:nvPicPr>
          <p:cNvPr id="316" name="Google Shape;316;p45"/>
          <p:cNvPicPr preferRelativeResize="0"/>
          <p:nvPr/>
        </p:nvPicPr>
        <p:blipFill>
          <a:blip r:embed="rId3">
            <a:alphaModFix/>
          </a:blip>
          <a:stretch>
            <a:fillRect/>
          </a:stretch>
        </p:blipFill>
        <p:spPr>
          <a:xfrm>
            <a:off x="5887377" y="395315"/>
            <a:ext cx="3103583" cy="4433720"/>
          </a:xfrm>
          <a:prstGeom prst="rect">
            <a:avLst/>
          </a:prstGeom>
          <a:noFill/>
          <a:ln>
            <a:noFill/>
          </a:ln>
        </p:spPr>
      </p:pic>
      <p:pic>
        <p:nvPicPr>
          <p:cNvPr id="317" name="Google Shape;317;p45" descr="chondrocytes.gif"/>
          <p:cNvPicPr preferRelativeResize="0"/>
          <p:nvPr/>
        </p:nvPicPr>
        <p:blipFill>
          <a:blip r:embed="rId4">
            <a:alphaModFix/>
          </a:blip>
          <a:stretch>
            <a:fillRect/>
          </a:stretch>
        </p:blipFill>
        <p:spPr>
          <a:xfrm>
            <a:off x="1337410" y="1557014"/>
            <a:ext cx="3161352" cy="2693453"/>
          </a:xfrm>
          <a:prstGeom prst="rect">
            <a:avLst/>
          </a:prstGeom>
          <a:noFill/>
          <a:ln>
            <a:noFill/>
          </a:ln>
        </p:spPr>
      </p:pic>
      <p:sp>
        <p:nvSpPr>
          <p:cNvPr id="318" name="Google Shape;318;p45"/>
          <p:cNvSpPr txBox="1"/>
          <p:nvPr/>
        </p:nvSpPr>
        <p:spPr>
          <a:xfrm>
            <a:off x="490658" y="4482878"/>
            <a:ext cx="4613400" cy="4812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700"/>
              <a:t>Cartilage is a type of </a:t>
            </a:r>
            <a:br>
              <a:rPr lang="en-US" sz="1700"/>
            </a:br>
            <a:r>
              <a:rPr lang="en-US" sz="1700"/>
              <a:t>        “DENSE CONNECTIVE TISSUE”</a:t>
            </a:r>
            <a:endParaRPr sz="17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6"/>
          <p:cNvSpPr txBox="1">
            <a:spLocks noGrp="1"/>
          </p:cNvSpPr>
          <p:nvPr>
            <p:ph type="title"/>
          </p:nvPr>
        </p:nvSpPr>
        <p:spPr>
          <a:xfrm>
            <a:off x="156038" y="53190"/>
            <a:ext cx="60966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solidFill>
                  <a:srgbClr val="000000"/>
                </a:solidFill>
                <a:latin typeface="Arial"/>
                <a:ea typeface="Arial"/>
                <a:cs typeface="Arial"/>
                <a:sym typeface="Arial"/>
              </a:rPr>
              <a:t>Hyaline Cartilage</a:t>
            </a:r>
            <a:endParaRPr sz="4000">
              <a:solidFill>
                <a:srgbClr val="000000"/>
              </a:solidFill>
              <a:latin typeface="Arial"/>
              <a:ea typeface="Arial"/>
              <a:cs typeface="Arial"/>
              <a:sym typeface="Arial"/>
            </a:endParaRPr>
          </a:p>
        </p:txBody>
      </p:sp>
      <p:pic>
        <p:nvPicPr>
          <p:cNvPr id="324" name="Google Shape;324;p46"/>
          <p:cNvPicPr preferRelativeResize="0"/>
          <p:nvPr/>
        </p:nvPicPr>
        <p:blipFill>
          <a:blip r:embed="rId3">
            <a:alphaModFix/>
          </a:blip>
          <a:stretch>
            <a:fillRect/>
          </a:stretch>
        </p:blipFill>
        <p:spPr>
          <a:xfrm>
            <a:off x="368580" y="1623856"/>
            <a:ext cx="4529131" cy="3400414"/>
          </a:xfrm>
          <a:prstGeom prst="rect">
            <a:avLst/>
          </a:prstGeom>
          <a:noFill/>
          <a:ln>
            <a:noFill/>
          </a:ln>
        </p:spPr>
      </p:pic>
      <p:sp>
        <p:nvSpPr>
          <p:cNvPr id="325" name="Google Shape;325;p46"/>
          <p:cNvSpPr txBox="1"/>
          <p:nvPr/>
        </p:nvSpPr>
        <p:spPr>
          <a:xfrm>
            <a:off x="166410" y="625607"/>
            <a:ext cx="8811300" cy="629100"/>
          </a:xfrm>
          <a:prstGeom prst="rect">
            <a:avLst/>
          </a:prstGeom>
          <a:noFill/>
          <a:ln>
            <a:noFill/>
          </a:ln>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600"/>
              <a:t>Location: </a:t>
            </a:r>
            <a:r>
              <a:rPr lang="en-US" sz="2600" u="sng"/>
              <a:t>c</a:t>
            </a:r>
            <a:r>
              <a:rPr lang="en-US" sz="2600" u="sng">
                <a:solidFill>
                  <a:srgbClr val="000000"/>
                </a:solidFill>
                <a:latin typeface="Arial"/>
                <a:ea typeface="Arial"/>
                <a:cs typeface="Arial"/>
                <a:sym typeface="Arial"/>
              </a:rPr>
              <a:t>overs ends of joints</a:t>
            </a:r>
            <a:r>
              <a:rPr lang="en-US" sz="2600">
                <a:solidFill>
                  <a:srgbClr val="000000"/>
                </a:solidFill>
                <a:latin typeface="Arial"/>
                <a:ea typeface="Arial"/>
                <a:cs typeface="Arial"/>
                <a:sym typeface="Arial"/>
              </a:rPr>
              <a:t>, nose and respiratory passages, </a:t>
            </a:r>
            <a:r>
              <a:rPr lang="en-US" sz="2600"/>
              <a:t>serves as padding</a:t>
            </a:r>
            <a:endParaRPr sz="2600">
              <a:solidFill>
                <a:srgbClr val="000000"/>
              </a:solidFill>
              <a:latin typeface="Arial"/>
              <a:ea typeface="Arial"/>
              <a:cs typeface="Arial"/>
              <a:sym typeface="Arial"/>
            </a:endParaRPr>
          </a:p>
        </p:txBody>
      </p:sp>
      <p:pic>
        <p:nvPicPr>
          <p:cNvPr id="326" name="Google Shape;326;p46"/>
          <p:cNvPicPr preferRelativeResize="0"/>
          <p:nvPr/>
        </p:nvPicPr>
        <p:blipFill rotWithShape="1">
          <a:blip r:embed="rId4">
            <a:alphaModFix/>
          </a:blip>
          <a:srcRect r="3147"/>
          <a:stretch/>
        </p:blipFill>
        <p:spPr>
          <a:xfrm>
            <a:off x="3828800" y="1716563"/>
            <a:ext cx="5148900" cy="31340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7"/>
          <p:cNvSpPr txBox="1">
            <a:spLocks noGrp="1"/>
          </p:cNvSpPr>
          <p:nvPr>
            <p:ph type="title"/>
          </p:nvPr>
        </p:nvSpPr>
        <p:spPr>
          <a:xfrm>
            <a:off x="549270" y="240502"/>
            <a:ext cx="8114100" cy="839700"/>
          </a:xfrm>
          <a:prstGeom prst="rect">
            <a:avLst/>
          </a:prstGeom>
          <a:noFill/>
          <a:ln>
            <a:noFill/>
          </a:ln>
        </p:spPr>
        <p:txBody>
          <a:bodyPr spcFirstLastPara="1" wrap="square" lIns="31425" tIns="31425" rIns="31425" bIns="31425" anchor="ctr" anchorCtr="0">
            <a:noAutofit/>
          </a:bodyPr>
          <a:lstStyle/>
          <a:p>
            <a:pPr marL="0" marR="0" lvl="0" indent="0" algn="ctr" rtl="0">
              <a:lnSpc>
                <a:spcPct val="119886"/>
              </a:lnSpc>
              <a:spcBef>
                <a:spcPts val="0"/>
              </a:spcBef>
              <a:spcAft>
                <a:spcPts val="0"/>
              </a:spcAft>
              <a:buNone/>
            </a:pPr>
            <a:r>
              <a:rPr lang="en-US" sz="4000">
                <a:solidFill>
                  <a:srgbClr val="000000"/>
                </a:solidFill>
                <a:latin typeface="Arial"/>
                <a:ea typeface="Arial"/>
                <a:cs typeface="Arial"/>
                <a:sym typeface="Arial"/>
              </a:rPr>
              <a:t>Hyaline cartilage</a:t>
            </a:r>
            <a:endParaRPr sz="4000">
              <a:solidFill>
                <a:srgbClr val="000000"/>
              </a:solidFill>
              <a:latin typeface="Arial"/>
              <a:ea typeface="Arial"/>
              <a:cs typeface="Arial"/>
              <a:sym typeface="Arial"/>
            </a:endParaRPr>
          </a:p>
        </p:txBody>
      </p:sp>
      <p:pic>
        <p:nvPicPr>
          <p:cNvPr id="332" name="Google Shape;332;p47"/>
          <p:cNvPicPr preferRelativeResize="0"/>
          <p:nvPr/>
        </p:nvPicPr>
        <p:blipFill>
          <a:blip r:embed="rId3">
            <a:alphaModFix/>
          </a:blip>
          <a:stretch>
            <a:fillRect/>
          </a:stretch>
        </p:blipFill>
        <p:spPr>
          <a:xfrm>
            <a:off x="1863460" y="1225751"/>
            <a:ext cx="5336381" cy="355757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8"/>
          <p:cNvSpPr txBox="1">
            <a:spLocks noGrp="1"/>
          </p:cNvSpPr>
          <p:nvPr>
            <p:ph type="title"/>
          </p:nvPr>
        </p:nvSpPr>
        <p:spPr>
          <a:xfrm>
            <a:off x="88245" y="133414"/>
            <a:ext cx="52140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solidFill>
                  <a:srgbClr val="000000"/>
                </a:solidFill>
                <a:latin typeface="Arial"/>
                <a:ea typeface="Arial"/>
                <a:cs typeface="Arial"/>
                <a:sym typeface="Arial"/>
              </a:rPr>
              <a:t>Elastic cartilage</a:t>
            </a:r>
            <a:endParaRPr sz="4000">
              <a:solidFill>
                <a:srgbClr val="000000"/>
              </a:solidFill>
              <a:latin typeface="Arial"/>
              <a:ea typeface="Arial"/>
              <a:cs typeface="Arial"/>
              <a:sym typeface="Arial"/>
            </a:endParaRPr>
          </a:p>
        </p:txBody>
      </p:sp>
      <p:sp>
        <p:nvSpPr>
          <p:cNvPr id="338" name="Google Shape;338;p48"/>
          <p:cNvSpPr txBox="1"/>
          <p:nvPr/>
        </p:nvSpPr>
        <p:spPr>
          <a:xfrm>
            <a:off x="1108043" y="762529"/>
            <a:ext cx="5998800" cy="444000"/>
          </a:xfrm>
          <a:prstGeom prst="rect">
            <a:avLst/>
          </a:prstGeom>
          <a:noFill/>
          <a:ln>
            <a:noFill/>
          </a:ln>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900"/>
              <a:t>Location: </a:t>
            </a:r>
            <a:r>
              <a:rPr lang="en-US" sz="2900" u="sng">
                <a:solidFill>
                  <a:srgbClr val="000000"/>
                </a:solidFill>
                <a:latin typeface="Arial"/>
                <a:ea typeface="Arial"/>
                <a:cs typeface="Arial"/>
                <a:sym typeface="Arial"/>
              </a:rPr>
              <a:t>External Ear and Larynx</a:t>
            </a:r>
            <a:endParaRPr sz="2900" u="sng">
              <a:solidFill>
                <a:srgbClr val="000000"/>
              </a:solidFill>
              <a:latin typeface="Arial"/>
              <a:ea typeface="Arial"/>
              <a:cs typeface="Arial"/>
              <a:sym typeface="Arial"/>
            </a:endParaRPr>
          </a:p>
        </p:txBody>
      </p:sp>
      <p:pic>
        <p:nvPicPr>
          <p:cNvPr id="339" name="Google Shape;339;p48" descr="FibrocartilageBookDrawing.jpg"/>
          <p:cNvPicPr preferRelativeResize="0"/>
          <p:nvPr/>
        </p:nvPicPr>
        <p:blipFill>
          <a:blip r:embed="rId3">
            <a:alphaModFix/>
          </a:blip>
          <a:stretch>
            <a:fillRect/>
          </a:stretch>
        </p:blipFill>
        <p:spPr>
          <a:xfrm>
            <a:off x="413470" y="1480015"/>
            <a:ext cx="4369494" cy="2908153"/>
          </a:xfrm>
          <a:prstGeom prst="rect">
            <a:avLst/>
          </a:prstGeom>
          <a:noFill/>
          <a:ln>
            <a:noFill/>
          </a:ln>
        </p:spPr>
      </p:pic>
      <p:pic>
        <p:nvPicPr>
          <p:cNvPr id="340" name="Google Shape;340;p48" descr="images"/>
          <p:cNvPicPr preferRelativeResize="0"/>
          <p:nvPr/>
        </p:nvPicPr>
        <p:blipFill>
          <a:blip r:embed="rId4">
            <a:alphaModFix/>
          </a:blip>
          <a:stretch>
            <a:fillRect/>
          </a:stretch>
        </p:blipFill>
        <p:spPr>
          <a:xfrm>
            <a:off x="5064305" y="1511014"/>
            <a:ext cx="3799778" cy="284616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9"/>
          <p:cNvSpPr txBox="1">
            <a:spLocks noGrp="1"/>
          </p:cNvSpPr>
          <p:nvPr>
            <p:ph type="title"/>
          </p:nvPr>
        </p:nvSpPr>
        <p:spPr>
          <a:xfrm>
            <a:off x="261646" y="271986"/>
            <a:ext cx="4843800" cy="5592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solidFill>
                  <a:srgbClr val="000000"/>
                </a:solidFill>
                <a:latin typeface="Arial"/>
                <a:ea typeface="Arial"/>
                <a:cs typeface="Arial"/>
                <a:sym typeface="Arial"/>
              </a:rPr>
              <a:t>Fibrocartilage</a:t>
            </a:r>
            <a:endParaRPr sz="4000">
              <a:solidFill>
                <a:srgbClr val="000000"/>
              </a:solidFill>
              <a:latin typeface="Arial"/>
              <a:ea typeface="Arial"/>
              <a:cs typeface="Arial"/>
              <a:sym typeface="Arial"/>
            </a:endParaRPr>
          </a:p>
        </p:txBody>
      </p:sp>
      <p:pic>
        <p:nvPicPr>
          <p:cNvPr id="346" name="Google Shape;346;p49"/>
          <p:cNvPicPr preferRelativeResize="0"/>
          <p:nvPr/>
        </p:nvPicPr>
        <p:blipFill>
          <a:blip r:embed="rId3">
            <a:alphaModFix/>
          </a:blip>
          <a:stretch>
            <a:fillRect/>
          </a:stretch>
        </p:blipFill>
        <p:spPr>
          <a:xfrm>
            <a:off x="642100" y="974151"/>
            <a:ext cx="3932976" cy="2624675"/>
          </a:xfrm>
          <a:prstGeom prst="rect">
            <a:avLst/>
          </a:prstGeom>
          <a:noFill/>
          <a:ln>
            <a:noFill/>
          </a:ln>
        </p:spPr>
      </p:pic>
      <p:pic>
        <p:nvPicPr>
          <p:cNvPr id="347" name="Google Shape;347;p49"/>
          <p:cNvPicPr preferRelativeResize="0"/>
          <p:nvPr/>
        </p:nvPicPr>
        <p:blipFill>
          <a:blip r:embed="rId4">
            <a:alphaModFix/>
          </a:blip>
          <a:stretch>
            <a:fillRect/>
          </a:stretch>
        </p:blipFill>
        <p:spPr>
          <a:xfrm>
            <a:off x="4884118" y="974154"/>
            <a:ext cx="3766568" cy="2949378"/>
          </a:xfrm>
          <a:prstGeom prst="rect">
            <a:avLst/>
          </a:prstGeom>
          <a:noFill/>
          <a:ln>
            <a:noFill/>
          </a:ln>
        </p:spPr>
      </p:pic>
      <p:sp>
        <p:nvSpPr>
          <p:cNvPr id="348" name="Google Shape;348;p49"/>
          <p:cNvSpPr txBox="1"/>
          <p:nvPr/>
        </p:nvSpPr>
        <p:spPr>
          <a:xfrm>
            <a:off x="680410" y="3803439"/>
            <a:ext cx="7230000" cy="911100"/>
          </a:xfrm>
          <a:prstGeom prst="rect">
            <a:avLst/>
          </a:prstGeom>
          <a:noFill/>
          <a:ln>
            <a:noFill/>
          </a:ln>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3000">
                <a:solidFill>
                  <a:srgbClr val="000000"/>
                </a:solidFill>
                <a:latin typeface="Arial"/>
                <a:ea typeface="Arial"/>
                <a:cs typeface="Arial"/>
                <a:sym typeface="Arial"/>
              </a:rPr>
              <a:t>Tough, shock absorbing</a:t>
            </a:r>
            <a:br>
              <a:rPr lang="en-US" sz="3000">
                <a:solidFill>
                  <a:srgbClr val="000000"/>
                </a:solidFill>
                <a:latin typeface="Arial"/>
                <a:ea typeface="Arial"/>
                <a:cs typeface="Arial"/>
                <a:sym typeface="Arial"/>
              </a:rPr>
            </a:br>
            <a:r>
              <a:rPr lang="en-US" sz="3000">
                <a:solidFill>
                  <a:srgbClr val="000000"/>
                </a:solidFill>
                <a:latin typeface="Arial"/>
                <a:ea typeface="Arial"/>
                <a:cs typeface="Arial"/>
                <a:sym typeface="Arial"/>
              </a:rPr>
              <a:t>L</a:t>
            </a:r>
            <a:r>
              <a:rPr lang="en-US" sz="3000"/>
              <a:t>ocation:  </a:t>
            </a:r>
            <a:r>
              <a:rPr lang="en-US" sz="3000" u="sng"/>
              <a:t>Between vertebrae</a:t>
            </a:r>
            <a:endParaRPr sz="3000" u="sng">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0"/>
          <p:cNvSpPr txBox="1">
            <a:spLocks noGrp="1"/>
          </p:cNvSpPr>
          <p:nvPr>
            <p:ph type="title"/>
          </p:nvPr>
        </p:nvSpPr>
        <p:spPr>
          <a:xfrm>
            <a:off x="441293" y="238444"/>
            <a:ext cx="6584700" cy="688800"/>
          </a:xfrm>
          <a:prstGeom prst="rect">
            <a:avLst/>
          </a:prstGeom>
          <a:noFill/>
          <a:ln>
            <a:noFill/>
          </a:ln>
        </p:spPr>
        <p:txBody>
          <a:bodyPr spcFirstLastPara="1" wrap="square" lIns="31425" tIns="31425" rIns="31425" bIns="31425" anchor="ctr" anchorCtr="0">
            <a:noAutofit/>
          </a:bodyPr>
          <a:lstStyle/>
          <a:p>
            <a:pPr marL="0" marR="0" lvl="0" indent="0" algn="ctr" rtl="0">
              <a:lnSpc>
                <a:spcPct val="119000"/>
              </a:lnSpc>
              <a:spcBef>
                <a:spcPts val="0"/>
              </a:spcBef>
              <a:spcAft>
                <a:spcPts val="0"/>
              </a:spcAft>
              <a:buNone/>
            </a:pPr>
            <a:r>
              <a:rPr lang="en-US" sz="4000"/>
              <a:t>E. </a:t>
            </a:r>
            <a:r>
              <a:rPr lang="en-US" sz="4000">
                <a:solidFill>
                  <a:srgbClr val="000000"/>
                </a:solidFill>
                <a:latin typeface="Arial"/>
                <a:ea typeface="Arial"/>
                <a:cs typeface="Arial"/>
                <a:sym typeface="Arial"/>
              </a:rPr>
              <a:t>Bone Tissue (</a:t>
            </a:r>
            <a:r>
              <a:rPr lang="en-US" sz="4000"/>
              <a:t>Osseous</a:t>
            </a:r>
            <a:r>
              <a:rPr lang="en-US" sz="4000">
                <a:solidFill>
                  <a:srgbClr val="000000"/>
                </a:solidFill>
                <a:latin typeface="Arial"/>
                <a:ea typeface="Arial"/>
                <a:cs typeface="Arial"/>
                <a:sym typeface="Arial"/>
              </a:rPr>
              <a:t>)</a:t>
            </a:r>
            <a:endParaRPr sz="4000">
              <a:solidFill>
                <a:srgbClr val="000000"/>
              </a:solidFill>
              <a:latin typeface="Arial"/>
              <a:ea typeface="Arial"/>
              <a:cs typeface="Arial"/>
              <a:sym typeface="Arial"/>
            </a:endParaRPr>
          </a:p>
        </p:txBody>
      </p:sp>
      <p:pic>
        <p:nvPicPr>
          <p:cNvPr id="354" name="Google Shape;354;p50"/>
          <p:cNvPicPr preferRelativeResize="0"/>
          <p:nvPr/>
        </p:nvPicPr>
        <p:blipFill>
          <a:blip r:embed="rId3">
            <a:alphaModFix/>
          </a:blip>
          <a:stretch>
            <a:fillRect/>
          </a:stretch>
        </p:blipFill>
        <p:spPr>
          <a:xfrm>
            <a:off x="1612260" y="1000089"/>
            <a:ext cx="4786307" cy="3879040"/>
          </a:xfrm>
          <a:prstGeom prst="rect">
            <a:avLst/>
          </a:prstGeom>
          <a:noFill/>
          <a:ln>
            <a:noFill/>
          </a:ln>
        </p:spPr>
      </p:pic>
      <p:sp>
        <p:nvSpPr>
          <p:cNvPr id="355" name="Google Shape;355;p50"/>
          <p:cNvSpPr txBox="1"/>
          <p:nvPr/>
        </p:nvSpPr>
        <p:spPr>
          <a:xfrm>
            <a:off x="7367500" y="1172650"/>
            <a:ext cx="1269600" cy="141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More on this in the skeletal system unit.</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1"/>
          <p:cNvSpPr txBox="1">
            <a:spLocks noGrp="1"/>
          </p:cNvSpPr>
          <p:nvPr>
            <p:ph type="title"/>
          </p:nvPr>
        </p:nvSpPr>
        <p:spPr>
          <a:xfrm>
            <a:off x="507983" y="147623"/>
            <a:ext cx="47328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t>F. </a:t>
            </a:r>
            <a:r>
              <a:rPr lang="en-US" sz="4000">
                <a:solidFill>
                  <a:srgbClr val="000000"/>
                </a:solidFill>
                <a:latin typeface="Arial"/>
                <a:ea typeface="Arial"/>
                <a:cs typeface="Arial"/>
                <a:sym typeface="Arial"/>
              </a:rPr>
              <a:t>Blood Tissue</a:t>
            </a:r>
            <a:endParaRPr sz="4000">
              <a:solidFill>
                <a:srgbClr val="000000"/>
              </a:solidFill>
              <a:latin typeface="Arial"/>
              <a:ea typeface="Arial"/>
              <a:cs typeface="Arial"/>
              <a:sym typeface="Arial"/>
            </a:endParaRPr>
          </a:p>
        </p:txBody>
      </p:sp>
      <p:pic>
        <p:nvPicPr>
          <p:cNvPr id="361" name="Google Shape;361;p51"/>
          <p:cNvPicPr preferRelativeResize="0"/>
          <p:nvPr/>
        </p:nvPicPr>
        <p:blipFill>
          <a:blip r:embed="rId3">
            <a:alphaModFix/>
          </a:blip>
          <a:stretch>
            <a:fillRect/>
          </a:stretch>
        </p:blipFill>
        <p:spPr>
          <a:xfrm>
            <a:off x="927485" y="776733"/>
            <a:ext cx="5129207" cy="4100507"/>
          </a:xfrm>
          <a:prstGeom prst="rect">
            <a:avLst/>
          </a:prstGeom>
          <a:noFill/>
          <a:ln>
            <a:noFill/>
          </a:ln>
        </p:spPr>
      </p:pic>
      <p:sp>
        <p:nvSpPr>
          <p:cNvPr id="362" name="Google Shape;362;p51"/>
          <p:cNvSpPr txBox="1"/>
          <p:nvPr/>
        </p:nvSpPr>
        <p:spPr>
          <a:xfrm>
            <a:off x="6388950" y="590375"/>
            <a:ext cx="2353500" cy="62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More on this in the circulatory system unit.</a:t>
            </a:r>
            <a:endParaRPr/>
          </a:p>
        </p:txBody>
      </p:sp>
      <p:sp>
        <p:nvSpPr>
          <p:cNvPr id="363" name="Google Shape;363;p51"/>
          <p:cNvSpPr txBox="1"/>
          <p:nvPr/>
        </p:nvSpPr>
        <p:spPr>
          <a:xfrm>
            <a:off x="6485650" y="1892350"/>
            <a:ext cx="2250900" cy="833700"/>
          </a:xfrm>
          <a:prstGeom prst="rect">
            <a:avLst/>
          </a:prstGeom>
          <a:solidFill>
            <a:srgbClr val="FFFF00"/>
          </a:solid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a:t>Warning:  Students often forget that blood is a type of connective tissue!</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52"/>
          <p:cNvPicPr preferRelativeResize="0"/>
          <p:nvPr/>
        </p:nvPicPr>
        <p:blipFill>
          <a:blip r:embed="rId3">
            <a:alphaModFix/>
          </a:blip>
          <a:stretch>
            <a:fillRect/>
          </a:stretch>
        </p:blipFill>
        <p:spPr>
          <a:xfrm>
            <a:off x="249356" y="436354"/>
            <a:ext cx="8713843" cy="4414027"/>
          </a:xfrm>
          <a:prstGeom prst="rect">
            <a:avLst/>
          </a:prstGeom>
          <a:noFill/>
          <a:ln>
            <a:noFill/>
          </a:ln>
        </p:spPr>
      </p:pic>
      <p:sp>
        <p:nvSpPr>
          <p:cNvPr id="369" name="Google Shape;369;p52"/>
          <p:cNvSpPr txBox="1">
            <a:spLocks noGrp="1"/>
          </p:cNvSpPr>
          <p:nvPr>
            <p:ph type="title"/>
          </p:nvPr>
        </p:nvSpPr>
        <p:spPr>
          <a:xfrm>
            <a:off x="549270" y="240502"/>
            <a:ext cx="8114100" cy="839700"/>
          </a:xfrm>
          <a:prstGeom prst="rect">
            <a:avLst/>
          </a:prstGeom>
          <a:solidFill>
            <a:srgbClr val="FFFFFF"/>
          </a:solid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solidFill>
                  <a:srgbClr val="000000"/>
                </a:solidFill>
                <a:latin typeface="Arial"/>
                <a:ea typeface="Arial"/>
                <a:cs typeface="Arial"/>
                <a:sym typeface="Arial"/>
              </a:rPr>
              <a:t>Muscle Tissue</a:t>
            </a:r>
            <a:endParaRPr sz="4000">
              <a:solidFill>
                <a:srgbClr val="000000"/>
              </a:solidFill>
              <a:latin typeface="Arial"/>
              <a:ea typeface="Arial"/>
              <a:cs typeface="Arial"/>
              <a:sym typeface="Arial"/>
            </a:endParaRPr>
          </a:p>
        </p:txBody>
      </p:sp>
      <p:sp>
        <p:nvSpPr>
          <p:cNvPr id="370" name="Google Shape;370;p52"/>
          <p:cNvSpPr txBox="1"/>
          <p:nvPr/>
        </p:nvSpPr>
        <p:spPr>
          <a:xfrm>
            <a:off x="6624360" y="556605"/>
            <a:ext cx="1855500" cy="5235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000" b="1"/>
              <a:t>STRIATED</a:t>
            </a:r>
            <a:endParaRPr sz="2000" b="1"/>
          </a:p>
        </p:txBody>
      </p:sp>
      <p:cxnSp>
        <p:nvCxnSpPr>
          <p:cNvPr id="371" name="Google Shape;371;p52"/>
          <p:cNvCxnSpPr/>
          <p:nvPr/>
        </p:nvCxnSpPr>
        <p:spPr>
          <a:xfrm flipH="1">
            <a:off x="7551990" y="845218"/>
            <a:ext cx="378000" cy="234900"/>
          </a:xfrm>
          <a:prstGeom prst="straightConnector1">
            <a:avLst/>
          </a:prstGeom>
          <a:noFill/>
          <a:ln w="38100" cap="flat" cmpd="sng">
            <a:solidFill>
              <a:srgbClr val="000000"/>
            </a:solidFill>
            <a:prstDash val="solid"/>
            <a:round/>
            <a:headEnd type="none" w="med" len="med"/>
            <a:tailEnd type="triangle" w="med" len="med"/>
          </a:ln>
        </p:spPr>
      </p:cxn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3"/>
          <p:cNvSpPr txBox="1">
            <a:spLocks noGrp="1"/>
          </p:cNvSpPr>
          <p:nvPr>
            <p:ph type="title"/>
          </p:nvPr>
        </p:nvSpPr>
        <p:spPr>
          <a:xfrm>
            <a:off x="549270" y="240502"/>
            <a:ext cx="8114100" cy="839700"/>
          </a:xfrm>
          <a:prstGeom prst="rect">
            <a:avLst/>
          </a:prstGeom>
          <a:noFill/>
          <a:ln>
            <a:noFill/>
          </a:ln>
        </p:spPr>
        <p:txBody>
          <a:bodyPr spcFirstLastPara="1" wrap="square" lIns="31425" tIns="31425" rIns="31425" bIns="31425" anchor="ctr" anchorCtr="0">
            <a:noAutofit/>
          </a:bodyPr>
          <a:lstStyle/>
          <a:p>
            <a:pPr marL="0" marR="0" lvl="0" indent="0" algn="ctr" rtl="0">
              <a:lnSpc>
                <a:spcPct val="119886"/>
              </a:lnSpc>
              <a:spcBef>
                <a:spcPts val="0"/>
              </a:spcBef>
              <a:spcAft>
                <a:spcPts val="0"/>
              </a:spcAft>
              <a:buNone/>
            </a:pPr>
            <a:r>
              <a:rPr lang="en-US" sz="4000">
                <a:solidFill>
                  <a:srgbClr val="000000"/>
                </a:solidFill>
                <a:latin typeface="Arial"/>
                <a:ea typeface="Arial"/>
                <a:cs typeface="Arial"/>
                <a:sym typeface="Arial"/>
              </a:rPr>
              <a:t>Cardiac muscle</a:t>
            </a:r>
            <a:endParaRPr sz="4000">
              <a:solidFill>
                <a:srgbClr val="000000"/>
              </a:solidFill>
              <a:latin typeface="Arial"/>
              <a:ea typeface="Arial"/>
              <a:cs typeface="Arial"/>
              <a:sym typeface="Arial"/>
            </a:endParaRPr>
          </a:p>
        </p:txBody>
      </p:sp>
      <p:pic>
        <p:nvPicPr>
          <p:cNvPr id="377" name="Google Shape;377;p53"/>
          <p:cNvPicPr preferRelativeResize="0"/>
          <p:nvPr/>
        </p:nvPicPr>
        <p:blipFill>
          <a:blip r:embed="rId3">
            <a:alphaModFix/>
          </a:blip>
          <a:stretch>
            <a:fillRect/>
          </a:stretch>
        </p:blipFill>
        <p:spPr>
          <a:xfrm>
            <a:off x="2416772" y="1223869"/>
            <a:ext cx="4379113" cy="340756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4"/>
          <p:cNvSpPr txBox="1">
            <a:spLocks noGrp="1"/>
          </p:cNvSpPr>
          <p:nvPr>
            <p:ph type="title"/>
          </p:nvPr>
        </p:nvSpPr>
        <p:spPr>
          <a:xfrm>
            <a:off x="549270" y="240502"/>
            <a:ext cx="8114100" cy="839700"/>
          </a:xfrm>
          <a:prstGeom prst="rect">
            <a:avLst/>
          </a:prstGeom>
          <a:noFill/>
          <a:ln>
            <a:noFill/>
          </a:ln>
        </p:spPr>
        <p:txBody>
          <a:bodyPr spcFirstLastPara="1" wrap="square" lIns="31425" tIns="31425" rIns="31425" bIns="31425" anchor="ctr" anchorCtr="0">
            <a:noAutofit/>
          </a:bodyPr>
          <a:lstStyle/>
          <a:p>
            <a:pPr marL="0" marR="0" lvl="0" indent="0" algn="ctr" rtl="0">
              <a:lnSpc>
                <a:spcPct val="119886"/>
              </a:lnSpc>
              <a:spcBef>
                <a:spcPts val="0"/>
              </a:spcBef>
              <a:spcAft>
                <a:spcPts val="0"/>
              </a:spcAft>
              <a:buNone/>
            </a:pPr>
            <a:r>
              <a:rPr lang="en-US" sz="4000">
                <a:solidFill>
                  <a:srgbClr val="000000"/>
                </a:solidFill>
                <a:latin typeface="Arial"/>
                <a:ea typeface="Arial"/>
                <a:cs typeface="Arial"/>
                <a:sym typeface="Arial"/>
              </a:rPr>
              <a:t>Skeletal muscle</a:t>
            </a:r>
            <a:endParaRPr sz="4000">
              <a:solidFill>
                <a:srgbClr val="000000"/>
              </a:solidFill>
              <a:latin typeface="Arial"/>
              <a:ea typeface="Arial"/>
              <a:cs typeface="Arial"/>
              <a:sym typeface="Arial"/>
            </a:endParaRPr>
          </a:p>
          <a:p>
            <a:pPr marL="0" marR="0" lvl="0" indent="0" algn="ctr" rtl="0">
              <a:lnSpc>
                <a:spcPct val="119886"/>
              </a:lnSpc>
              <a:spcBef>
                <a:spcPts val="0"/>
              </a:spcBef>
              <a:spcAft>
                <a:spcPts val="0"/>
              </a:spcAft>
              <a:buNone/>
            </a:pPr>
            <a:r>
              <a:rPr lang="en-US" sz="2500"/>
              <a:t>(striated)</a:t>
            </a:r>
            <a:endParaRPr sz="2500"/>
          </a:p>
        </p:txBody>
      </p:sp>
      <p:pic>
        <p:nvPicPr>
          <p:cNvPr id="383" name="Google Shape;383;p54"/>
          <p:cNvPicPr preferRelativeResize="0"/>
          <p:nvPr/>
        </p:nvPicPr>
        <p:blipFill>
          <a:blip r:embed="rId3">
            <a:alphaModFix/>
          </a:blip>
          <a:stretch>
            <a:fillRect/>
          </a:stretch>
        </p:blipFill>
        <p:spPr>
          <a:xfrm>
            <a:off x="2370332" y="1429619"/>
            <a:ext cx="4471977" cy="34004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p:nvPr/>
        </p:nvSpPr>
        <p:spPr>
          <a:xfrm>
            <a:off x="312960" y="265499"/>
            <a:ext cx="8738100" cy="1371600"/>
          </a:xfrm>
          <a:prstGeom prst="rect">
            <a:avLst/>
          </a:prstGeom>
          <a:noFill/>
          <a:ln>
            <a:noFill/>
          </a:ln>
        </p:spPr>
        <p:txBody>
          <a:bodyPr spcFirstLastPara="1" wrap="square" lIns="31425" tIns="31425" rIns="31425" bIns="31425" anchor="t" anchorCtr="0">
            <a:noAutofit/>
          </a:bodyPr>
          <a:lstStyle/>
          <a:p>
            <a:pPr marL="0" marR="0" lvl="0" indent="0" algn="l" rtl="0">
              <a:lnSpc>
                <a:spcPct val="119921"/>
              </a:lnSpc>
              <a:spcBef>
                <a:spcPts val="0"/>
              </a:spcBef>
              <a:spcAft>
                <a:spcPts val="0"/>
              </a:spcAft>
              <a:buNone/>
            </a:pPr>
            <a:r>
              <a:rPr lang="en-US" sz="2400">
                <a:solidFill>
                  <a:srgbClr val="000000"/>
                </a:solidFill>
                <a:latin typeface="Arial"/>
                <a:ea typeface="Arial"/>
                <a:cs typeface="Arial"/>
                <a:sym typeface="Arial"/>
              </a:rPr>
              <a:t>- Usually has no vascular tissue - no blood supply </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 Cells reproduce rapidly</a:t>
            </a:r>
            <a:r>
              <a:rPr lang="en-US" sz="2400"/>
              <a:t>, results in </a:t>
            </a:r>
            <a:r>
              <a:rPr lang="en-US" sz="2400" u="sng">
                <a:solidFill>
                  <a:srgbClr val="000000"/>
                </a:solidFill>
                <a:latin typeface="Arial"/>
                <a:ea typeface="Arial"/>
                <a:cs typeface="Arial"/>
                <a:sym typeface="Arial"/>
              </a:rPr>
              <a:t>rapid healing</a:t>
            </a:r>
            <a:r>
              <a:rPr lang="en-US" sz="2400"/>
              <a:t>  (</a:t>
            </a:r>
            <a:r>
              <a:rPr lang="en-US" sz="2400" i="1">
                <a:highlight>
                  <a:srgbClr val="F9CB9C"/>
                </a:highlight>
              </a:rPr>
              <a:t>and scarring</a:t>
            </a:r>
            <a:r>
              <a:rPr lang="en-US" sz="2400"/>
              <a:t>)</a:t>
            </a:r>
            <a:r>
              <a:rPr lang="en-US" sz="2400">
                <a:solidFill>
                  <a:srgbClr val="000000"/>
                </a:solidFill>
                <a:latin typeface="Arial"/>
                <a:ea typeface="Arial"/>
                <a:cs typeface="Arial"/>
                <a:sym typeface="Arial"/>
              </a:rPr>
              <a:t/>
            </a:r>
            <a:br>
              <a:rPr lang="en-US" sz="2400">
                <a:solidFill>
                  <a:srgbClr val="000000"/>
                </a:solidFill>
                <a:latin typeface="Arial"/>
                <a:ea typeface="Arial"/>
                <a:cs typeface="Arial"/>
                <a:sym typeface="Arial"/>
              </a:rPr>
            </a:br>
            <a:r>
              <a:rPr lang="en-US" sz="2400">
                <a:solidFill>
                  <a:srgbClr val="000000"/>
                </a:solidFill>
                <a:latin typeface="Arial"/>
                <a:ea typeface="Arial"/>
                <a:cs typeface="Arial"/>
                <a:sym typeface="Arial"/>
              </a:rPr>
              <a:t>- Cells tightly packed together</a:t>
            </a:r>
            <a:endParaRPr sz="2400">
              <a:solidFill>
                <a:srgbClr val="000000"/>
              </a:solidFill>
              <a:latin typeface="Arial"/>
              <a:ea typeface="Arial"/>
              <a:cs typeface="Arial"/>
              <a:sym typeface="Arial"/>
            </a:endParaRPr>
          </a:p>
        </p:txBody>
      </p:sp>
      <p:pic>
        <p:nvPicPr>
          <p:cNvPr id="55" name="Google Shape;55;p11"/>
          <p:cNvPicPr preferRelativeResize="0"/>
          <p:nvPr/>
        </p:nvPicPr>
        <p:blipFill>
          <a:blip r:embed="rId3">
            <a:alphaModFix/>
          </a:blip>
          <a:stretch>
            <a:fillRect/>
          </a:stretch>
        </p:blipFill>
        <p:spPr>
          <a:xfrm>
            <a:off x="450436" y="1980925"/>
            <a:ext cx="7908724" cy="1877100"/>
          </a:xfrm>
          <a:prstGeom prst="rect">
            <a:avLst/>
          </a:prstGeom>
          <a:noFill/>
          <a:ln>
            <a:noFill/>
          </a:ln>
        </p:spPr>
      </p:pic>
      <p:sp>
        <p:nvSpPr>
          <p:cNvPr id="56" name="Google Shape;56;p11"/>
          <p:cNvSpPr txBox="1"/>
          <p:nvPr/>
        </p:nvSpPr>
        <p:spPr>
          <a:xfrm>
            <a:off x="668430" y="4064344"/>
            <a:ext cx="7634400" cy="3807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800" i="1">
                <a:solidFill>
                  <a:srgbClr val="980000"/>
                </a:solidFill>
              </a:rPr>
              <a:t>If a girl weighs 100 pounds.  How much of her weight is skin?</a:t>
            </a:r>
            <a:endParaRPr sz="1800" i="1">
              <a:solidFill>
                <a:srgbClr val="980000"/>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5"/>
          <p:cNvSpPr txBox="1">
            <a:spLocks noGrp="1"/>
          </p:cNvSpPr>
          <p:nvPr>
            <p:ph type="title"/>
          </p:nvPr>
        </p:nvSpPr>
        <p:spPr>
          <a:xfrm>
            <a:off x="549270" y="240502"/>
            <a:ext cx="8114100" cy="839700"/>
          </a:xfrm>
          <a:prstGeom prst="rect">
            <a:avLst/>
          </a:prstGeom>
          <a:noFill/>
          <a:ln>
            <a:noFill/>
          </a:ln>
        </p:spPr>
        <p:txBody>
          <a:bodyPr spcFirstLastPara="1" wrap="square" lIns="31425" tIns="31425" rIns="31425" bIns="31425" anchor="ctr" anchorCtr="0">
            <a:noAutofit/>
          </a:bodyPr>
          <a:lstStyle/>
          <a:p>
            <a:pPr marL="0" marR="0" lvl="0" indent="0" algn="ctr" rtl="0">
              <a:lnSpc>
                <a:spcPct val="119886"/>
              </a:lnSpc>
              <a:spcBef>
                <a:spcPts val="0"/>
              </a:spcBef>
              <a:spcAft>
                <a:spcPts val="0"/>
              </a:spcAft>
              <a:buNone/>
            </a:pPr>
            <a:r>
              <a:rPr lang="en-US" sz="4000">
                <a:solidFill>
                  <a:srgbClr val="000000"/>
                </a:solidFill>
                <a:latin typeface="Arial"/>
                <a:ea typeface="Arial"/>
                <a:cs typeface="Arial"/>
                <a:sym typeface="Arial"/>
              </a:rPr>
              <a:t>Smooth muscle</a:t>
            </a:r>
            <a:endParaRPr sz="4000">
              <a:solidFill>
                <a:srgbClr val="000000"/>
              </a:solidFill>
              <a:latin typeface="Arial"/>
              <a:ea typeface="Arial"/>
              <a:cs typeface="Arial"/>
              <a:sym typeface="Arial"/>
            </a:endParaRPr>
          </a:p>
        </p:txBody>
      </p:sp>
      <p:pic>
        <p:nvPicPr>
          <p:cNvPr id="389" name="Google Shape;389;p55"/>
          <p:cNvPicPr preferRelativeResize="0"/>
          <p:nvPr/>
        </p:nvPicPr>
        <p:blipFill>
          <a:blip r:embed="rId3">
            <a:alphaModFix/>
          </a:blip>
          <a:stretch>
            <a:fillRect/>
          </a:stretch>
        </p:blipFill>
        <p:spPr>
          <a:xfrm>
            <a:off x="2401717" y="1240575"/>
            <a:ext cx="4529131" cy="340041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6"/>
          <p:cNvSpPr txBox="1">
            <a:spLocks noGrp="1"/>
          </p:cNvSpPr>
          <p:nvPr>
            <p:ph type="title"/>
          </p:nvPr>
        </p:nvSpPr>
        <p:spPr>
          <a:xfrm>
            <a:off x="151695" y="72765"/>
            <a:ext cx="8114100" cy="629100"/>
          </a:xfrm>
          <a:prstGeom prst="rect">
            <a:avLst/>
          </a:prstGeom>
          <a:noFill/>
          <a:ln>
            <a:noFill/>
          </a:ln>
        </p:spPr>
        <p:txBody>
          <a:bodyPr spcFirstLastPara="1" wrap="square" lIns="31425" tIns="31425" rIns="31425" bIns="31425" anchor="ctr" anchorCtr="0">
            <a:noAutofit/>
          </a:bodyPr>
          <a:lstStyle/>
          <a:p>
            <a:pPr marL="0" marR="0" lvl="0" indent="0" algn="l" rtl="0">
              <a:lnSpc>
                <a:spcPct val="119886"/>
              </a:lnSpc>
              <a:spcBef>
                <a:spcPts val="0"/>
              </a:spcBef>
              <a:spcAft>
                <a:spcPts val="0"/>
              </a:spcAft>
              <a:buNone/>
            </a:pPr>
            <a:r>
              <a:rPr lang="en-US" sz="4000">
                <a:solidFill>
                  <a:srgbClr val="000000"/>
                </a:solidFill>
                <a:latin typeface="Arial"/>
                <a:ea typeface="Arial"/>
                <a:cs typeface="Arial"/>
                <a:sym typeface="Arial"/>
              </a:rPr>
              <a:t>Nerve Tissue</a:t>
            </a:r>
            <a:endParaRPr sz="4000">
              <a:solidFill>
                <a:srgbClr val="000000"/>
              </a:solidFill>
              <a:latin typeface="Arial"/>
              <a:ea typeface="Arial"/>
              <a:cs typeface="Arial"/>
              <a:sym typeface="Arial"/>
            </a:endParaRPr>
          </a:p>
        </p:txBody>
      </p:sp>
      <p:pic>
        <p:nvPicPr>
          <p:cNvPr id="395" name="Google Shape;395;p56"/>
          <p:cNvPicPr preferRelativeResize="0"/>
          <p:nvPr/>
        </p:nvPicPr>
        <p:blipFill>
          <a:blip r:embed="rId3">
            <a:alphaModFix/>
          </a:blip>
          <a:stretch>
            <a:fillRect/>
          </a:stretch>
        </p:blipFill>
        <p:spPr>
          <a:xfrm>
            <a:off x="989372" y="777583"/>
            <a:ext cx="4230345" cy="4230345"/>
          </a:xfrm>
          <a:prstGeom prst="rect">
            <a:avLst/>
          </a:prstGeom>
          <a:noFill/>
          <a:ln>
            <a:noFill/>
          </a:ln>
        </p:spPr>
      </p:pic>
      <p:sp>
        <p:nvSpPr>
          <p:cNvPr id="396" name="Google Shape;396;p56"/>
          <p:cNvSpPr txBox="1"/>
          <p:nvPr/>
        </p:nvSpPr>
        <p:spPr>
          <a:xfrm>
            <a:off x="5733875" y="559075"/>
            <a:ext cx="3410100" cy="34383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500" b="1"/>
              <a:t>Neurons</a:t>
            </a:r>
            <a:r>
              <a:rPr lang="en-US" sz="2500"/>
              <a:t> - transmit signals </a:t>
            </a:r>
            <a:endParaRPr sz="2500"/>
          </a:p>
          <a:p>
            <a:pPr marL="0" lvl="0" indent="0" algn="l" rtl="0">
              <a:spcBef>
                <a:spcPts val="0"/>
              </a:spcBef>
              <a:spcAft>
                <a:spcPts val="0"/>
              </a:spcAft>
              <a:buNone/>
            </a:pPr>
            <a:endParaRPr sz="2500"/>
          </a:p>
          <a:p>
            <a:pPr marL="0" lvl="0" indent="0" algn="l" rtl="0">
              <a:spcBef>
                <a:spcPts val="0"/>
              </a:spcBef>
              <a:spcAft>
                <a:spcPts val="0"/>
              </a:spcAft>
              <a:buNone/>
            </a:pPr>
            <a:r>
              <a:rPr lang="en-US" sz="2500"/>
              <a:t>( Axons &amp; Dendrites )</a:t>
            </a:r>
            <a:endParaRPr sz="2500"/>
          </a:p>
          <a:p>
            <a:pPr marL="0" lvl="0" indent="0" algn="l" rtl="0">
              <a:spcBef>
                <a:spcPts val="0"/>
              </a:spcBef>
              <a:spcAft>
                <a:spcPts val="0"/>
              </a:spcAft>
              <a:buNone/>
            </a:pPr>
            <a:endParaRPr sz="2500"/>
          </a:p>
          <a:p>
            <a:pPr marL="0" lvl="0" indent="0" algn="l" rtl="0">
              <a:spcBef>
                <a:spcPts val="0"/>
              </a:spcBef>
              <a:spcAft>
                <a:spcPts val="0"/>
              </a:spcAft>
              <a:buNone/>
            </a:pPr>
            <a:endParaRPr sz="2500"/>
          </a:p>
          <a:p>
            <a:pPr marL="0" lvl="0" indent="0" algn="l" rtl="0">
              <a:spcBef>
                <a:spcPts val="0"/>
              </a:spcBef>
              <a:spcAft>
                <a:spcPts val="0"/>
              </a:spcAft>
              <a:buNone/>
            </a:pPr>
            <a:r>
              <a:rPr lang="en-US" sz="2500" b="1"/>
              <a:t>Neuroglia</a:t>
            </a:r>
            <a:r>
              <a:rPr lang="en-US" sz="2500"/>
              <a:t> - support cells</a:t>
            </a:r>
            <a:endParaRPr sz="25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7"/>
          <p:cNvSpPr txBox="1">
            <a:spLocks noGrp="1"/>
          </p:cNvSpPr>
          <p:nvPr>
            <p:ph type="title"/>
          </p:nvPr>
        </p:nvSpPr>
        <p:spPr>
          <a:xfrm>
            <a:off x="550665" y="70099"/>
            <a:ext cx="8114100" cy="839700"/>
          </a:xfrm>
          <a:prstGeom prst="rect">
            <a:avLst/>
          </a:prstGeom>
          <a:noFill/>
          <a:ln>
            <a:noFill/>
          </a:ln>
        </p:spPr>
        <p:txBody>
          <a:bodyPr spcFirstLastPara="1" wrap="square" lIns="31425" tIns="31425" rIns="31425" bIns="31425" anchor="ctr" anchorCtr="0">
            <a:noAutofit/>
          </a:bodyPr>
          <a:lstStyle/>
          <a:p>
            <a:pPr marL="0" marR="0" lvl="0" indent="0" algn="ctr" rtl="0">
              <a:lnSpc>
                <a:spcPct val="119886"/>
              </a:lnSpc>
              <a:spcBef>
                <a:spcPts val="0"/>
              </a:spcBef>
              <a:spcAft>
                <a:spcPts val="0"/>
              </a:spcAft>
              <a:buNone/>
            </a:pPr>
            <a:r>
              <a:rPr lang="en-US" sz="4000">
                <a:solidFill>
                  <a:srgbClr val="000000"/>
                </a:solidFill>
                <a:latin typeface="Arial"/>
                <a:ea typeface="Arial"/>
                <a:cs typeface="Arial"/>
                <a:sym typeface="Arial"/>
              </a:rPr>
              <a:t>Nervous tissue (spinal cord)</a:t>
            </a:r>
            <a:endParaRPr sz="4000">
              <a:solidFill>
                <a:srgbClr val="000000"/>
              </a:solidFill>
              <a:latin typeface="Arial"/>
              <a:ea typeface="Arial"/>
              <a:cs typeface="Arial"/>
              <a:sym typeface="Arial"/>
            </a:endParaRPr>
          </a:p>
        </p:txBody>
      </p:sp>
      <p:pic>
        <p:nvPicPr>
          <p:cNvPr id="402" name="Google Shape;402;p57"/>
          <p:cNvPicPr preferRelativeResize="0"/>
          <p:nvPr/>
        </p:nvPicPr>
        <p:blipFill>
          <a:blip r:embed="rId3">
            <a:alphaModFix/>
          </a:blip>
          <a:stretch>
            <a:fillRect/>
          </a:stretch>
        </p:blipFill>
        <p:spPr>
          <a:xfrm>
            <a:off x="1647945" y="961639"/>
            <a:ext cx="5286364" cy="3964781"/>
          </a:xfrm>
          <a:prstGeom prst="rect">
            <a:avLst/>
          </a:prstGeom>
          <a:noFill/>
          <a:ln>
            <a:noFill/>
          </a:ln>
        </p:spPr>
      </p:pic>
      <p:pic>
        <p:nvPicPr>
          <p:cNvPr id="403" name="Google Shape;403;p57"/>
          <p:cNvPicPr preferRelativeResize="0"/>
          <p:nvPr/>
        </p:nvPicPr>
        <p:blipFill>
          <a:blip r:embed="rId4">
            <a:alphaModFix/>
          </a:blip>
          <a:stretch>
            <a:fillRect/>
          </a:stretch>
        </p:blipFill>
        <p:spPr>
          <a:xfrm>
            <a:off x="94050" y="895573"/>
            <a:ext cx="3556868" cy="11961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buNone/>
            </a:pPr>
            <a:r>
              <a:rPr lang="en-US" dirty="0" smtClean="0"/>
              <a:t>End Part 2 Notes </a:t>
            </a:r>
            <a:endParaRPr lang="en-US" dirty="0"/>
          </a:p>
        </p:txBody>
      </p:sp>
    </p:spTree>
    <p:extLst>
      <p:ext uri="{BB962C8B-B14F-4D97-AF65-F5344CB8AC3E}">
        <p14:creationId xmlns:p14="http://schemas.microsoft.com/office/powerpoint/2010/main" val="2565889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8"/>
          <p:cNvSpPr txBox="1">
            <a:spLocks noGrp="1"/>
          </p:cNvSpPr>
          <p:nvPr>
            <p:ph type="title"/>
          </p:nvPr>
        </p:nvSpPr>
        <p:spPr>
          <a:xfrm>
            <a:off x="72145" y="108690"/>
            <a:ext cx="85953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What about skin color?</a:t>
            </a:r>
            <a:endParaRPr/>
          </a:p>
        </p:txBody>
      </p:sp>
      <p:pic>
        <p:nvPicPr>
          <p:cNvPr id="409" name="Google Shape;409;p58" descr="Image result for fitzpatrick skin type"/>
          <p:cNvPicPr preferRelativeResize="0"/>
          <p:nvPr/>
        </p:nvPicPr>
        <p:blipFill>
          <a:blip r:embed="rId3">
            <a:alphaModFix/>
          </a:blip>
          <a:stretch>
            <a:fillRect/>
          </a:stretch>
        </p:blipFill>
        <p:spPr>
          <a:xfrm>
            <a:off x="883752" y="774314"/>
            <a:ext cx="7376492" cy="3731012"/>
          </a:xfrm>
          <a:prstGeom prst="rect">
            <a:avLst/>
          </a:prstGeom>
          <a:noFill/>
          <a:ln>
            <a:noFill/>
          </a:ln>
        </p:spPr>
      </p:pic>
      <p:sp>
        <p:nvSpPr>
          <p:cNvPr id="410" name="Google Shape;410;p58"/>
          <p:cNvSpPr txBox="1"/>
          <p:nvPr/>
        </p:nvSpPr>
        <p:spPr>
          <a:xfrm>
            <a:off x="1060775" y="4505325"/>
            <a:ext cx="5136300" cy="401100"/>
          </a:xfrm>
          <a:prstGeom prst="rect">
            <a:avLst/>
          </a:prstGeom>
          <a:noFill/>
          <a:ln>
            <a:noFill/>
          </a:ln>
        </p:spPr>
        <p:txBody>
          <a:bodyPr spcFirstLastPara="1" wrap="square" lIns="75425" tIns="75425" rIns="75425" bIns="75425" anchor="t" anchorCtr="0">
            <a:noAutofit/>
          </a:bodyPr>
          <a:lstStyle/>
          <a:p>
            <a:pPr marL="0" lvl="0" indent="0" algn="l" rtl="0">
              <a:lnSpc>
                <a:spcPct val="150000"/>
              </a:lnSpc>
              <a:spcBef>
                <a:spcPts val="0"/>
              </a:spcBef>
              <a:spcAft>
                <a:spcPts val="0"/>
              </a:spcAft>
              <a:buNone/>
            </a:pPr>
            <a:r>
              <a:rPr lang="en-US" sz="1800"/>
              <a:t>Take this </a:t>
            </a:r>
            <a:r>
              <a:rPr lang="en-US" sz="1800" u="sng">
                <a:solidFill>
                  <a:schemeClr val="hlink"/>
                </a:solidFill>
                <a:hlinkClick r:id="rId4"/>
              </a:rPr>
              <a:t>test</a:t>
            </a:r>
            <a:r>
              <a:rPr lang="en-US" sz="1800"/>
              <a:t> to determine your skin type. </a:t>
            </a:r>
            <a:endParaRPr sz="1800"/>
          </a:p>
          <a:p>
            <a:pPr marL="0" lvl="0" indent="0" algn="l" rtl="0">
              <a:lnSpc>
                <a:spcPct val="150000"/>
              </a:lnSpc>
              <a:spcBef>
                <a:spcPts val="0"/>
              </a:spcBef>
              <a:spcAft>
                <a:spcPts val="0"/>
              </a:spcAft>
              <a:buNone/>
            </a:pPr>
            <a:endParaRPr sz="1800"/>
          </a:p>
          <a:p>
            <a:pPr marL="0" lvl="0" indent="0" algn="l" rtl="0">
              <a:lnSpc>
                <a:spcPct val="150000"/>
              </a:lnSpc>
              <a:spcBef>
                <a:spcPts val="0"/>
              </a:spcBef>
              <a:spcAft>
                <a:spcPts val="0"/>
              </a:spcAft>
              <a:buNone/>
            </a:pP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59"/>
          <p:cNvSpPr txBox="1">
            <a:spLocks noGrp="1"/>
          </p:cNvSpPr>
          <p:nvPr>
            <p:ph type="title"/>
          </p:nvPr>
        </p:nvSpPr>
        <p:spPr>
          <a:xfrm>
            <a:off x="142650" y="191600"/>
            <a:ext cx="88587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sz="2400"/>
              <a:t>Check out this animation: </a:t>
            </a:r>
            <a:r>
              <a:rPr lang="en-US" sz="2400" u="sng">
                <a:solidFill>
                  <a:schemeClr val="hlink"/>
                </a:solidFill>
                <a:hlinkClick r:id="rId3"/>
              </a:rPr>
              <a:t>How Do We Get Our Skin Color?</a:t>
            </a:r>
            <a:r>
              <a:rPr lang="en-US" sz="2400"/>
              <a:t>  </a:t>
            </a:r>
            <a:r>
              <a:rPr lang="en-US" sz="1200"/>
              <a:t>~4min</a:t>
            </a:r>
            <a:br>
              <a:rPr lang="en-US" sz="1200"/>
            </a:br>
            <a:r>
              <a:rPr lang="en-US" sz="1200"/>
              <a:t>									(click “Launch interactive”)</a:t>
            </a: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p:txBody>
      </p:sp>
      <p:sp>
        <p:nvSpPr>
          <p:cNvPr id="416" name="Google Shape;416;p59"/>
          <p:cNvSpPr txBox="1">
            <a:spLocks noGrp="1"/>
          </p:cNvSpPr>
          <p:nvPr>
            <p:ph type="body" idx="1"/>
          </p:nvPr>
        </p:nvSpPr>
        <p:spPr>
          <a:xfrm>
            <a:off x="142650" y="1049249"/>
            <a:ext cx="8595300" cy="25086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Clr>
                <a:schemeClr val="dk1"/>
              </a:buClr>
              <a:buSzPts val="900"/>
              <a:buFont typeface="Arial"/>
              <a:buNone/>
            </a:pPr>
            <a:r>
              <a:rPr lang="en-US" sz="2500" b="1">
                <a:solidFill>
                  <a:schemeClr val="dk1"/>
                </a:solidFill>
              </a:rPr>
              <a:t>HHMI How We Get Our Skin Color  (Interactive) </a:t>
            </a:r>
            <a:endParaRPr sz="2500" b="1">
              <a:solidFill>
                <a:schemeClr val="dk1"/>
              </a:solidFill>
            </a:endParaRPr>
          </a:p>
          <a:p>
            <a:pPr marL="0" lvl="0" indent="0" algn="l" rtl="0">
              <a:spcBef>
                <a:spcPts val="1200"/>
              </a:spcBef>
              <a:spcAft>
                <a:spcPts val="1200"/>
              </a:spcAft>
              <a:buClr>
                <a:schemeClr val="dk1"/>
              </a:buClr>
              <a:buSzPts val="900"/>
              <a:buFont typeface="Arial"/>
              <a:buNone/>
            </a:pPr>
            <a:r>
              <a:rPr lang="en-US" sz="2500">
                <a:solidFill>
                  <a:schemeClr val="dk1"/>
                </a:solidFill>
              </a:rPr>
              <a:t>1.  What are the three main layers of skin?</a:t>
            </a:r>
            <a:br>
              <a:rPr lang="en-US" sz="2500">
                <a:solidFill>
                  <a:schemeClr val="dk1"/>
                </a:solidFill>
              </a:rPr>
            </a:br>
            <a:r>
              <a:rPr lang="en-US" sz="2500">
                <a:solidFill>
                  <a:schemeClr val="dk1"/>
                </a:solidFill>
              </a:rPr>
              <a:t>2.  What are the two main cells found in the epidermis? </a:t>
            </a:r>
            <a:br>
              <a:rPr lang="en-US" sz="2500">
                <a:solidFill>
                  <a:schemeClr val="dk1"/>
                </a:solidFill>
              </a:rPr>
            </a:br>
            <a:r>
              <a:rPr lang="en-US" sz="2500">
                <a:solidFill>
                  <a:schemeClr val="dk1"/>
                </a:solidFill>
              </a:rPr>
              <a:t>3.  What is melanin?</a:t>
            </a:r>
            <a:br>
              <a:rPr lang="en-US" sz="2500">
                <a:solidFill>
                  <a:schemeClr val="dk1"/>
                </a:solidFill>
              </a:rPr>
            </a:br>
            <a:r>
              <a:rPr lang="en-US" sz="2500">
                <a:solidFill>
                  <a:schemeClr val="dk1"/>
                </a:solidFill>
              </a:rPr>
              <a:t>4.  How does melanin protect cells?</a:t>
            </a:r>
            <a:br>
              <a:rPr lang="en-US" sz="2500">
                <a:solidFill>
                  <a:schemeClr val="dk1"/>
                </a:solidFill>
              </a:rPr>
            </a:br>
            <a:r>
              <a:rPr lang="en-US" sz="2500">
                <a:solidFill>
                  <a:schemeClr val="dk1"/>
                </a:solidFill>
              </a:rPr>
              <a:t>5.  How does sunlight cause tanning?</a:t>
            </a:r>
            <a:endParaRPr sz="2500"/>
          </a:p>
        </p:txBody>
      </p:sp>
      <p:pic>
        <p:nvPicPr>
          <p:cNvPr id="417" name="Google Shape;417;p59"/>
          <p:cNvPicPr preferRelativeResize="0"/>
          <p:nvPr/>
        </p:nvPicPr>
        <p:blipFill rotWithShape="1">
          <a:blip r:embed="rId4">
            <a:alphaModFix/>
          </a:blip>
          <a:srcRect r="40504"/>
          <a:stretch/>
        </p:blipFill>
        <p:spPr>
          <a:xfrm>
            <a:off x="6066578" y="2633005"/>
            <a:ext cx="2821592" cy="245389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0"/>
          <p:cNvSpPr txBox="1">
            <a:spLocks noGrp="1"/>
          </p:cNvSpPr>
          <p:nvPr>
            <p:ph type="title"/>
          </p:nvPr>
        </p:nvSpPr>
        <p:spPr>
          <a:xfrm>
            <a:off x="144220" y="127665"/>
            <a:ext cx="85953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Skin Pigmentation</a:t>
            </a:r>
            <a:endParaRPr/>
          </a:p>
        </p:txBody>
      </p:sp>
      <p:sp>
        <p:nvSpPr>
          <p:cNvPr id="423" name="Google Shape;423;p60"/>
          <p:cNvSpPr txBox="1">
            <a:spLocks noGrp="1"/>
          </p:cNvSpPr>
          <p:nvPr>
            <p:ph type="body" idx="1"/>
          </p:nvPr>
        </p:nvSpPr>
        <p:spPr>
          <a:xfrm>
            <a:off x="317697" y="1069675"/>
            <a:ext cx="3117000" cy="37032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Melanocytes</a:t>
            </a:r>
            <a:endParaRPr/>
          </a:p>
          <a:p>
            <a:pPr marL="0" lvl="0" indent="0" algn="l" rtl="0">
              <a:spcBef>
                <a:spcPts val="0"/>
              </a:spcBef>
              <a:spcAft>
                <a:spcPts val="0"/>
              </a:spcAft>
              <a:buNone/>
            </a:pPr>
            <a:endParaRPr/>
          </a:p>
          <a:p>
            <a:pPr marL="0" lvl="0" indent="0" algn="l" rtl="0">
              <a:spcBef>
                <a:spcPts val="0"/>
              </a:spcBef>
              <a:spcAft>
                <a:spcPts val="0"/>
              </a:spcAft>
              <a:buNone/>
            </a:pPr>
            <a:r>
              <a:rPr lang="en-US"/>
              <a:t>Keratinocytes</a:t>
            </a:r>
            <a:endParaRPr/>
          </a:p>
          <a:p>
            <a:pPr marL="0" lvl="0" indent="0" algn="l" rtl="0">
              <a:spcBef>
                <a:spcPts val="0"/>
              </a:spcBef>
              <a:spcAft>
                <a:spcPts val="0"/>
              </a:spcAft>
              <a:buNone/>
            </a:pPr>
            <a:endParaRPr/>
          </a:p>
          <a:p>
            <a:pPr marL="0" lvl="0" indent="0" algn="l" rtl="0">
              <a:spcBef>
                <a:spcPts val="0"/>
              </a:spcBef>
              <a:spcAft>
                <a:spcPts val="0"/>
              </a:spcAft>
              <a:buNone/>
            </a:pPr>
            <a:r>
              <a:rPr lang="en-US"/>
              <a:t>MC1R gene</a:t>
            </a:r>
            <a:endParaRPr/>
          </a:p>
          <a:p>
            <a:pPr marL="0" lvl="0" indent="0" algn="l" rtl="0">
              <a:spcBef>
                <a:spcPts val="0"/>
              </a:spcBef>
              <a:spcAft>
                <a:spcPts val="0"/>
              </a:spcAft>
              <a:buNone/>
            </a:pPr>
            <a:endParaRPr/>
          </a:p>
          <a:p>
            <a:pPr marL="0" lvl="0" indent="0" algn="l" rtl="0">
              <a:spcBef>
                <a:spcPts val="0"/>
              </a:spcBef>
              <a:spcAft>
                <a:spcPts val="0"/>
              </a:spcAft>
              <a:buNone/>
            </a:pPr>
            <a:r>
              <a:rPr lang="en-US"/>
              <a:t>Adaptation / Evolution</a:t>
            </a:r>
            <a:endParaRPr/>
          </a:p>
          <a:p>
            <a:pPr marL="0" lvl="0" indent="0" algn="l" rtl="0">
              <a:spcBef>
                <a:spcPts val="0"/>
              </a:spcBef>
              <a:spcAft>
                <a:spcPts val="0"/>
              </a:spcAft>
              <a:buNone/>
            </a:pPr>
            <a:endParaRPr/>
          </a:p>
          <a:p>
            <a:pPr marL="0" lvl="0" indent="0" algn="l" rtl="0">
              <a:spcBef>
                <a:spcPts val="0"/>
              </a:spcBef>
              <a:spcAft>
                <a:spcPts val="0"/>
              </a:spcAft>
              <a:buNone/>
            </a:pPr>
            <a:r>
              <a:rPr lang="en-US"/>
              <a:t>Folate</a:t>
            </a:r>
            <a:endParaRPr/>
          </a:p>
          <a:p>
            <a:pPr marL="0" lvl="0" indent="0" algn="l" rtl="0">
              <a:spcBef>
                <a:spcPts val="0"/>
              </a:spcBef>
              <a:spcAft>
                <a:spcPts val="0"/>
              </a:spcAft>
              <a:buNone/>
            </a:pPr>
            <a:r>
              <a:rPr lang="en-US"/>
              <a:t>Vitamin D</a:t>
            </a:r>
            <a:endParaRPr/>
          </a:p>
        </p:txBody>
      </p:sp>
      <p:pic>
        <p:nvPicPr>
          <p:cNvPr id="424" name="Google Shape;424;p60"/>
          <p:cNvPicPr preferRelativeResize="0"/>
          <p:nvPr/>
        </p:nvPicPr>
        <p:blipFill>
          <a:blip r:embed="rId3">
            <a:alphaModFix/>
          </a:blip>
          <a:stretch>
            <a:fillRect/>
          </a:stretch>
        </p:blipFill>
        <p:spPr>
          <a:xfrm>
            <a:off x="3953047" y="965365"/>
            <a:ext cx="4942597" cy="401586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1"/>
          <p:cNvSpPr txBox="1">
            <a:spLocks noGrp="1"/>
          </p:cNvSpPr>
          <p:nvPr>
            <p:ph type="title"/>
          </p:nvPr>
        </p:nvSpPr>
        <p:spPr>
          <a:xfrm>
            <a:off x="346850" y="345375"/>
            <a:ext cx="3509400" cy="39084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200" b="1"/>
              <a:t>How to repair skin….</a:t>
            </a:r>
            <a:endParaRPr sz="2200" b="1"/>
          </a:p>
          <a:p>
            <a:pPr marL="0" lvl="0" indent="0" algn="l" rtl="0">
              <a:lnSpc>
                <a:spcPct val="100000"/>
              </a:lnSpc>
              <a:spcBef>
                <a:spcPts val="0"/>
              </a:spcBef>
              <a:spcAft>
                <a:spcPts val="0"/>
              </a:spcAft>
              <a:buNone/>
            </a:pPr>
            <a:endParaRPr sz="2200"/>
          </a:p>
          <a:p>
            <a:pPr marL="0" lvl="0" indent="0" algn="l" rtl="0">
              <a:lnSpc>
                <a:spcPct val="100000"/>
              </a:lnSpc>
              <a:spcBef>
                <a:spcPts val="0"/>
              </a:spcBef>
              <a:spcAft>
                <a:spcPts val="0"/>
              </a:spcAft>
              <a:buNone/>
            </a:pPr>
            <a:r>
              <a:rPr lang="en-US" sz="2200">
                <a:solidFill>
                  <a:srgbClr val="000000"/>
                </a:solidFill>
                <a:latin typeface="Arial"/>
                <a:ea typeface="Arial"/>
                <a:cs typeface="Arial"/>
                <a:sym typeface="Arial"/>
              </a:rPr>
              <a:t>cuts on the skin may need to be stitched if they also go through the underlying tissue.</a:t>
            </a: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22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2200"/>
              <a:t>*This injury was caused during a hockey game, from a ice skate.</a:t>
            </a:r>
            <a:endParaRPr sz="2200">
              <a:solidFill>
                <a:srgbClr val="000000"/>
              </a:solidFill>
              <a:latin typeface="Arial"/>
              <a:ea typeface="Arial"/>
              <a:cs typeface="Arial"/>
              <a:sym typeface="Arial"/>
            </a:endParaRPr>
          </a:p>
        </p:txBody>
      </p:sp>
      <p:pic>
        <p:nvPicPr>
          <p:cNvPr id="430" name="Google Shape;430;p61"/>
          <p:cNvPicPr preferRelativeResize="0"/>
          <p:nvPr/>
        </p:nvPicPr>
        <p:blipFill>
          <a:blip r:embed="rId3">
            <a:alphaModFix/>
          </a:blip>
          <a:stretch>
            <a:fillRect/>
          </a:stretch>
        </p:blipFill>
        <p:spPr>
          <a:xfrm>
            <a:off x="4558724" y="70402"/>
            <a:ext cx="3669519" cy="480974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62"/>
          <p:cNvSpPr txBox="1">
            <a:spLocks noGrp="1"/>
          </p:cNvSpPr>
          <p:nvPr>
            <p:ph type="body" idx="1"/>
          </p:nvPr>
        </p:nvSpPr>
        <p:spPr>
          <a:xfrm>
            <a:off x="261200" y="376526"/>
            <a:ext cx="3168000" cy="34164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a:t>Stitches are also called </a:t>
            </a:r>
            <a:r>
              <a:rPr lang="en-US" b="1"/>
              <a:t>SUTURES</a:t>
            </a:r>
            <a:r>
              <a:rPr lang="en-US"/>
              <a:t> and they hold the tissue together while the body heals.</a:t>
            </a:r>
            <a:endParaRPr/>
          </a:p>
          <a:p>
            <a:pPr marL="0" lvl="0" indent="0" algn="l" rtl="0">
              <a:spcBef>
                <a:spcPts val="0"/>
              </a:spcBef>
              <a:spcAft>
                <a:spcPts val="0"/>
              </a:spcAft>
              <a:buNone/>
            </a:pPr>
            <a:endParaRPr/>
          </a:p>
          <a:p>
            <a:pPr marL="0" lvl="0" indent="0" algn="l" rtl="0">
              <a:spcBef>
                <a:spcPts val="0"/>
              </a:spcBef>
              <a:spcAft>
                <a:spcPts val="0"/>
              </a:spcAft>
              <a:buNone/>
            </a:pPr>
            <a:r>
              <a:rPr lang="en-US"/>
              <a:t>Alternatives to sutures:</a:t>
            </a:r>
            <a:endParaRPr/>
          </a:p>
          <a:p>
            <a:pPr marL="0" lvl="0" indent="0" algn="l" rtl="0">
              <a:spcBef>
                <a:spcPts val="0"/>
              </a:spcBef>
              <a:spcAft>
                <a:spcPts val="0"/>
              </a:spcAft>
              <a:buNone/>
            </a:pPr>
            <a:endParaRPr/>
          </a:p>
          <a:p>
            <a:pPr marL="0" lvl="0" indent="0" algn="l" rtl="0">
              <a:spcBef>
                <a:spcPts val="0"/>
              </a:spcBef>
              <a:spcAft>
                <a:spcPts val="0"/>
              </a:spcAft>
              <a:buNone/>
            </a:pPr>
            <a:r>
              <a:rPr lang="en-US"/>
              <a:t>     Glue</a:t>
            </a:r>
            <a:endParaRPr/>
          </a:p>
          <a:p>
            <a:pPr marL="0" lvl="0" indent="0" algn="l" rtl="0">
              <a:spcBef>
                <a:spcPts val="0"/>
              </a:spcBef>
              <a:spcAft>
                <a:spcPts val="0"/>
              </a:spcAft>
              <a:buNone/>
            </a:pPr>
            <a:r>
              <a:rPr lang="en-US"/>
              <a:t>     Medical Tape</a:t>
            </a:r>
            <a:endParaRPr/>
          </a:p>
          <a:p>
            <a:pPr marL="0" lvl="0" indent="0" algn="l" rtl="0">
              <a:spcBef>
                <a:spcPts val="0"/>
              </a:spcBef>
              <a:spcAft>
                <a:spcPts val="0"/>
              </a:spcAft>
              <a:buNone/>
            </a:pPr>
            <a:r>
              <a:rPr lang="en-US"/>
              <a:t>     Staples</a:t>
            </a:r>
            <a:endParaRPr/>
          </a:p>
          <a:p>
            <a:pPr marL="0" lvl="0" indent="0" algn="l" rtl="0">
              <a:spcBef>
                <a:spcPts val="0"/>
              </a:spcBef>
              <a:spcAft>
                <a:spcPts val="0"/>
              </a:spcAft>
              <a:buNone/>
            </a:pPr>
            <a:endParaRPr/>
          </a:p>
        </p:txBody>
      </p:sp>
      <p:pic>
        <p:nvPicPr>
          <p:cNvPr id="436" name="Google Shape;436;p62"/>
          <p:cNvPicPr preferRelativeResize="0"/>
          <p:nvPr/>
        </p:nvPicPr>
        <p:blipFill rotWithShape="1">
          <a:blip r:embed="rId3">
            <a:alphaModFix/>
          </a:blip>
          <a:srcRect t="8583"/>
          <a:stretch/>
        </p:blipFill>
        <p:spPr>
          <a:xfrm>
            <a:off x="3720443" y="220860"/>
            <a:ext cx="5315355" cy="4701780"/>
          </a:xfrm>
          <a:prstGeom prst="rect">
            <a:avLst/>
          </a:prstGeom>
          <a:noFill/>
          <a:ln>
            <a:noFill/>
          </a:ln>
        </p:spPr>
      </p:pic>
      <p:sp>
        <p:nvSpPr>
          <p:cNvPr id="437" name="Google Shape;437;p62"/>
          <p:cNvSpPr txBox="1"/>
          <p:nvPr/>
        </p:nvSpPr>
        <p:spPr>
          <a:xfrm>
            <a:off x="3989565" y="4417116"/>
            <a:ext cx="4777200" cy="588900"/>
          </a:xfrm>
          <a:prstGeom prst="rect">
            <a:avLst/>
          </a:prstGeom>
          <a:solidFill>
            <a:srgbClr val="FFFFFF"/>
          </a:solid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300">
                <a:solidFill>
                  <a:schemeClr val="dk1"/>
                </a:solidFill>
                <a:highlight>
                  <a:srgbClr val="FFFFFF"/>
                </a:highlight>
              </a:rPr>
              <a:t>A British ice hockey star, Craig Peacock has made a miraculous recovery after suffering a gruesome facial injury when he took an ice-skate blade to the face.</a:t>
            </a:r>
            <a:endParaRPr sz="1300">
              <a:solidFill>
                <a:schemeClr val="dk1"/>
              </a:solidFill>
              <a:highlight>
                <a:srgbClr val="FFFFFF"/>
              </a:highlight>
            </a:endParaRPr>
          </a:p>
          <a:p>
            <a:pPr marL="0" lvl="0" indent="0" algn="l" rtl="0">
              <a:lnSpc>
                <a:spcPct val="115000"/>
              </a:lnSpc>
              <a:spcBef>
                <a:spcPts val="0"/>
              </a:spcBef>
              <a:spcAft>
                <a:spcPts val="0"/>
              </a:spcAft>
              <a:buNone/>
            </a:pPr>
            <a:endParaRPr sz="600">
              <a:solidFill>
                <a:schemeClr val="dk1"/>
              </a:solidFill>
            </a:endParaRPr>
          </a:p>
          <a:p>
            <a:pPr marL="0" lvl="0" indent="0" algn="l" rtl="0">
              <a:spcBef>
                <a:spcPts val="0"/>
              </a:spcBef>
              <a:spcAft>
                <a:spcPts val="0"/>
              </a:spcAft>
              <a:buNone/>
            </a:pP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2"/>
          <p:cNvSpPr txBox="1">
            <a:spLocks noGrp="1"/>
          </p:cNvSpPr>
          <p:nvPr>
            <p:ph type="title"/>
          </p:nvPr>
        </p:nvSpPr>
        <p:spPr>
          <a:xfrm>
            <a:off x="145700" y="2749025"/>
            <a:ext cx="3563100" cy="18990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400">
                <a:solidFill>
                  <a:srgbClr val="000000"/>
                </a:solidFill>
                <a:latin typeface="Arial"/>
                <a:ea typeface="Arial"/>
                <a:cs typeface="Arial"/>
                <a:sym typeface="Arial"/>
              </a:rPr>
              <a:t>Where does all the dead skin you shed go?</a:t>
            </a:r>
            <a:endParaRPr sz="2400">
              <a:solidFill>
                <a:srgbClr val="000000"/>
              </a:solidFill>
              <a:latin typeface="Arial"/>
              <a:ea typeface="Arial"/>
              <a:cs typeface="Arial"/>
              <a:sym typeface="Arial"/>
            </a:endParaRPr>
          </a:p>
        </p:txBody>
      </p:sp>
      <p:pic>
        <p:nvPicPr>
          <p:cNvPr id="62" name="Google Shape;62;p12"/>
          <p:cNvPicPr preferRelativeResize="0"/>
          <p:nvPr/>
        </p:nvPicPr>
        <p:blipFill>
          <a:blip r:embed="rId3">
            <a:alphaModFix/>
          </a:blip>
          <a:stretch>
            <a:fillRect/>
          </a:stretch>
        </p:blipFill>
        <p:spPr>
          <a:xfrm>
            <a:off x="4208723" y="257164"/>
            <a:ext cx="4550243" cy="4629150"/>
          </a:xfrm>
          <a:prstGeom prst="rect">
            <a:avLst/>
          </a:prstGeom>
          <a:noFill/>
          <a:ln>
            <a:noFill/>
          </a:ln>
        </p:spPr>
      </p:pic>
      <p:sp>
        <p:nvSpPr>
          <p:cNvPr id="63" name="Google Shape;63;p12"/>
          <p:cNvSpPr txBox="1"/>
          <p:nvPr/>
        </p:nvSpPr>
        <p:spPr>
          <a:xfrm>
            <a:off x="201800" y="257175"/>
            <a:ext cx="3563100" cy="2375100"/>
          </a:xfrm>
          <a:prstGeom prst="rect">
            <a:avLst/>
          </a:prstGeom>
          <a:noFill/>
          <a:ln>
            <a:noFill/>
          </a:ln>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2200">
                <a:solidFill>
                  <a:srgbClr val="FF0000"/>
                </a:solidFill>
                <a:latin typeface="Arial"/>
                <a:ea typeface="Arial"/>
                <a:cs typeface="Arial"/>
                <a:sym typeface="Arial"/>
              </a:rPr>
              <a:t>It takes about 27 days for the outer layer of skin to shed and be replaced; that works out to 1.5 pounds of skin cells per year.</a:t>
            </a:r>
            <a:endParaRPr sz="2200">
              <a:solidFill>
                <a:srgbClr val="FF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3"/>
          <p:cNvSpPr txBox="1"/>
          <p:nvPr/>
        </p:nvSpPr>
        <p:spPr>
          <a:xfrm>
            <a:off x="5728650" y="396275"/>
            <a:ext cx="3167400" cy="22320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800"/>
              <a:t>The skin is considered the largest organ of the body.  Replacing it takes time, and burn victims are at risk of infection because they have no protection. </a:t>
            </a:r>
            <a:endParaRPr sz="1800"/>
          </a:p>
        </p:txBody>
      </p:sp>
      <p:sp>
        <p:nvSpPr>
          <p:cNvPr id="69" name="Google Shape;69;p13"/>
          <p:cNvSpPr txBox="1"/>
          <p:nvPr/>
        </p:nvSpPr>
        <p:spPr>
          <a:xfrm>
            <a:off x="5798600" y="2393800"/>
            <a:ext cx="2248200" cy="103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i="1">
                <a:highlight>
                  <a:srgbClr val="FCE5CD"/>
                </a:highlight>
              </a:rPr>
              <a:t>Do you think this type of treatment might work for Ella?</a:t>
            </a:r>
            <a:endParaRPr sz="1800" i="1">
              <a:highlight>
                <a:srgbClr val="FCE5CD"/>
              </a:highlight>
            </a:endParaRPr>
          </a:p>
        </p:txBody>
      </p:sp>
      <p:pic>
        <p:nvPicPr>
          <p:cNvPr id="70" name="Google Shape;70;p13" descr="Burns victims are making incredible recoveries thanks to a revolutionary ‘gun’ that sprays stem cells on to their wounds, enabling them to rapidly grow new skin.&#10;&#10;People who suffer extensive burns usually have to endure weeks or even months of treatment, with surgeons taking large sheets of skin from elsewhere on the body and grafting them.&#10;&#10;The process is painful, and patients are often left with permanent, unsightly scars.&#10;&#10;Now, doctors are using a new technique that allows patients to regrow a new layer of healthy skin in as little as four days.&#10;&#10;SUBSCRIBE: https://bit.ly/2prqqyn&#10;&#10;MORE VIDEOS: https://bit.ly/2pIHNL3" title="Healing burns victims with spray-on skin">
            <a:hlinkClick r:id="rId3"/>
          </p:cNvPr>
          <p:cNvPicPr preferRelativeResize="0"/>
          <p:nvPr/>
        </p:nvPicPr>
        <p:blipFill>
          <a:blip r:embed="rId4">
            <a:alphaModFix/>
          </a:blip>
          <a:stretch>
            <a:fillRect/>
          </a:stretch>
        </p:blipFill>
        <p:spPr>
          <a:xfrm>
            <a:off x="306025" y="396275"/>
            <a:ext cx="5160950" cy="3870725"/>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233895" y="141040"/>
            <a:ext cx="8595300" cy="617100"/>
          </a:xfrm>
          <a:prstGeom prst="rect">
            <a:avLst/>
          </a:prstGeom>
        </p:spPr>
        <p:txBody>
          <a:bodyPr spcFirstLastPara="1" wrap="square" lIns="75425" tIns="75425" rIns="75425" bIns="75425" anchor="t" anchorCtr="0">
            <a:noAutofit/>
          </a:bodyPr>
          <a:lstStyle/>
          <a:p>
            <a:pPr marL="0" lvl="0" indent="0" algn="l" rtl="0">
              <a:spcBef>
                <a:spcPts val="0"/>
              </a:spcBef>
              <a:spcAft>
                <a:spcPts val="0"/>
              </a:spcAft>
              <a:buNone/>
            </a:pPr>
            <a:r>
              <a:rPr lang="en-US" sz="3000" b="1">
                <a:solidFill>
                  <a:schemeClr val="dk1"/>
                </a:solidFill>
              </a:rPr>
              <a:t>Functions of Epithelial Tissue </a:t>
            </a:r>
            <a:endParaRPr b="1"/>
          </a:p>
        </p:txBody>
      </p:sp>
      <p:sp>
        <p:nvSpPr>
          <p:cNvPr id="76" name="Google Shape;76;p14"/>
          <p:cNvSpPr txBox="1">
            <a:spLocks noGrp="1"/>
          </p:cNvSpPr>
          <p:nvPr>
            <p:ph type="body" idx="1"/>
          </p:nvPr>
        </p:nvSpPr>
        <p:spPr>
          <a:xfrm>
            <a:off x="339120" y="884419"/>
            <a:ext cx="3576300" cy="2387100"/>
          </a:xfrm>
          <a:prstGeom prst="rect">
            <a:avLst/>
          </a:prstGeom>
        </p:spPr>
        <p:txBody>
          <a:bodyPr spcFirstLastPara="1" wrap="square" lIns="75425" tIns="75425" rIns="75425" bIns="75425" anchor="t" anchorCtr="0">
            <a:noAutofit/>
          </a:bodyPr>
          <a:lstStyle/>
          <a:p>
            <a:pPr marL="381000" lvl="0" indent="-361950" algn="l" rtl="0">
              <a:spcBef>
                <a:spcPts val="0"/>
              </a:spcBef>
              <a:spcAft>
                <a:spcPts val="0"/>
              </a:spcAft>
              <a:buClr>
                <a:schemeClr val="dk1"/>
              </a:buClr>
              <a:buSzPts val="2700"/>
              <a:buChar char="●"/>
            </a:pPr>
            <a:r>
              <a:rPr lang="en-US" sz="2700">
                <a:solidFill>
                  <a:schemeClr val="dk1"/>
                </a:solidFill>
              </a:rPr>
              <a:t>Protection</a:t>
            </a:r>
            <a:endParaRPr sz="2700">
              <a:solidFill>
                <a:schemeClr val="dk1"/>
              </a:solidFill>
            </a:endParaRPr>
          </a:p>
          <a:p>
            <a:pPr marL="381000" lvl="0" indent="-361950" algn="l" rtl="0">
              <a:spcBef>
                <a:spcPts val="0"/>
              </a:spcBef>
              <a:spcAft>
                <a:spcPts val="0"/>
              </a:spcAft>
              <a:buClr>
                <a:schemeClr val="dk1"/>
              </a:buClr>
              <a:buSzPts val="2700"/>
              <a:buChar char="●"/>
            </a:pPr>
            <a:r>
              <a:rPr lang="en-US" sz="2700" u="sng">
                <a:solidFill>
                  <a:schemeClr val="dk1"/>
                </a:solidFill>
              </a:rPr>
              <a:t>Secretion</a:t>
            </a:r>
            <a:endParaRPr sz="2700" u="sng">
              <a:solidFill>
                <a:schemeClr val="dk1"/>
              </a:solidFill>
            </a:endParaRPr>
          </a:p>
          <a:p>
            <a:pPr marL="381000" lvl="0" indent="-361950" algn="l" rtl="0">
              <a:spcBef>
                <a:spcPts val="0"/>
              </a:spcBef>
              <a:spcAft>
                <a:spcPts val="0"/>
              </a:spcAft>
              <a:buClr>
                <a:schemeClr val="dk1"/>
              </a:buClr>
              <a:buSzPts val="2700"/>
              <a:buChar char="●"/>
            </a:pPr>
            <a:r>
              <a:rPr lang="en-US" sz="2700">
                <a:solidFill>
                  <a:schemeClr val="dk1"/>
                </a:solidFill>
              </a:rPr>
              <a:t>Absorption</a:t>
            </a:r>
            <a:endParaRPr sz="2700">
              <a:solidFill>
                <a:schemeClr val="dk1"/>
              </a:solidFill>
            </a:endParaRPr>
          </a:p>
          <a:p>
            <a:pPr marL="381000" lvl="0" indent="-361950" algn="l" rtl="0">
              <a:spcBef>
                <a:spcPts val="0"/>
              </a:spcBef>
              <a:spcAft>
                <a:spcPts val="0"/>
              </a:spcAft>
              <a:buClr>
                <a:schemeClr val="dk1"/>
              </a:buClr>
              <a:buSzPts val="2700"/>
              <a:buChar char="●"/>
            </a:pPr>
            <a:r>
              <a:rPr lang="en-US" sz="2700">
                <a:solidFill>
                  <a:schemeClr val="dk1"/>
                </a:solidFill>
              </a:rPr>
              <a:t>Excretion </a:t>
            </a:r>
            <a:endParaRPr sz="2700">
              <a:solidFill>
                <a:schemeClr val="dk1"/>
              </a:solidFill>
            </a:endParaRPr>
          </a:p>
          <a:p>
            <a:pPr marL="381000" lvl="0" indent="-349250" algn="l" rtl="0">
              <a:spcBef>
                <a:spcPts val="0"/>
              </a:spcBef>
              <a:spcAft>
                <a:spcPts val="0"/>
              </a:spcAft>
              <a:buClr>
                <a:schemeClr val="dk1"/>
              </a:buClr>
              <a:buSzPts val="2500"/>
              <a:buChar char="●"/>
            </a:pPr>
            <a:r>
              <a:rPr lang="en-US" sz="2500">
                <a:solidFill>
                  <a:schemeClr val="dk1"/>
                </a:solidFill>
              </a:rPr>
              <a:t>Senses</a:t>
            </a:r>
            <a:endParaRPr sz="2500">
              <a:solidFill>
                <a:schemeClr val="dk1"/>
              </a:solidFill>
            </a:endParaRPr>
          </a:p>
          <a:p>
            <a:pPr marL="0" lvl="0" indent="0" algn="l" rtl="0">
              <a:spcBef>
                <a:spcPts val="1200"/>
              </a:spcBef>
              <a:spcAft>
                <a:spcPts val="1200"/>
              </a:spcAft>
              <a:buClr>
                <a:schemeClr val="dk1"/>
              </a:buClr>
              <a:buSzPts val="900"/>
              <a:buFont typeface="Arial"/>
              <a:buNone/>
            </a:pPr>
            <a:endParaRPr sz="3000"/>
          </a:p>
        </p:txBody>
      </p:sp>
      <p:pic>
        <p:nvPicPr>
          <p:cNvPr id="77" name="Google Shape;77;p14"/>
          <p:cNvPicPr preferRelativeResize="0"/>
          <p:nvPr/>
        </p:nvPicPr>
        <p:blipFill>
          <a:blip r:embed="rId3">
            <a:alphaModFix/>
          </a:blip>
          <a:stretch>
            <a:fillRect/>
          </a:stretch>
        </p:blipFill>
        <p:spPr>
          <a:xfrm>
            <a:off x="3915270" y="622738"/>
            <a:ext cx="3816299" cy="2736366"/>
          </a:xfrm>
          <a:prstGeom prst="rect">
            <a:avLst/>
          </a:prstGeom>
          <a:noFill/>
          <a:ln>
            <a:noFill/>
          </a:ln>
        </p:spPr>
      </p:pic>
      <p:sp>
        <p:nvSpPr>
          <p:cNvPr id="78" name="Google Shape;78;p14"/>
          <p:cNvSpPr txBox="1"/>
          <p:nvPr/>
        </p:nvSpPr>
        <p:spPr>
          <a:xfrm>
            <a:off x="726097" y="3845256"/>
            <a:ext cx="7350900" cy="7584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1200"/>
              </a:spcAft>
              <a:buClr>
                <a:schemeClr val="dk1"/>
              </a:buClr>
              <a:buSzPts val="900"/>
              <a:buFont typeface="Arial"/>
              <a:buNone/>
            </a:pPr>
            <a:r>
              <a:rPr lang="en-US" sz="3000">
                <a:solidFill>
                  <a:schemeClr val="dk1"/>
                </a:solidFill>
              </a:rPr>
              <a:t>Categorized based on the </a:t>
            </a:r>
            <a:r>
              <a:rPr lang="en-US" sz="3000" u="sng">
                <a:solidFill>
                  <a:schemeClr val="dk1"/>
                </a:solidFill>
              </a:rPr>
              <a:t>shape</a:t>
            </a:r>
            <a:r>
              <a:rPr lang="en-US" sz="3000">
                <a:solidFill>
                  <a:schemeClr val="dk1"/>
                </a:solidFill>
              </a:rPr>
              <a:t> of the cells and the </a:t>
            </a:r>
            <a:r>
              <a:rPr lang="en-US" sz="3000" u="sng">
                <a:solidFill>
                  <a:schemeClr val="dk1"/>
                </a:solidFill>
              </a:rPr>
              <a:t>layers</a:t>
            </a:r>
            <a:r>
              <a:rPr lang="en-US" sz="3000">
                <a:solidFill>
                  <a:schemeClr val="dk1"/>
                </a:solidFill>
              </a:rPr>
              <a:t> of cells.</a:t>
            </a:r>
            <a:endParaRPr sz="1200"/>
          </a:p>
        </p:txBody>
      </p:sp>
      <p:cxnSp>
        <p:nvCxnSpPr>
          <p:cNvPr id="79" name="Google Shape;79;p14"/>
          <p:cNvCxnSpPr>
            <a:stCxn id="78" idx="3"/>
            <a:endCxn id="77" idx="2"/>
          </p:cNvCxnSpPr>
          <p:nvPr/>
        </p:nvCxnSpPr>
        <p:spPr>
          <a:xfrm rot="10800000">
            <a:off x="5823398" y="3358956"/>
            <a:ext cx="2253600" cy="865500"/>
          </a:xfrm>
          <a:prstGeom prst="curvedConnector4">
            <a:avLst>
              <a:gd name="adj1" fmla="val -13251"/>
              <a:gd name="adj2" fmla="val 71914"/>
            </a:avLst>
          </a:prstGeom>
          <a:noFill/>
          <a:ln w="76200" cap="flat" cmpd="sng">
            <a:solidFill>
              <a:schemeClr val="dk2"/>
            </a:solidFill>
            <a:prstDash val="solid"/>
            <a:round/>
            <a:headEnd type="none" w="med" len="med"/>
            <a:tailEnd type="triangle" w="med" len="med"/>
          </a:ln>
        </p:spPr>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title"/>
          </p:nvPr>
        </p:nvSpPr>
        <p:spPr>
          <a:xfrm>
            <a:off x="271958" y="196627"/>
            <a:ext cx="3892500" cy="5259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3600">
                <a:solidFill>
                  <a:srgbClr val="000000"/>
                </a:solidFill>
                <a:latin typeface="Arial"/>
                <a:ea typeface="Arial"/>
                <a:cs typeface="Arial"/>
                <a:sym typeface="Arial"/>
              </a:rPr>
              <a:t>Epithelial tissue </a:t>
            </a:r>
            <a:endParaRPr sz="3600">
              <a:solidFill>
                <a:srgbClr val="000000"/>
              </a:solidFill>
              <a:latin typeface="Arial"/>
              <a:ea typeface="Arial"/>
              <a:cs typeface="Arial"/>
              <a:sym typeface="Arial"/>
            </a:endParaRPr>
          </a:p>
        </p:txBody>
      </p:sp>
      <p:sp>
        <p:nvSpPr>
          <p:cNvPr id="85" name="Google Shape;85;p15"/>
          <p:cNvSpPr txBox="1">
            <a:spLocks noGrp="1"/>
          </p:cNvSpPr>
          <p:nvPr>
            <p:ph type="body" idx="1"/>
          </p:nvPr>
        </p:nvSpPr>
        <p:spPr>
          <a:xfrm>
            <a:off x="438275" y="963524"/>
            <a:ext cx="8603400" cy="2975100"/>
          </a:xfrm>
          <a:prstGeom prst="rect">
            <a:avLst/>
          </a:prstGeom>
        </p:spPr>
        <p:txBody>
          <a:bodyPr spcFirstLastPara="1" wrap="square" lIns="31425" tIns="31425" rIns="31425" bIns="31425" anchor="t" anchorCtr="0">
            <a:noAutofit/>
          </a:bodyPr>
          <a:lstStyle/>
          <a:p>
            <a:pPr marL="0" lvl="0" indent="0" algn="l" rtl="0">
              <a:lnSpc>
                <a:spcPct val="100000"/>
              </a:lnSpc>
              <a:spcBef>
                <a:spcPts val="0"/>
              </a:spcBef>
              <a:spcAft>
                <a:spcPts val="0"/>
              </a:spcAft>
              <a:buNone/>
            </a:pPr>
            <a:r>
              <a:rPr lang="en-US" sz="3500">
                <a:solidFill>
                  <a:srgbClr val="000000"/>
                </a:solidFill>
                <a:latin typeface="Arial"/>
                <a:ea typeface="Arial"/>
                <a:cs typeface="Arial"/>
                <a:sym typeface="Arial"/>
              </a:rPr>
              <a:t>simple = single layer</a:t>
            </a:r>
            <a:endParaRPr sz="35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3500">
                <a:solidFill>
                  <a:srgbClr val="000000"/>
                </a:solidFill>
                <a:latin typeface="Arial"/>
                <a:ea typeface="Arial"/>
                <a:cs typeface="Arial"/>
                <a:sym typeface="Arial"/>
              </a:rPr>
              <a:t>stratified = multiple layers</a:t>
            </a:r>
            <a:endParaRPr sz="3500">
              <a:solidFill>
                <a:srgbClr val="000000"/>
              </a:solidFill>
              <a:latin typeface="Arial"/>
              <a:ea typeface="Arial"/>
              <a:cs typeface="Arial"/>
              <a:sym typeface="Arial"/>
            </a:endParaRPr>
          </a:p>
          <a:p>
            <a:pPr marL="0" lvl="0" indent="0" algn="l" rtl="0">
              <a:lnSpc>
                <a:spcPct val="100000"/>
              </a:lnSpc>
              <a:spcBef>
                <a:spcPts val="0"/>
              </a:spcBef>
              <a:spcAft>
                <a:spcPts val="0"/>
              </a:spcAft>
              <a:buNone/>
            </a:pPr>
            <a:endParaRPr sz="10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3500">
                <a:solidFill>
                  <a:srgbClr val="000000"/>
                </a:solidFill>
                <a:latin typeface="Arial"/>
                <a:ea typeface="Arial"/>
                <a:cs typeface="Arial"/>
                <a:sym typeface="Arial"/>
              </a:rPr>
              <a:t>squamous = flat</a:t>
            </a:r>
            <a:endParaRPr sz="35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3500">
                <a:solidFill>
                  <a:srgbClr val="000000"/>
                </a:solidFill>
                <a:latin typeface="Arial"/>
                <a:ea typeface="Arial"/>
                <a:cs typeface="Arial"/>
                <a:sym typeface="Arial"/>
              </a:rPr>
              <a:t>cuboidal = square</a:t>
            </a:r>
            <a:endParaRPr sz="3500">
              <a:solidFill>
                <a:srgbClr val="000000"/>
              </a:solidFill>
              <a:latin typeface="Arial"/>
              <a:ea typeface="Arial"/>
              <a:cs typeface="Arial"/>
              <a:sym typeface="Arial"/>
            </a:endParaRPr>
          </a:p>
          <a:p>
            <a:pPr marL="0" lvl="0" indent="0" algn="l" rtl="0">
              <a:lnSpc>
                <a:spcPct val="100000"/>
              </a:lnSpc>
              <a:spcBef>
                <a:spcPts val="0"/>
              </a:spcBef>
              <a:spcAft>
                <a:spcPts val="0"/>
              </a:spcAft>
              <a:buNone/>
            </a:pPr>
            <a:r>
              <a:rPr lang="en-US" sz="3500">
                <a:solidFill>
                  <a:srgbClr val="000000"/>
                </a:solidFill>
                <a:latin typeface="Arial"/>
                <a:ea typeface="Arial"/>
                <a:cs typeface="Arial"/>
                <a:sym typeface="Arial"/>
              </a:rPr>
              <a:t>columnar = column (rectangle)</a:t>
            </a:r>
            <a:endParaRPr sz="3500">
              <a:solidFill>
                <a:srgbClr val="000000"/>
              </a:solidFill>
              <a:latin typeface="Arial"/>
              <a:ea typeface="Arial"/>
              <a:cs typeface="Arial"/>
              <a:sym typeface="Arial"/>
            </a:endParaRPr>
          </a:p>
        </p:txBody>
      </p:sp>
      <p:sp>
        <p:nvSpPr>
          <p:cNvPr id="86" name="Google Shape;86;p15"/>
          <p:cNvSpPr txBox="1"/>
          <p:nvPr/>
        </p:nvSpPr>
        <p:spPr>
          <a:xfrm>
            <a:off x="6236438" y="196627"/>
            <a:ext cx="2589900" cy="6450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1800" i="1"/>
              <a:t>Naming is based on description</a:t>
            </a:r>
            <a:endParaRPr sz="1800" i="1"/>
          </a:p>
        </p:txBody>
      </p:sp>
      <p:sp>
        <p:nvSpPr>
          <p:cNvPr id="87" name="Google Shape;87;p15"/>
          <p:cNvSpPr txBox="1"/>
          <p:nvPr/>
        </p:nvSpPr>
        <p:spPr>
          <a:xfrm>
            <a:off x="438278" y="4273763"/>
            <a:ext cx="8208300" cy="645000"/>
          </a:xfrm>
          <a:prstGeom prst="rect">
            <a:avLst/>
          </a:prstGeom>
          <a:noFill/>
          <a:ln>
            <a:noFill/>
          </a:ln>
        </p:spPr>
        <p:txBody>
          <a:bodyPr spcFirstLastPara="1" wrap="square" lIns="75425" tIns="75425" rIns="75425" bIns="75425" anchor="t" anchorCtr="0">
            <a:noAutofit/>
          </a:bodyPr>
          <a:lstStyle/>
          <a:p>
            <a:pPr marL="0" lvl="0" indent="0" algn="l" rtl="0">
              <a:spcBef>
                <a:spcPts val="0"/>
              </a:spcBef>
              <a:spcAft>
                <a:spcPts val="0"/>
              </a:spcAft>
              <a:buNone/>
            </a:pPr>
            <a:r>
              <a:rPr lang="en-US" sz="2000" i="1"/>
              <a:t>One type of tissue can be arranged in different forms,  each form has a different function.</a:t>
            </a:r>
            <a:endParaRPr sz="2000" i="1"/>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a:themeElements>
    <a:clrScheme name="blank">
      <a:dk1>
        <a:srgbClr val="000000"/>
      </a:dk1>
      <a:lt1>
        <a:srgbClr val="FFFFFF"/>
      </a:lt1>
      <a:dk2>
        <a:srgbClr val="073763"/>
      </a:dk2>
      <a:lt2>
        <a:srgbClr val="CFE2F3"/>
      </a:lt2>
      <a:accent1>
        <a:srgbClr val="404040"/>
      </a:accent1>
      <a:accent2>
        <a:srgbClr val="808080"/>
      </a:accent2>
      <a:accent3>
        <a:srgbClr val="C0C0C0"/>
      </a:accent3>
      <a:accent4>
        <a:srgbClr val="396187"/>
      </a:accent4>
      <a:accent5>
        <a:srgbClr val="6B8CAB"/>
      </a:accent5>
      <a:accent6>
        <a:srgbClr val="9DB7CF"/>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TotalTime>
  <Words>1366</Words>
  <Application>Microsoft Office PowerPoint</Application>
  <PresentationFormat>On-screen Show (16:9)</PresentationFormat>
  <Paragraphs>241</Paragraphs>
  <Slides>58</Slides>
  <Notes>56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Roboto</vt:lpstr>
      <vt:lpstr>Custom</vt:lpstr>
      <vt:lpstr>PowerPoint Presentation</vt:lpstr>
      <vt:lpstr>Skin is a type of tissue.  </vt:lpstr>
      <vt:lpstr>PowerPoint Presentation</vt:lpstr>
      <vt:lpstr>Epithelial Tissue</vt:lpstr>
      <vt:lpstr>PowerPoint Presentation</vt:lpstr>
      <vt:lpstr>Where does all the dead skin you shed go?</vt:lpstr>
      <vt:lpstr>PowerPoint Presentation</vt:lpstr>
      <vt:lpstr>Functions of Epithelial Tissue </vt:lpstr>
      <vt:lpstr>Epithelial tissue </vt:lpstr>
      <vt:lpstr>A. Simple Squamous</vt:lpstr>
      <vt:lpstr>B. Simple Cuboidal</vt:lpstr>
      <vt:lpstr>C. Simple Columnar</vt:lpstr>
      <vt:lpstr>D. Stratified Squamous</vt:lpstr>
      <vt:lpstr>The ink of tattoos must be injected below the  basement membrane.</vt:lpstr>
      <vt:lpstr>What’s wrong with Ella’s skin? </vt:lpstr>
      <vt:lpstr>PowerPoint Presentation</vt:lpstr>
      <vt:lpstr>PowerPoint Presentation</vt:lpstr>
      <vt:lpstr>Did you notice that Ella was small for a 5th grader? Why does Ella’s skin condition also affect her nutrition? </vt:lpstr>
      <vt:lpstr>E.  Pseudostratified Columnar</vt:lpstr>
      <vt:lpstr>F. Transitional Epithelium</vt:lpstr>
      <vt:lpstr>Urinary Bladder</vt:lpstr>
      <vt:lpstr>G. Glandular Epithelium</vt:lpstr>
      <vt:lpstr>PowerPoint Presentation</vt:lpstr>
      <vt:lpstr>PowerPoint Presentation</vt:lpstr>
      <vt:lpstr>PowerPoint Presentation</vt:lpstr>
      <vt:lpstr>PowerPoint Presentation</vt:lpstr>
      <vt:lpstr>End Part 1 Notes!</vt:lpstr>
      <vt:lpstr>Epidermolysis bullosa - Ella’s disease  (overview) </vt:lpstr>
      <vt:lpstr>PowerPoint Presentation</vt:lpstr>
      <vt:lpstr>2. Connective Tissue</vt:lpstr>
      <vt:lpstr>Three types of cells in connective tissue</vt:lpstr>
      <vt:lpstr>PowerPoint Presentation</vt:lpstr>
      <vt:lpstr>PowerPoint Presentation</vt:lpstr>
      <vt:lpstr>PowerPoint Presentation</vt:lpstr>
      <vt:lpstr>PowerPoint Presentation</vt:lpstr>
      <vt:lpstr>PowerPoint Presentation</vt:lpstr>
      <vt:lpstr>B. Adipose Tissue (fat)</vt:lpstr>
      <vt:lpstr>C. Fibrous Connective Tissue</vt:lpstr>
      <vt:lpstr>PowerPoint Presentation</vt:lpstr>
      <vt:lpstr>PowerPoint Presentation</vt:lpstr>
      <vt:lpstr>Hyaline Cartilage</vt:lpstr>
      <vt:lpstr>Hyaline cartilage</vt:lpstr>
      <vt:lpstr>Elastic cartilage</vt:lpstr>
      <vt:lpstr>Fibrocartilage</vt:lpstr>
      <vt:lpstr>E. Bone Tissue (Osseous)</vt:lpstr>
      <vt:lpstr>F. Blood Tissue</vt:lpstr>
      <vt:lpstr>Muscle Tissue</vt:lpstr>
      <vt:lpstr>Cardiac muscle</vt:lpstr>
      <vt:lpstr>Skeletal muscle (striated)</vt:lpstr>
      <vt:lpstr>Smooth muscle</vt:lpstr>
      <vt:lpstr>Nerve Tissue</vt:lpstr>
      <vt:lpstr>Nervous tissue (spinal cord)</vt:lpstr>
      <vt:lpstr>End Part 2 Notes </vt:lpstr>
      <vt:lpstr>What about skin color?</vt:lpstr>
      <vt:lpstr>Check out this animation: How Do We Get Our Skin Color?  ~4min          (click “Launch interactive”)                  </vt:lpstr>
      <vt:lpstr>Skin Pigmentation</vt:lpstr>
      <vt:lpstr>How to repair skin….  cuts on the skin may need to be stitched if they also go through the underlying tissue.  *This injury was caused during a hockey game, from a ice skate.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 Stone</dc:creator>
  <cp:lastModifiedBy>Joan Stone</cp:lastModifiedBy>
  <cp:revision>5</cp:revision>
  <dcterms:modified xsi:type="dcterms:W3CDTF">2020-02-14T13:59:37Z</dcterms:modified>
</cp:coreProperties>
</file>