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charts/chart2.xml" ContentType="application/vnd.openxmlformats-officedocument.drawingml.char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charts/chart3.xml" ContentType="application/vnd.openxmlformats-officedocument.drawingml.char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ctiveX/activeX2.xml" ContentType="application/vnd.ms-office.activeX+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4.xml" ContentType="application/vnd.openxmlformats-officedocument.drawingml.chart+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7" r:id="rId1"/>
    <p:sldMasterId id="2147483756" r:id="rId2"/>
    <p:sldMasterId id="2147483763" r:id="rId3"/>
    <p:sldMasterId id="2147483770" r:id="rId4"/>
    <p:sldMasterId id="2147483777" r:id="rId5"/>
    <p:sldMasterId id="2147483785" r:id="rId6"/>
    <p:sldMasterId id="2147483794" r:id="rId7"/>
  </p:sldMasterIdLst>
  <p:notesMasterIdLst>
    <p:notesMasterId r:id="rId57"/>
  </p:notesMasterIdLst>
  <p:handoutMasterIdLst>
    <p:handoutMasterId r:id="rId58"/>
  </p:handoutMasterIdLst>
  <p:sldIdLst>
    <p:sldId id="383" r:id="rId8"/>
    <p:sldId id="470" r:id="rId9"/>
    <p:sldId id="471" r:id="rId10"/>
    <p:sldId id="389" r:id="rId11"/>
    <p:sldId id="453" r:id="rId12"/>
    <p:sldId id="469" r:id="rId13"/>
    <p:sldId id="451" r:id="rId14"/>
    <p:sldId id="391" r:id="rId15"/>
    <p:sldId id="493" r:id="rId16"/>
    <p:sldId id="392" r:id="rId17"/>
    <p:sldId id="394" r:id="rId18"/>
    <p:sldId id="419" r:id="rId19"/>
    <p:sldId id="396" r:id="rId20"/>
    <p:sldId id="397" r:id="rId21"/>
    <p:sldId id="398" r:id="rId22"/>
    <p:sldId id="395" r:id="rId23"/>
    <p:sldId id="418" r:id="rId24"/>
    <p:sldId id="472" r:id="rId25"/>
    <p:sldId id="473" r:id="rId26"/>
    <p:sldId id="402" r:id="rId27"/>
    <p:sldId id="403" r:id="rId28"/>
    <p:sldId id="404" r:id="rId29"/>
    <p:sldId id="405" r:id="rId30"/>
    <p:sldId id="409" r:id="rId31"/>
    <p:sldId id="420" r:id="rId32"/>
    <p:sldId id="474" r:id="rId33"/>
    <p:sldId id="475" r:id="rId34"/>
    <p:sldId id="414" r:id="rId35"/>
    <p:sldId id="415" r:id="rId36"/>
    <p:sldId id="492" r:id="rId37"/>
    <p:sldId id="476" r:id="rId38"/>
    <p:sldId id="477" r:id="rId39"/>
    <p:sldId id="478" r:id="rId40"/>
    <p:sldId id="479" r:id="rId41"/>
    <p:sldId id="480" r:id="rId42"/>
    <p:sldId id="481" r:id="rId43"/>
    <p:sldId id="482" r:id="rId44"/>
    <p:sldId id="483" r:id="rId45"/>
    <p:sldId id="484" r:id="rId46"/>
    <p:sldId id="485" r:id="rId47"/>
    <p:sldId id="486" r:id="rId48"/>
    <p:sldId id="487" r:id="rId49"/>
    <p:sldId id="488" r:id="rId50"/>
    <p:sldId id="489" r:id="rId51"/>
    <p:sldId id="490" r:id="rId52"/>
    <p:sldId id="447" r:id="rId53"/>
    <p:sldId id="448" r:id="rId54"/>
    <p:sldId id="449" r:id="rId55"/>
    <p:sldId id="450" r:id="rId56"/>
  </p:sldIdLst>
  <p:sldSz cx="9144000" cy="6858000" type="screen4x3"/>
  <p:notesSz cx="7010400" cy="9296400"/>
  <p:custDataLst>
    <p:tags r:id="rId59"/>
  </p:custDataLst>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Default Section" id="{402162FD-E2FE-46D0-ADDB-FB04F9435EC4}">
          <p14:sldIdLst>
            <p14:sldId id="383"/>
            <p14:sldId id="470"/>
            <p14:sldId id="471"/>
            <p14:sldId id="389"/>
            <p14:sldId id="453"/>
            <p14:sldId id="469"/>
            <p14:sldId id="451"/>
            <p14:sldId id="391"/>
            <p14:sldId id="493"/>
            <p14:sldId id="392"/>
            <p14:sldId id="394"/>
            <p14:sldId id="419"/>
            <p14:sldId id="396"/>
            <p14:sldId id="397"/>
            <p14:sldId id="398"/>
            <p14:sldId id="395"/>
            <p14:sldId id="418"/>
            <p14:sldId id="472"/>
            <p14:sldId id="473"/>
            <p14:sldId id="402"/>
            <p14:sldId id="403"/>
            <p14:sldId id="404"/>
            <p14:sldId id="405"/>
            <p14:sldId id="409"/>
            <p14:sldId id="420"/>
            <p14:sldId id="474"/>
            <p14:sldId id="475"/>
            <p14:sldId id="414"/>
            <p14:sldId id="415"/>
          </p14:sldIdLst>
        </p14:section>
        <p14:section name="Vocabulary Questions" id="{678C080F-DFC4-4006-AD34-CA1D656D1402}">
          <p14:sldIdLst>
            <p14:sldId id="492"/>
            <p14:sldId id="476"/>
            <p14:sldId id="477"/>
            <p14:sldId id="478"/>
            <p14:sldId id="479"/>
            <p14:sldId id="480"/>
            <p14:sldId id="481"/>
            <p14:sldId id="482"/>
            <p14:sldId id="483"/>
            <p14:sldId id="484"/>
            <p14:sldId id="485"/>
            <p14:sldId id="486"/>
            <p14:sldId id="487"/>
            <p14:sldId id="488"/>
            <p14:sldId id="489"/>
            <p14:sldId id="490"/>
          </p14:sldIdLst>
        </p14:section>
        <p14:section name="Leaderboards" id="{BD291A5B-35A1-40F9-B7EC-2FA9A235E330}">
          <p14:sldIdLst>
            <p14:sldId id="447"/>
            <p14:sldId id="448"/>
            <p14:sldId id="449"/>
          </p14:sldIdLst>
        </p14:section>
        <p14:section name="Whiteboard" id="{BCD91213-4B59-4475-8023-708A6E3F8BA2}">
          <p14:sldIdLst>
            <p14:sldId id="4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D7D7D7"/>
    <a:srgbClr val="696969"/>
    <a:srgbClr val="00CECE"/>
    <a:srgbClr val="663300"/>
    <a:srgbClr val="FFFF00"/>
    <a:srgbClr val="080808"/>
    <a:srgbClr val="5CB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247" autoAdjust="0"/>
    <p:restoredTop sz="94654" autoAdjust="0"/>
  </p:normalViewPr>
  <p:slideViewPr>
    <p:cSldViewPr>
      <p:cViewPr varScale="1">
        <p:scale>
          <a:sx n="48" d="100"/>
          <a:sy n="48" d="100"/>
        </p:scale>
        <p:origin x="36" y="79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gs" Target="tags/tag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1214475520"/>
        <c:axId val="1214468992"/>
        <c:axId val="744529536"/>
      </c:bar3DChart>
      <c:catAx>
        <c:axId val="1214475520"/>
        <c:scaling>
          <c:orientation val="minMax"/>
        </c:scaling>
        <c:delete val="0"/>
        <c:axPos val="b"/>
        <c:numFmt formatCode="General" sourceLinked="1"/>
        <c:majorTickMark val="out"/>
        <c:minorTickMark val="none"/>
        <c:tickLblPos val="nextTo"/>
        <c:crossAx val="1214468992"/>
        <c:crosses val="autoZero"/>
        <c:auto val="1"/>
        <c:lblAlgn val="ctr"/>
        <c:lblOffset val="100"/>
        <c:noMultiLvlLbl val="0"/>
      </c:catAx>
      <c:valAx>
        <c:axId val="1214468992"/>
        <c:scaling>
          <c:orientation val="minMax"/>
        </c:scaling>
        <c:delete val="0"/>
        <c:axPos val="l"/>
        <c:majorGridlines/>
        <c:numFmt formatCode="General" sourceLinked="1"/>
        <c:majorTickMark val="out"/>
        <c:minorTickMark val="none"/>
        <c:tickLblPos val="nextTo"/>
        <c:crossAx val="1214475520"/>
        <c:crosses val="autoZero"/>
        <c:crossBetween val="between"/>
      </c:valAx>
      <c:serAx>
        <c:axId val="744529536"/>
        <c:scaling>
          <c:orientation val="minMax"/>
        </c:scaling>
        <c:delete val="0"/>
        <c:axPos val="b"/>
        <c:majorTickMark val="out"/>
        <c:minorTickMark val="none"/>
        <c:tickLblPos val="nextTo"/>
        <c:crossAx val="1214468992"/>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1214468448"/>
        <c:axId val="1214469536"/>
        <c:axId val="744527040"/>
      </c:bar3DChart>
      <c:catAx>
        <c:axId val="1214468448"/>
        <c:scaling>
          <c:orientation val="minMax"/>
        </c:scaling>
        <c:delete val="0"/>
        <c:axPos val="b"/>
        <c:numFmt formatCode="General" sourceLinked="0"/>
        <c:majorTickMark val="out"/>
        <c:minorTickMark val="none"/>
        <c:tickLblPos val="nextTo"/>
        <c:crossAx val="1214469536"/>
        <c:crosses val="autoZero"/>
        <c:auto val="1"/>
        <c:lblAlgn val="ctr"/>
        <c:lblOffset val="100"/>
        <c:noMultiLvlLbl val="0"/>
      </c:catAx>
      <c:valAx>
        <c:axId val="1214469536"/>
        <c:scaling>
          <c:orientation val="minMax"/>
        </c:scaling>
        <c:delete val="0"/>
        <c:axPos val="l"/>
        <c:majorGridlines/>
        <c:numFmt formatCode="General" sourceLinked="1"/>
        <c:majorTickMark val="out"/>
        <c:minorTickMark val="none"/>
        <c:tickLblPos val="nextTo"/>
        <c:crossAx val="1214468448"/>
        <c:crosses val="autoZero"/>
        <c:crossBetween val="between"/>
      </c:valAx>
      <c:serAx>
        <c:axId val="744527040"/>
        <c:scaling>
          <c:orientation val="minMax"/>
        </c:scaling>
        <c:delete val="0"/>
        <c:axPos val="b"/>
        <c:majorTickMark val="out"/>
        <c:minorTickMark val="none"/>
        <c:tickLblPos val="nextTo"/>
        <c:crossAx val="121446953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1214477152"/>
        <c:axId val="1214455936"/>
        <c:axId val="744531408"/>
      </c:bar3DChart>
      <c:catAx>
        <c:axId val="1214477152"/>
        <c:scaling>
          <c:orientation val="minMax"/>
        </c:scaling>
        <c:delete val="0"/>
        <c:axPos val="b"/>
        <c:numFmt formatCode="General" sourceLinked="0"/>
        <c:majorTickMark val="out"/>
        <c:minorTickMark val="none"/>
        <c:tickLblPos val="nextTo"/>
        <c:crossAx val="1214455936"/>
        <c:crosses val="autoZero"/>
        <c:auto val="1"/>
        <c:lblAlgn val="ctr"/>
        <c:lblOffset val="100"/>
        <c:noMultiLvlLbl val="0"/>
      </c:catAx>
      <c:valAx>
        <c:axId val="1214455936"/>
        <c:scaling>
          <c:orientation val="minMax"/>
        </c:scaling>
        <c:delete val="0"/>
        <c:axPos val="l"/>
        <c:majorGridlines/>
        <c:numFmt formatCode="General" sourceLinked="1"/>
        <c:majorTickMark val="out"/>
        <c:minorTickMark val="none"/>
        <c:tickLblPos val="nextTo"/>
        <c:crossAx val="1214477152"/>
        <c:crosses val="autoZero"/>
        <c:crossBetween val="between"/>
      </c:valAx>
      <c:serAx>
        <c:axId val="744531408"/>
        <c:scaling>
          <c:orientation val="minMax"/>
        </c:scaling>
        <c:delete val="0"/>
        <c:axPos val="b"/>
        <c:majorTickMark val="out"/>
        <c:minorTickMark val="none"/>
        <c:tickLblPos val="nextTo"/>
        <c:crossAx val="1214455936"/>
        <c:crosses val="autoZero"/>
      </c:ser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0"/>
      <c:rotY val="0"/>
      <c:rAngAx val="0"/>
      <c:perspective val="60"/>
    </c:view3D>
    <c:floor>
      <c:thickness val="0"/>
    </c:floor>
    <c:sideWall>
      <c:thickness val="0"/>
    </c:sideWall>
    <c:backWall>
      <c:thickness val="0"/>
    </c:backWall>
    <c:plotArea>
      <c:layout>
        <c:manualLayout>
          <c:layoutTarget val="inner"/>
          <c:xMode val="edge"/>
          <c:yMode val="edge"/>
          <c:x val="8.3333333333333332E-3"/>
          <c:y val="7.160493827160494E-2"/>
          <c:w val="0.9916666666666667"/>
          <c:h val="0.79687236317682508"/>
        </c:manualLayout>
      </c:layout>
      <c:bar3DChart>
        <c:barDir val="col"/>
        <c:grouping val="clustered"/>
        <c:varyColors val="1"/>
        <c:ser>
          <c:idx val="0"/>
          <c:order val="0"/>
          <c:tx>
            <c:strRef>
              <c:f>Sheet1!$B$1</c:f>
              <c:strCache>
                <c:ptCount val="1"/>
                <c:pt idx="0">
                  <c:v>0</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Sheet1!$A$1:$A$4</c:f>
              <c:strCache>
                <c:ptCount val="4"/>
                <c:pt idx="0">
                  <c:v>A.</c:v>
                </c:pt>
                <c:pt idx="1">
                  <c:v>B.</c:v>
                </c:pt>
                <c:pt idx="2">
                  <c:v>C.</c:v>
                </c:pt>
                <c:pt idx="3">
                  <c:v>D.</c:v>
                </c:pt>
              </c:strCache>
            </c:strRef>
          </c:cat>
          <c:val>
            <c:numRef>
              <c:f>Sheet1!$B$1:$B$4</c:f>
              <c:numCache>
                <c:formatCode>0</c:formatCode>
                <c:ptCount val="4"/>
                <c:pt idx="0">
                  <c:v>0</c:v>
                </c:pt>
                <c:pt idx="1">
                  <c:v>0</c:v>
                </c:pt>
                <c:pt idx="2">
                  <c:v>0</c:v>
                </c:pt>
                <c:pt idx="3">
                  <c:v>0</c:v>
                </c:pt>
              </c:numCache>
            </c:numRef>
          </c:val>
        </c:ser>
        <c:dLbls>
          <c:showLegendKey val="0"/>
          <c:showVal val="0"/>
          <c:showCatName val="0"/>
          <c:showSerName val="0"/>
          <c:showPercent val="0"/>
          <c:showBubbleSize val="0"/>
        </c:dLbls>
        <c:gapWidth val="150"/>
        <c:shape val="cylinder"/>
        <c:axId val="1214466272"/>
        <c:axId val="1214451040"/>
        <c:axId val="0"/>
      </c:bar3DChart>
      <c:catAx>
        <c:axId val="1214466272"/>
        <c:scaling>
          <c:orientation val="minMax"/>
        </c:scaling>
        <c:delete val="0"/>
        <c:axPos val="b"/>
        <c:numFmt formatCode="General" sourceLinked="1"/>
        <c:majorTickMark val="out"/>
        <c:minorTickMark val="none"/>
        <c:tickLblPos val="nextTo"/>
        <c:spPr>
          <a:ln w="6350">
            <a:noFill/>
          </a:ln>
        </c:spPr>
        <c:crossAx val="1214451040"/>
        <c:crosses val="autoZero"/>
        <c:auto val="1"/>
        <c:lblAlgn val="ctr"/>
        <c:lblOffset val="100"/>
        <c:noMultiLvlLbl val="0"/>
      </c:catAx>
      <c:valAx>
        <c:axId val="1214451040"/>
        <c:scaling>
          <c:orientation val="minMax"/>
          <c:min val="0"/>
        </c:scaling>
        <c:delete val="0"/>
        <c:axPos val="l"/>
        <c:numFmt formatCode="0" sourceLinked="1"/>
        <c:majorTickMark val="out"/>
        <c:minorTickMark val="none"/>
        <c:tickLblPos val="none"/>
        <c:spPr>
          <a:ln w="6350">
            <a:noFill/>
          </a:ln>
        </c:spPr>
        <c:crossAx val="1214466272"/>
        <c:crosses val="autoZero"/>
        <c:crossBetween val="between"/>
      </c:valAx>
    </c:plotArea>
    <c:plotVisOnly val="1"/>
    <c:dispBlanksAs val="span"/>
    <c:showDLblsOverMax val="0"/>
  </c:chart>
  <c:spPr>
    <a:noFill/>
    <a:ln w="6350">
      <a:noFill/>
    </a:ln>
  </c:spPr>
  <c:txPr>
    <a:bodyPr/>
    <a:lstStyle/>
    <a:p>
      <a:pPr>
        <a:defRPr sz="2000">
          <a:solidFill>
            <a:schemeClr val="bg1"/>
          </a:solidFil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394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38475" cy="466726"/>
          </a:xfrm>
          <a:prstGeom prst="rect">
            <a:avLst/>
          </a:prstGeom>
          <a:noFill/>
          <a:ln w="9525">
            <a:noFill/>
            <a:miter lim="800000"/>
            <a:headEnd/>
            <a:tailEnd/>
          </a:ln>
          <a:effectLst/>
        </p:spPr>
        <p:txBody>
          <a:bodyPr vert="horz" wrap="square" lIns="19345" tIns="0" rIns="19345" bIns="0" numCol="1" anchor="t" anchorCtr="0" compatLnSpc="1">
            <a:prstTxWarp prst="textNoShape">
              <a:avLst/>
            </a:prstTxWarp>
          </a:bodyPr>
          <a:lstStyle>
            <a:lvl1pPr>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1925" y="-1588"/>
            <a:ext cx="3038475" cy="466726"/>
          </a:xfrm>
          <a:prstGeom prst="rect">
            <a:avLst/>
          </a:prstGeom>
          <a:noFill/>
          <a:ln w="9525">
            <a:noFill/>
            <a:miter lim="800000"/>
            <a:headEnd/>
            <a:tailEnd/>
          </a:ln>
          <a:effectLst/>
        </p:spPr>
        <p:txBody>
          <a:bodyPr vert="horz" wrap="square" lIns="19345" tIns="0" rIns="19345" bIns="0" numCol="1" anchor="t" anchorCtr="0" compatLnSpc="1">
            <a:prstTxWarp prst="textNoShape">
              <a:avLst/>
            </a:prstTxWarp>
          </a:bodyPr>
          <a:lstStyle>
            <a:lvl1pPr algn="r">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29675"/>
            <a:ext cx="3038475" cy="466725"/>
          </a:xfrm>
          <a:prstGeom prst="rect">
            <a:avLst/>
          </a:prstGeom>
          <a:noFill/>
          <a:ln w="9525">
            <a:noFill/>
            <a:miter lim="800000"/>
            <a:headEnd/>
            <a:tailEnd/>
          </a:ln>
          <a:effectLst/>
        </p:spPr>
        <p:txBody>
          <a:bodyPr vert="horz" wrap="square" lIns="19345" tIns="0" rIns="19345" bIns="0" numCol="1" anchor="b" anchorCtr="0" compatLnSpc="1">
            <a:prstTxWarp prst="textNoShape">
              <a:avLst/>
            </a:prstTxWarp>
          </a:bodyPr>
          <a:lstStyle>
            <a:lvl1pPr>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1925" y="8829675"/>
            <a:ext cx="3038475" cy="466725"/>
          </a:xfrm>
          <a:prstGeom prst="rect">
            <a:avLst/>
          </a:prstGeom>
          <a:noFill/>
          <a:ln w="9525">
            <a:noFill/>
            <a:miter lim="800000"/>
            <a:headEnd/>
            <a:tailEnd/>
          </a:ln>
          <a:effectLst/>
        </p:spPr>
        <p:txBody>
          <a:bodyPr vert="horz" wrap="square" lIns="19345" tIns="0" rIns="19345" bIns="0" numCol="1" anchor="b" anchorCtr="0" compatLnSpc="1">
            <a:prstTxWarp prst="textNoShape">
              <a:avLst/>
            </a:prstTxWarp>
          </a:bodyPr>
          <a:lstStyle>
            <a:lvl1pPr algn="r">
              <a:defRPr sz="1000" i="1">
                <a:latin typeface="Times New Roman" pitchFamily="18" charset="0"/>
              </a:defRPr>
            </a:lvl1pPr>
          </a:lstStyle>
          <a:p>
            <a:pPr>
              <a:defRPr/>
            </a:pPr>
            <a:fld id="{5C541A88-9865-4AE7-AC9D-1A304E12DE60}" type="slidenum">
              <a:rPr lang="en-US"/>
              <a:pPr>
                <a:defRPr/>
              </a:pPr>
              <a:t>‹#›</a:t>
            </a:fld>
            <a:endParaRPr lang="en-US"/>
          </a:p>
        </p:txBody>
      </p:sp>
      <p:sp>
        <p:nvSpPr>
          <p:cNvPr id="22534" name="Rectangle 6"/>
          <p:cNvSpPr>
            <a:spLocks noGrp="1" noRot="1" noChangeAspect="1" noChangeArrowheads="1" noTextEdit="1"/>
          </p:cNvSpPr>
          <p:nvPr>
            <p:ph type="sldImg" idx="2"/>
          </p:nvPr>
        </p:nvSpPr>
        <p:spPr bwMode="auto">
          <a:xfrm>
            <a:off x="1190625" y="703263"/>
            <a:ext cx="4630738" cy="34718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502" tIns="46752" rIns="93502" bIns="46752"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23566922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6157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81100" y="696913"/>
            <a:ext cx="4648200" cy="3486150"/>
          </a:xfrm>
          <a:ln/>
        </p:spPr>
      </p:sp>
      <p:sp>
        <p:nvSpPr>
          <p:cNvPr id="87043"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8704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32A56D79-602D-47F7-91F8-5547EDE5FCF6}" type="slidenum">
              <a:rPr lang="en-US" altLang="en-US" sz="1200">
                <a:latin typeface="Arial" charset="0"/>
              </a:rPr>
              <a:pPr algn="r" eaLnBrk="1" hangingPunct="1"/>
              <a:t>13</a:t>
            </a:fld>
            <a:endParaRPr lang="en-US" altLang="en-US" sz="1200">
              <a:latin typeface="Arial" charset="0"/>
            </a:endParaRPr>
          </a:p>
        </p:txBody>
      </p:sp>
    </p:spTree>
    <p:extLst>
      <p:ext uri="{BB962C8B-B14F-4D97-AF65-F5344CB8AC3E}">
        <p14:creationId xmlns:p14="http://schemas.microsoft.com/office/powerpoint/2010/main" val="29293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81100" y="696913"/>
            <a:ext cx="4648200" cy="3486150"/>
          </a:xfrm>
          <a:ln/>
        </p:spPr>
      </p:sp>
      <p:sp>
        <p:nvSpPr>
          <p:cNvPr id="89091"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8909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D05C1F47-3AE4-44A1-AA74-A5DA9B951E2C}" type="slidenum">
              <a:rPr lang="en-US" altLang="en-US" sz="1200">
                <a:latin typeface="Arial" charset="0"/>
              </a:rPr>
              <a:pPr algn="r" eaLnBrk="1" hangingPunct="1"/>
              <a:t>14</a:t>
            </a:fld>
            <a:endParaRPr lang="en-US" altLang="en-US" sz="1200">
              <a:latin typeface="Arial" charset="0"/>
            </a:endParaRPr>
          </a:p>
        </p:txBody>
      </p:sp>
    </p:spTree>
    <p:extLst>
      <p:ext uri="{BB962C8B-B14F-4D97-AF65-F5344CB8AC3E}">
        <p14:creationId xmlns:p14="http://schemas.microsoft.com/office/powerpoint/2010/main" val="203531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181100" y="696913"/>
            <a:ext cx="4648200" cy="3486150"/>
          </a:xfrm>
          <a:ln/>
        </p:spPr>
      </p:sp>
      <p:sp>
        <p:nvSpPr>
          <p:cNvPr id="91139"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9114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A66259C4-BAE9-456A-B70A-44CCCB9F2F9B}" type="slidenum">
              <a:rPr lang="en-US" altLang="en-US" sz="1200">
                <a:latin typeface="Arial" charset="0"/>
              </a:rPr>
              <a:pPr algn="r" eaLnBrk="1" hangingPunct="1"/>
              <a:t>15</a:t>
            </a:fld>
            <a:endParaRPr lang="en-US" altLang="en-US" sz="1200">
              <a:latin typeface="Arial" charset="0"/>
            </a:endParaRPr>
          </a:p>
        </p:txBody>
      </p:sp>
    </p:spTree>
    <p:extLst>
      <p:ext uri="{BB962C8B-B14F-4D97-AF65-F5344CB8AC3E}">
        <p14:creationId xmlns:p14="http://schemas.microsoft.com/office/powerpoint/2010/main" val="149178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81100" y="696913"/>
            <a:ext cx="4648200" cy="3486150"/>
          </a:xfrm>
          <a:ln/>
        </p:spPr>
      </p:sp>
      <p:sp>
        <p:nvSpPr>
          <p:cNvPr id="84995"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8499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CD853AAC-6634-4534-BF88-0259AD277A71}" type="slidenum">
              <a:rPr lang="en-US" altLang="en-US" sz="1200">
                <a:latin typeface="Arial" charset="0"/>
              </a:rPr>
              <a:pPr algn="r" eaLnBrk="1" hangingPunct="1"/>
              <a:t>16</a:t>
            </a:fld>
            <a:endParaRPr lang="en-US" altLang="en-US" sz="1200">
              <a:latin typeface="Arial" charset="0"/>
            </a:endParaRPr>
          </a:p>
        </p:txBody>
      </p:sp>
    </p:spTree>
    <p:extLst>
      <p:ext uri="{BB962C8B-B14F-4D97-AF65-F5344CB8AC3E}">
        <p14:creationId xmlns:p14="http://schemas.microsoft.com/office/powerpoint/2010/main" val="2405812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022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81100" y="696913"/>
            <a:ext cx="4648200" cy="3486150"/>
          </a:xfrm>
          <a:ln/>
        </p:spPr>
      </p:sp>
      <p:sp>
        <p:nvSpPr>
          <p:cNvPr id="99331"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9933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B3B8B0A6-883F-4EAD-BEE7-2B08A9BD5094}" type="slidenum">
              <a:rPr lang="en-US" altLang="en-US" sz="1200">
                <a:latin typeface="Arial" charset="0"/>
              </a:rPr>
              <a:pPr algn="r" eaLnBrk="1" hangingPunct="1"/>
              <a:t>20</a:t>
            </a:fld>
            <a:endParaRPr lang="en-US" altLang="en-US" sz="1200">
              <a:latin typeface="Arial" charset="0"/>
            </a:endParaRPr>
          </a:p>
        </p:txBody>
      </p:sp>
    </p:spTree>
    <p:extLst>
      <p:ext uri="{BB962C8B-B14F-4D97-AF65-F5344CB8AC3E}">
        <p14:creationId xmlns:p14="http://schemas.microsoft.com/office/powerpoint/2010/main" val="3476723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181100" y="696913"/>
            <a:ext cx="4648200" cy="3486150"/>
          </a:xfrm>
          <a:ln/>
        </p:spPr>
      </p:sp>
      <p:sp>
        <p:nvSpPr>
          <p:cNvPr id="101379"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10138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CBA4EE70-7C4B-4AC3-9F5E-6E3118366DFF}" type="slidenum">
              <a:rPr lang="en-US" altLang="en-US" sz="1200">
                <a:latin typeface="Arial" charset="0"/>
              </a:rPr>
              <a:pPr algn="r" eaLnBrk="1" hangingPunct="1"/>
              <a:t>21</a:t>
            </a:fld>
            <a:endParaRPr lang="en-US" altLang="en-US" sz="1200">
              <a:latin typeface="Arial" charset="0"/>
            </a:endParaRPr>
          </a:p>
        </p:txBody>
      </p:sp>
    </p:spTree>
    <p:extLst>
      <p:ext uri="{BB962C8B-B14F-4D97-AF65-F5344CB8AC3E}">
        <p14:creationId xmlns:p14="http://schemas.microsoft.com/office/powerpoint/2010/main" val="1316206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1181100" y="696913"/>
            <a:ext cx="4648200" cy="3486150"/>
          </a:xfrm>
          <a:ln/>
        </p:spPr>
      </p:sp>
      <p:sp>
        <p:nvSpPr>
          <p:cNvPr id="10342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10342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6F49ED25-890A-4B48-B148-C4D4727D8641}" type="slidenum">
              <a:rPr lang="en-US" altLang="en-US" sz="1200">
                <a:latin typeface="Arial" charset="0"/>
              </a:rPr>
              <a:pPr algn="r" eaLnBrk="1" hangingPunct="1"/>
              <a:t>22</a:t>
            </a:fld>
            <a:endParaRPr lang="en-US" altLang="en-US" sz="1200">
              <a:latin typeface="Arial" charset="0"/>
            </a:endParaRPr>
          </a:p>
        </p:txBody>
      </p:sp>
    </p:spTree>
    <p:extLst>
      <p:ext uri="{BB962C8B-B14F-4D97-AF65-F5344CB8AC3E}">
        <p14:creationId xmlns:p14="http://schemas.microsoft.com/office/powerpoint/2010/main" val="2716048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1181100" y="696913"/>
            <a:ext cx="4648200" cy="3486150"/>
          </a:xfrm>
          <a:ln/>
        </p:spPr>
      </p:sp>
      <p:sp>
        <p:nvSpPr>
          <p:cNvPr id="105475"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10547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7F37C862-8E28-4B81-89EC-122C623429A9}" type="slidenum">
              <a:rPr lang="en-US" altLang="en-US" sz="1200">
                <a:latin typeface="Arial" charset="0"/>
              </a:rPr>
              <a:pPr algn="r" eaLnBrk="1" hangingPunct="1"/>
              <a:t>23</a:t>
            </a:fld>
            <a:endParaRPr lang="en-US" altLang="en-US" sz="1200">
              <a:latin typeface="Arial" charset="0"/>
            </a:endParaRPr>
          </a:p>
        </p:txBody>
      </p:sp>
    </p:spTree>
    <p:extLst>
      <p:ext uri="{BB962C8B-B14F-4D97-AF65-F5344CB8AC3E}">
        <p14:creationId xmlns:p14="http://schemas.microsoft.com/office/powerpoint/2010/main" val="153305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1181100" y="696913"/>
            <a:ext cx="4648200" cy="3486150"/>
          </a:xfrm>
          <a:ln/>
        </p:spPr>
      </p:sp>
      <p:sp>
        <p:nvSpPr>
          <p:cNvPr id="11366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spcBef>
                <a:spcPct val="0"/>
              </a:spcBef>
            </a:pPr>
            <a:endParaRPr lang="en-US" altLang="en-US" smtClean="0"/>
          </a:p>
        </p:txBody>
      </p:sp>
      <p:sp>
        <p:nvSpPr>
          <p:cNvPr id="11366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8FBE50D6-B8AC-4ED2-84CE-55A22168813B}" type="slidenum">
              <a:rPr lang="en-US" altLang="en-US" sz="1200">
                <a:latin typeface="Arial" charset="0"/>
              </a:rPr>
              <a:pPr algn="r" eaLnBrk="1" hangingPunct="1"/>
              <a:t>24</a:t>
            </a:fld>
            <a:endParaRPr lang="en-US" altLang="en-US" sz="1200">
              <a:latin typeface="Arial" charset="0"/>
            </a:endParaRPr>
          </a:p>
        </p:txBody>
      </p:sp>
    </p:spTree>
    <p:extLst>
      <p:ext uri="{BB962C8B-B14F-4D97-AF65-F5344CB8AC3E}">
        <p14:creationId xmlns:p14="http://schemas.microsoft.com/office/powerpoint/2010/main" val="195213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181100" y="696913"/>
            <a:ext cx="4648200" cy="3486150"/>
          </a:xfrm>
          <a:ln/>
        </p:spPr>
      </p:sp>
      <p:sp>
        <p:nvSpPr>
          <p:cNvPr id="7270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spcBef>
                <a:spcPct val="0"/>
              </a:spcBef>
            </a:pPr>
            <a:endParaRPr lang="en-US" altLang="en-US" smtClean="0"/>
          </a:p>
        </p:txBody>
      </p:sp>
      <p:sp>
        <p:nvSpPr>
          <p:cNvPr id="7270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2EB84482-BB7A-4BEE-8877-657CCE20D2B9}" type="slidenum">
              <a:rPr lang="en-US" altLang="en-US" sz="1200">
                <a:latin typeface="Arial" charset="0"/>
              </a:rPr>
              <a:pPr algn="r" eaLnBrk="1" hangingPunct="1"/>
              <a:t>4</a:t>
            </a:fld>
            <a:endParaRPr lang="en-US" altLang="en-US" sz="1200">
              <a:latin typeface="Arial" charset="0"/>
            </a:endParaRPr>
          </a:p>
        </p:txBody>
      </p:sp>
    </p:spTree>
    <p:extLst>
      <p:ext uri="{BB962C8B-B14F-4D97-AF65-F5344CB8AC3E}">
        <p14:creationId xmlns:p14="http://schemas.microsoft.com/office/powerpoint/2010/main" val="109563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1181100" y="696913"/>
            <a:ext cx="4648200" cy="3486150"/>
          </a:xfrm>
          <a:ln/>
        </p:spPr>
      </p:sp>
      <p:sp>
        <p:nvSpPr>
          <p:cNvPr id="12390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spcBef>
                <a:spcPct val="0"/>
              </a:spcBef>
            </a:pPr>
            <a:endParaRPr lang="en-US" altLang="en-US" smtClean="0"/>
          </a:p>
        </p:txBody>
      </p:sp>
      <p:sp>
        <p:nvSpPr>
          <p:cNvPr id="12390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2EFAA3DD-12EA-40B9-B5A0-FC6932C0D0B2}" type="slidenum">
              <a:rPr lang="en-US" altLang="en-US" sz="1200">
                <a:latin typeface="Arial" charset="0"/>
              </a:rPr>
              <a:pPr algn="r" eaLnBrk="1" hangingPunct="1"/>
              <a:t>28</a:t>
            </a:fld>
            <a:endParaRPr lang="en-US" altLang="en-US" sz="1200">
              <a:latin typeface="Arial" charset="0"/>
            </a:endParaRPr>
          </a:p>
        </p:txBody>
      </p:sp>
    </p:spTree>
    <p:extLst>
      <p:ext uri="{BB962C8B-B14F-4D97-AF65-F5344CB8AC3E}">
        <p14:creationId xmlns:p14="http://schemas.microsoft.com/office/powerpoint/2010/main" val="224520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1181100" y="696913"/>
            <a:ext cx="4648200" cy="3486150"/>
          </a:xfrm>
          <a:ln/>
        </p:spPr>
      </p:sp>
      <p:sp>
        <p:nvSpPr>
          <p:cNvPr id="125955"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spcBef>
                <a:spcPct val="0"/>
              </a:spcBef>
            </a:pPr>
            <a:endParaRPr lang="en-US" altLang="en-US" smtClean="0"/>
          </a:p>
        </p:txBody>
      </p:sp>
      <p:sp>
        <p:nvSpPr>
          <p:cNvPr id="12595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664EA52A-B613-4B96-9115-9BCB93F8C4BC}" type="slidenum">
              <a:rPr lang="en-US" altLang="en-US" sz="1200">
                <a:latin typeface="Arial" charset="0"/>
              </a:rPr>
              <a:pPr algn="r" eaLnBrk="1" hangingPunct="1"/>
              <a:t>29</a:t>
            </a:fld>
            <a:endParaRPr lang="en-US" altLang="en-US" sz="1200">
              <a:latin typeface="Arial" charset="0"/>
            </a:endParaRPr>
          </a:p>
        </p:txBody>
      </p:sp>
    </p:spTree>
    <p:extLst>
      <p:ext uri="{BB962C8B-B14F-4D97-AF65-F5344CB8AC3E}">
        <p14:creationId xmlns:p14="http://schemas.microsoft.com/office/powerpoint/2010/main" val="213473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B28CA9-5EB2-4CC6-9059-6E47E4887AE1}"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180671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B28CA9-5EB2-4CC6-9059-6E47E4887AE1}"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3796120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81100" y="696913"/>
            <a:ext cx="4648200" cy="3486150"/>
          </a:xfrm>
          <a:ln/>
        </p:spPr>
      </p:sp>
      <p:sp>
        <p:nvSpPr>
          <p:cNvPr id="76803"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7680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C911DF19-0AA9-42AE-AA37-F315A5FB1372}" type="slidenum">
              <a:rPr lang="en-US" altLang="en-US" sz="1200">
                <a:latin typeface="Arial" charset="0"/>
              </a:rPr>
              <a:pPr algn="r" eaLnBrk="1" hangingPunct="1"/>
              <a:t>8</a:t>
            </a:fld>
            <a:endParaRPr lang="en-US" altLang="en-US" sz="1200">
              <a:latin typeface="Arial" charset="0"/>
            </a:endParaRPr>
          </a:p>
        </p:txBody>
      </p:sp>
    </p:spTree>
    <p:extLst>
      <p:ext uri="{BB962C8B-B14F-4D97-AF65-F5344CB8AC3E}">
        <p14:creationId xmlns:p14="http://schemas.microsoft.com/office/powerpoint/2010/main" val="83846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81100" y="696913"/>
            <a:ext cx="4648200" cy="3486150"/>
          </a:xfrm>
          <a:ln/>
        </p:spPr>
      </p:sp>
      <p:sp>
        <p:nvSpPr>
          <p:cNvPr id="76803"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76804"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C911DF19-0AA9-42AE-AA37-F315A5FB1372}" type="slidenum">
              <a:rPr lang="en-US" altLang="en-US" sz="1200">
                <a:latin typeface="Arial" charset="0"/>
              </a:rPr>
              <a:pPr algn="r" eaLnBrk="1" hangingPunct="1"/>
              <a:t>9</a:t>
            </a:fld>
            <a:endParaRPr lang="en-US" altLang="en-US" sz="1200">
              <a:latin typeface="Arial" charset="0"/>
            </a:endParaRPr>
          </a:p>
        </p:txBody>
      </p:sp>
    </p:spTree>
    <p:extLst>
      <p:ext uri="{BB962C8B-B14F-4D97-AF65-F5344CB8AC3E}">
        <p14:creationId xmlns:p14="http://schemas.microsoft.com/office/powerpoint/2010/main" val="327045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1100" y="696913"/>
            <a:ext cx="4648200" cy="3486150"/>
          </a:xfrm>
          <a:ln/>
        </p:spPr>
      </p:sp>
      <p:sp>
        <p:nvSpPr>
          <p:cNvPr id="78851"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78852"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29405B11-1C45-4E8D-B01B-7424C1796A6E}" type="slidenum">
              <a:rPr lang="en-US" altLang="en-US" sz="1200">
                <a:latin typeface="Arial" charset="0"/>
              </a:rPr>
              <a:pPr algn="r" eaLnBrk="1" hangingPunct="1"/>
              <a:t>10</a:t>
            </a:fld>
            <a:endParaRPr lang="en-US" altLang="en-US" sz="1200">
              <a:latin typeface="Arial" charset="0"/>
            </a:endParaRPr>
          </a:p>
        </p:txBody>
      </p:sp>
    </p:spTree>
    <p:extLst>
      <p:ext uri="{BB962C8B-B14F-4D97-AF65-F5344CB8AC3E}">
        <p14:creationId xmlns:p14="http://schemas.microsoft.com/office/powerpoint/2010/main" val="3265732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81100" y="696913"/>
            <a:ext cx="4648200" cy="3486150"/>
          </a:xfrm>
          <a:ln/>
        </p:spPr>
      </p:sp>
      <p:sp>
        <p:nvSpPr>
          <p:cNvPr id="82947"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82948"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AF541053-ADF4-49A6-89A8-36C45F008B32}" type="slidenum">
              <a:rPr lang="en-US" altLang="en-US" sz="1200">
                <a:latin typeface="Arial" charset="0"/>
              </a:rPr>
              <a:pPr algn="r" eaLnBrk="1" hangingPunct="1"/>
              <a:t>11</a:t>
            </a:fld>
            <a:endParaRPr lang="en-US" altLang="en-US" sz="1200">
              <a:latin typeface="Arial" charset="0"/>
            </a:endParaRPr>
          </a:p>
        </p:txBody>
      </p:sp>
    </p:spTree>
    <p:extLst>
      <p:ext uri="{BB962C8B-B14F-4D97-AF65-F5344CB8AC3E}">
        <p14:creationId xmlns:p14="http://schemas.microsoft.com/office/powerpoint/2010/main" val="355307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1181100" y="696913"/>
            <a:ext cx="4648200" cy="3486150"/>
          </a:xfrm>
          <a:ln/>
        </p:spPr>
      </p:sp>
      <p:sp>
        <p:nvSpPr>
          <p:cNvPr id="137219"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smtClean="0"/>
          </a:p>
        </p:txBody>
      </p:sp>
      <p:sp>
        <p:nvSpPr>
          <p:cNvPr id="13722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a:solidFill>
                  <a:schemeClr val="tx1"/>
                </a:solidFill>
                <a:latin typeface="Verdana" pitchFamily="34" charset="0"/>
              </a:defRPr>
            </a:lvl1pPr>
            <a:lvl2pPr marL="757238" indent="-292100" defTabSz="931863">
              <a:defRPr>
                <a:solidFill>
                  <a:schemeClr val="tx1"/>
                </a:solidFill>
                <a:latin typeface="Verdana" pitchFamily="34" charset="0"/>
              </a:defRPr>
            </a:lvl2pPr>
            <a:lvl3pPr marL="1165225" indent="-233363" defTabSz="931863">
              <a:defRPr>
                <a:solidFill>
                  <a:schemeClr val="tx1"/>
                </a:solidFill>
                <a:latin typeface="Verdana" pitchFamily="34" charset="0"/>
              </a:defRPr>
            </a:lvl3pPr>
            <a:lvl4pPr marL="1630363" indent="-233363" defTabSz="931863">
              <a:defRPr>
                <a:solidFill>
                  <a:schemeClr val="tx1"/>
                </a:solidFill>
                <a:latin typeface="Verdana" pitchFamily="34" charset="0"/>
              </a:defRPr>
            </a:lvl4pPr>
            <a:lvl5pPr marL="2097088" indent="-233363" defTabSz="931863">
              <a:defRPr>
                <a:solidFill>
                  <a:schemeClr val="tx1"/>
                </a:solidFill>
                <a:latin typeface="Verdana" pitchFamily="34" charset="0"/>
              </a:defRPr>
            </a:lvl5pPr>
            <a:lvl6pPr marL="2554288" indent="-233363" defTabSz="931863" eaLnBrk="0" fontAlgn="base" hangingPunct="0">
              <a:spcBef>
                <a:spcPct val="0"/>
              </a:spcBef>
              <a:spcAft>
                <a:spcPct val="0"/>
              </a:spcAft>
              <a:defRPr>
                <a:solidFill>
                  <a:schemeClr val="tx1"/>
                </a:solidFill>
                <a:latin typeface="Verdana" pitchFamily="34" charset="0"/>
              </a:defRPr>
            </a:lvl6pPr>
            <a:lvl7pPr marL="3011488" indent="-233363" defTabSz="931863" eaLnBrk="0" fontAlgn="base" hangingPunct="0">
              <a:spcBef>
                <a:spcPct val="0"/>
              </a:spcBef>
              <a:spcAft>
                <a:spcPct val="0"/>
              </a:spcAft>
              <a:defRPr>
                <a:solidFill>
                  <a:schemeClr val="tx1"/>
                </a:solidFill>
                <a:latin typeface="Verdana" pitchFamily="34" charset="0"/>
              </a:defRPr>
            </a:lvl7pPr>
            <a:lvl8pPr marL="3468688" indent="-233363" defTabSz="931863" eaLnBrk="0" fontAlgn="base" hangingPunct="0">
              <a:spcBef>
                <a:spcPct val="0"/>
              </a:spcBef>
              <a:spcAft>
                <a:spcPct val="0"/>
              </a:spcAft>
              <a:defRPr>
                <a:solidFill>
                  <a:schemeClr val="tx1"/>
                </a:solidFill>
                <a:latin typeface="Verdana" pitchFamily="34" charset="0"/>
              </a:defRPr>
            </a:lvl8pPr>
            <a:lvl9pPr marL="3925888" indent="-233363" defTabSz="931863" eaLnBrk="0" fontAlgn="base" hangingPunct="0">
              <a:spcBef>
                <a:spcPct val="0"/>
              </a:spcBef>
              <a:spcAft>
                <a:spcPct val="0"/>
              </a:spcAft>
              <a:defRPr>
                <a:solidFill>
                  <a:schemeClr val="tx1"/>
                </a:solidFill>
                <a:latin typeface="Verdana" pitchFamily="34" charset="0"/>
              </a:defRPr>
            </a:lvl9pPr>
          </a:lstStyle>
          <a:p>
            <a:pPr algn="r" eaLnBrk="1" hangingPunct="1"/>
            <a:fld id="{D18BDFD0-661B-48D2-B9FD-309FF76D7810}" type="slidenum">
              <a:rPr lang="en-US" altLang="en-US" sz="1200">
                <a:latin typeface="Arial" charset="0"/>
              </a:rPr>
              <a:pPr algn="r" eaLnBrk="1" hangingPunct="1"/>
              <a:t>12</a:t>
            </a:fld>
            <a:endParaRPr lang="en-US" altLang="en-US" sz="1200">
              <a:latin typeface="Arial" charset="0"/>
            </a:endParaRPr>
          </a:p>
        </p:txBody>
      </p:sp>
    </p:spTree>
    <p:extLst>
      <p:ext uri="{BB962C8B-B14F-4D97-AF65-F5344CB8AC3E}">
        <p14:creationId xmlns:p14="http://schemas.microsoft.com/office/powerpoint/2010/main" val="3935767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slide" Target="../slides/slide48.xm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 Target="../slides/slide46.xml"/><Relationship Id="rId1" Type="http://schemas.openxmlformats.org/officeDocument/2006/relationships/slideMaster" Target="../slideMasters/slideMaster2.xml"/><Relationship Id="rId6" Type="http://schemas.openxmlformats.org/officeDocument/2006/relationships/slide" Target="../slides/slide47.xml"/><Relationship Id="rId5" Type="http://schemas.openxmlformats.org/officeDocument/2006/relationships/image" Target="../media/image3.png"/><Relationship Id="rId4" Type="http://schemas.openxmlformats.org/officeDocument/2006/relationships/slide" Target="../slides/slide5.xml"/><Relationship Id="rId9"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6.xml"/><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pic>
        <p:nvPicPr>
          <p:cNvPr id="41" name="Picture 44"/>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400" y="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5"/>
          <p:cNvPicPr>
            <a:picLocks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9600" y="1524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351"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253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3" name="Rectangle 41"/>
          <p:cNvSpPr>
            <a:spLocks noGrp="1" noChangeArrowheads="1"/>
          </p:cNvSpPr>
          <p:nvPr>
            <p:ph type="dt" sz="quarter" idx="10"/>
          </p:nvPr>
        </p:nvSpPr>
        <p:spPr/>
        <p:txBody>
          <a:bodyPr/>
          <a:lstStyle>
            <a:lvl1pPr>
              <a:defRPr/>
            </a:lvl1pPr>
          </a:lstStyle>
          <a:p>
            <a:fld id="{13CDE262-AF33-49B2-A840-F86013E3DEC8}" type="datetime1">
              <a:rPr lang="en-US" altLang="en-US"/>
              <a:pPr/>
              <a:t>10/30/2018</a:t>
            </a:fld>
            <a:endParaRPr lang="en-US" altLang="en-US"/>
          </a:p>
        </p:txBody>
      </p:sp>
      <p:sp>
        <p:nvSpPr>
          <p:cNvPr id="44" name="Rectangle 42"/>
          <p:cNvSpPr>
            <a:spLocks noGrp="1" noChangeArrowheads="1"/>
          </p:cNvSpPr>
          <p:nvPr>
            <p:ph type="ftr" sz="quarter" idx="11"/>
          </p:nvPr>
        </p:nvSpPr>
        <p:spPr/>
        <p:txBody>
          <a:bodyPr/>
          <a:lstStyle>
            <a:lvl1pPr>
              <a:defRPr/>
            </a:lvl1pPr>
          </a:lstStyle>
          <a:p>
            <a:r>
              <a:rPr lang="en-US" altLang="en-US"/>
              <a:t>Chapter 1 Lesson 1</a:t>
            </a:r>
          </a:p>
        </p:txBody>
      </p:sp>
      <p:sp>
        <p:nvSpPr>
          <p:cNvPr id="45" name="Rectangle 43"/>
          <p:cNvSpPr>
            <a:spLocks noGrp="1" noChangeArrowheads="1"/>
          </p:cNvSpPr>
          <p:nvPr>
            <p:ph type="sldNum" sz="quarter" idx="12"/>
          </p:nvPr>
        </p:nvSpPr>
        <p:spPr/>
        <p:txBody>
          <a:bodyPr/>
          <a:lstStyle>
            <a:lvl1pPr>
              <a:defRPr/>
            </a:lvl1pPr>
          </a:lstStyle>
          <a:p>
            <a:pPr>
              <a:defRPr/>
            </a:pPr>
            <a:fld id="{48FCBDB6-F26D-4917-8802-3666694AFA44}" type="slidenum">
              <a:rPr lang="en-US"/>
              <a:pPr>
                <a:defRPr/>
              </a:pPr>
              <a:t>‹#›</a:t>
            </a:fld>
            <a:endParaRPr lang="en-US"/>
          </a:p>
        </p:txBody>
      </p:sp>
    </p:spTree>
    <p:extLst>
      <p:ext uri="{BB962C8B-B14F-4D97-AF65-F5344CB8AC3E}">
        <p14:creationId xmlns:p14="http://schemas.microsoft.com/office/powerpoint/2010/main" val="27908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fld id="{A9EE168C-809F-4DD3-9EDE-54CD145E3A2F}" type="datetime1">
              <a:rPr lang="en-US" altLang="en-US"/>
              <a:pPr/>
              <a:t>10/30/2018</a:t>
            </a:fld>
            <a:endParaRPr lang="en-US" altLang="en-US"/>
          </a:p>
        </p:txBody>
      </p:sp>
      <p:sp>
        <p:nvSpPr>
          <p:cNvPr id="5"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6" name="Rectangle 42"/>
          <p:cNvSpPr>
            <a:spLocks noGrp="1" noChangeArrowheads="1"/>
          </p:cNvSpPr>
          <p:nvPr>
            <p:ph type="sldNum" sz="quarter" idx="12"/>
          </p:nvPr>
        </p:nvSpPr>
        <p:spPr>
          <a:ln/>
        </p:spPr>
        <p:txBody>
          <a:bodyPr/>
          <a:lstStyle>
            <a:lvl1pPr>
              <a:defRPr/>
            </a:lvl1pPr>
          </a:lstStyle>
          <a:p>
            <a:pPr>
              <a:defRPr/>
            </a:pPr>
            <a:fld id="{792AF51B-CD72-443C-AE45-90B9B33DF013}" type="slidenum">
              <a:rPr lang="en-US"/>
              <a:pPr>
                <a:defRPr/>
              </a:pPr>
              <a:t>‹#›</a:t>
            </a:fld>
            <a:endParaRPr lang="en-US"/>
          </a:p>
        </p:txBody>
      </p:sp>
    </p:spTree>
    <p:extLst>
      <p:ext uri="{BB962C8B-B14F-4D97-AF65-F5344CB8AC3E}">
        <p14:creationId xmlns:p14="http://schemas.microsoft.com/office/powerpoint/2010/main" val="2503383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fld id="{FAC36A5C-82EA-4846-8F69-B6052F804D3B}" type="datetime1">
              <a:rPr lang="en-US" altLang="en-US"/>
              <a:pPr/>
              <a:t>10/30/2018</a:t>
            </a:fld>
            <a:endParaRPr lang="en-US" altLang="en-US"/>
          </a:p>
        </p:txBody>
      </p:sp>
      <p:sp>
        <p:nvSpPr>
          <p:cNvPr id="5"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6" name="Rectangle 42"/>
          <p:cNvSpPr>
            <a:spLocks noGrp="1" noChangeArrowheads="1"/>
          </p:cNvSpPr>
          <p:nvPr>
            <p:ph type="sldNum" sz="quarter" idx="12"/>
          </p:nvPr>
        </p:nvSpPr>
        <p:spPr>
          <a:ln/>
        </p:spPr>
        <p:txBody>
          <a:bodyPr/>
          <a:lstStyle>
            <a:lvl1pPr>
              <a:defRPr/>
            </a:lvl1pPr>
          </a:lstStyle>
          <a:p>
            <a:pPr>
              <a:defRPr/>
            </a:pPr>
            <a:fld id="{597013CD-838F-4BFF-8280-D6FD542484D8}" type="slidenum">
              <a:rPr lang="en-US"/>
              <a:pPr>
                <a:defRPr/>
              </a:pPr>
              <a:t>‹#›</a:t>
            </a:fld>
            <a:endParaRPr lang="en-US"/>
          </a:p>
        </p:txBody>
      </p:sp>
    </p:spTree>
    <p:extLst>
      <p:ext uri="{BB962C8B-B14F-4D97-AF65-F5344CB8AC3E}">
        <p14:creationId xmlns:p14="http://schemas.microsoft.com/office/powerpoint/2010/main" val="162292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0"/>
          <p:cNvSpPr>
            <a:spLocks noGrp="1" noChangeArrowheads="1"/>
          </p:cNvSpPr>
          <p:nvPr>
            <p:ph type="dt" sz="half" idx="10"/>
          </p:nvPr>
        </p:nvSpPr>
        <p:spPr>
          <a:ln/>
        </p:spPr>
        <p:txBody>
          <a:bodyPr/>
          <a:lstStyle>
            <a:lvl1pPr>
              <a:defRPr/>
            </a:lvl1pPr>
          </a:lstStyle>
          <a:p>
            <a:fld id="{729399EF-6D2E-447A-AEA3-01EABD0C06FE}" type="datetime1">
              <a:rPr lang="en-US" altLang="en-US"/>
              <a:pPr/>
              <a:t>10/30/2018</a:t>
            </a:fld>
            <a:endParaRPr lang="en-US" altLang="en-US"/>
          </a:p>
        </p:txBody>
      </p:sp>
      <p:sp>
        <p:nvSpPr>
          <p:cNvPr id="7"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8" name="Rectangle 42"/>
          <p:cNvSpPr>
            <a:spLocks noGrp="1" noChangeArrowheads="1"/>
          </p:cNvSpPr>
          <p:nvPr>
            <p:ph type="sldNum" sz="quarter" idx="12"/>
          </p:nvPr>
        </p:nvSpPr>
        <p:spPr>
          <a:ln/>
        </p:spPr>
        <p:txBody>
          <a:bodyPr/>
          <a:lstStyle>
            <a:lvl1pPr>
              <a:defRPr/>
            </a:lvl1pPr>
          </a:lstStyle>
          <a:p>
            <a:pPr>
              <a:defRPr/>
            </a:pPr>
            <a:fld id="{B562D8CC-D042-4DB5-B5A5-66A87B7D655A}" type="slidenum">
              <a:rPr lang="en-US"/>
              <a:pPr>
                <a:defRPr/>
              </a:pPr>
              <a:t>‹#›</a:t>
            </a:fld>
            <a:endParaRPr lang="en-US"/>
          </a:p>
        </p:txBody>
      </p:sp>
    </p:spTree>
    <p:extLst>
      <p:ext uri="{BB962C8B-B14F-4D97-AF65-F5344CB8AC3E}">
        <p14:creationId xmlns:p14="http://schemas.microsoft.com/office/powerpoint/2010/main" val="1205802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8F2B1-5D81-4C23-878A-E10FEFFCF946}" type="datetime1">
              <a:rPr lang="en-US" altLang="en-US" smtClean="0"/>
              <a:pPr/>
              <a:t>10/30/2018</a:t>
            </a:fld>
            <a:endParaRPr lang="en-US" altLang="en-US"/>
          </a:p>
        </p:txBody>
      </p:sp>
      <p:sp>
        <p:nvSpPr>
          <p:cNvPr id="4" name="Footer Placeholder 3"/>
          <p:cNvSpPr>
            <a:spLocks noGrp="1"/>
          </p:cNvSpPr>
          <p:nvPr>
            <p:ph type="ftr" sz="quarter" idx="11"/>
          </p:nvPr>
        </p:nvSpPr>
        <p:spPr/>
        <p:txBody>
          <a:bodyPr/>
          <a:lstStyle/>
          <a:p>
            <a:r>
              <a:rPr lang="en-US" altLang="en-US" smtClean="0"/>
              <a:t>Chapter 2, Lesson 2</a:t>
            </a:r>
            <a:endParaRPr lang="en-US" altLang="en-US"/>
          </a:p>
        </p:txBody>
      </p:sp>
      <p:sp>
        <p:nvSpPr>
          <p:cNvPr id="5" name="Slide Number Placeholder 4"/>
          <p:cNvSpPr>
            <a:spLocks noGrp="1"/>
          </p:cNvSpPr>
          <p:nvPr>
            <p:ph type="sldNum" sz="quarter" idx="12"/>
          </p:nvPr>
        </p:nvSpPr>
        <p:spPr/>
        <p:txBody>
          <a:bodyPr/>
          <a:lstStyle/>
          <a:p>
            <a:pPr>
              <a:defRPr/>
            </a:pPr>
            <a:fld id="{20E1AE4B-0182-48AA-9B54-21655DE662C7}" type="slidenum">
              <a:rPr lang="en-US" smtClean="0"/>
              <a:pPr>
                <a:defRPr/>
              </a:pPr>
              <a:t>‹#›</a:t>
            </a:fld>
            <a:endParaRPr lang="en-US"/>
          </a:p>
        </p:txBody>
      </p:sp>
      <p:graphicFrame>
        <p:nvGraphicFramePr>
          <p:cNvPr id="6" name="TPChart" hidden="1"/>
          <p:cNvGraphicFramePr/>
          <p:nvPr userDrawn="1">
            <p:extLst>
              <p:ext uri="{D42A27DB-BD31-4B8C-83A1-F6EECF244321}">
                <p14:modId xmlns:p14="http://schemas.microsoft.com/office/powerpoint/2010/main" val="2257709876"/>
              </p:ext>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662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a:rPr>
              <a:pPr eaLnBrk="1" fontAlgn="auto" hangingPunct="1">
                <a:spcBef>
                  <a:spcPts val="0"/>
                </a:spcBef>
                <a:spcAft>
                  <a:spcPts val="0"/>
                </a:spcAft>
              </a:pPr>
              <a:t>10/30/2018</a:t>
            </a:fld>
            <a:endParaRPr lang="en-US">
              <a:solidFill>
                <a:prstClr val="black"/>
              </a:solidFill>
              <a:latin typeface="Calibri"/>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31517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a:hlinkClick r:id="rId2" action="ppaction://hlinksldjump"/>
          </p:cNvPr>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ction="ppaction://hlinksldjump"/>
          </p:cNvPr>
          <p:cNvPicPr>
            <a:picLocks noChangeAspect="1"/>
          </p:cNvPicPr>
          <p:nvPr userDrawn="1"/>
        </p:nvPicPr>
        <p:blipFill>
          <a:blip r:embed="rId5"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a:hlinkClick r:id="rId6" action="ppaction://hlinksldjump"/>
          </p:cNvPr>
          <p:cNvPicPr>
            <a:picLocks noChangeAspect="1"/>
          </p:cNvPicPr>
          <p:nvPr userDrawn="1"/>
        </p:nvPicPr>
        <p:blipFill rotWithShape="1">
          <a:blip r:embed="rId7"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a:hlinkClick r:id="rId8" action="ppaction://hlinksldjump"/>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2759058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a:hlinkClick r:id="rId2" action="ppaction://hlinksldjump"/>
          </p:cNvPr>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7623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110617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0206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a:rPr>
              <a:pPr eaLnBrk="1" fontAlgn="auto" hangingPunct="1">
                <a:spcBef>
                  <a:spcPts val="0"/>
                </a:spcBef>
                <a:spcAft>
                  <a:spcPts val="0"/>
                </a:spcAft>
              </a:pPr>
              <a:t>10/30/2018</a:t>
            </a:fld>
            <a:endParaRPr lang="en-US">
              <a:solidFill>
                <a:prstClr val="black"/>
              </a:solidFill>
              <a:latin typeface="Calibri"/>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3544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fld id="{F94579FC-6183-485C-A328-73B5E7A340AC}" type="datetime1">
              <a:rPr lang="en-US" altLang="en-US"/>
              <a:pPr/>
              <a:t>10/30/2018</a:t>
            </a:fld>
            <a:endParaRPr lang="en-US" altLang="en-US"/>
          </a:p>
        </p:txBody>
      </p:sp>
      <p:sp>
        <p:nvSpPr>
          <p:cNvPr id="5"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6" name="Rectangle 42"/>
          <p:cNvSpPr>
            <a:spLocks noGrp="1" noChangeArrowheads="1"/>
          </p:cNvSpPr>
          <p:nvPr>
            <p:ph type="sldNum" sz="quarter" idx="12"/>
          </p:nvPr>
        </p:nvSpPr>
        <p:spPr>
          <a:ln/>
        </p:spPr>
        <p:txBody>
          <a:bodyPr/>
          <a:lstStyle>
            <a:lvl1pPr>
              <a:defRPr/>
            </a:lvl1pPr>
          </a:lstStyle>
          <a:p>
            <a:pPr>
              <a:defRPr/>
            </a:pPr>
            <a:fld id="{B973A2EB-950E-4CDF-9238-333F48ECEC00}" type="slidenum">
              <a:rPr lang="en-US"/>
              <a:pPr>
                <a:defRPr/>
              </a:pPr>
              <a:t>‹#›</a:t>
            </a:fld>
            <a:endParaRPr lang="en-US"/>
          </a:p>
        </p:txBody>
      </p:sp>
    </p:spTree>
    <p:extLst>
      <p:ext uri="{BB962C8B-B14F-4D97-AF65-F5344CB8AC3E}">
        <p14:creationId xmlns:p14="http://schemas.microsoft.com/office/powerpoint/2010/main" val="2289919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4283442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060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2998257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1200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a:rPr>
              <a:pPr eaLnBrk="1" fontAlgn="auto" hangingPunct="1">
                <a:spcBef>
                  <a:spcPts val="0"/>
                </a:spcBef>
                <a:spcAft>
                  <a:spcPts val="0"/>
                </a:spcAft>
              </a:pPr>
              <a:t>10/30/2018</a:t>
            </a:fld>
            <a:endParaRPr lang="en-US">
              <a:solidFill>
                <a:prstClr val="black"/>
              </a:solidFill>
              <a:latin typeface="Calibri"/>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7040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a:rPr>
              <a:pPr eaLnBrk="1" fontAlgn="auto" hangingPunct="1">
                <a:spcBef>
                  <a:spcPts val="0"/>
                </a:spcBef>
                <a:spcAft>
                  <a:spcPts val="0"/>
                </a:spcAft>
              </a:pPr>
              <a:t>10/30/2018</a:t>
            </a:fld>
            <a:endParaRPr lang="en-US">
              <a:solidFill>
                <a:prstClr val="black"/>
              </a:solidFill>
              <a:latin typeface="Calibri"/>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1585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3694987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430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1689056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8137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fld id="{12781B84-94AA-4DA7-B0DF-5E72246C8642}" type="datetime1">
              <a:rPr lang="en-US" altLang="en-US"/>
              <a:pPr/>
              <a:t>10/30/2018</a:t>
            </a:fld>
            <a:endParaRPr lang="en-US" altLang="en-US"/>
          </a:p>
        </p:txBody>
      </p:sp>
      <p:sp>
        <p:nvSpPr>
          <p:cNvPr id="5"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6" name="Rectangle 42"/>
          <p:cNvSpPr>
            <a:spLocks noGrp="1" noChangeArrowheads="1"/>
          </p:cNvSpPr>
          <p:nvPr>
            <p:ph type="sldNum" sz="quarter" idx="12"/>
          </p:nvPr>
        </p:nvSpPr>
        <p:spPr>
          <a:ln/>
        </p:spPr>
        <p:txBody>
          <a:bodyPr/>
          <a:lstStyle>
            <a:lvl1pPr>
              <a:defRPr/>
            </a:lvl1pPr>
          </a:lstStyle>
          <a:p>
            <a:pPr>
              <a:defRPr/>
            </a:pPr>
            <a:fld id="{B0911D55-1A4E-4214-8B94-3BEFE6766468}" type="slidenum">
              <a:rPr lang="en-US"/>
              <a:pPr>
                <a:defRPr/>
              </a:pPr>
              <a:t>‹#›</a:t>
            </a:fld>
            <a:endParaRPr lang="en-US"/>
          </a:p>
        </p:txBody>
      </p:sp>
    </p:spTree>
    <p:extLst>
      <p:ext uri="{BB962C8B-B14F-4D97-AF65-F5344CB8AC3E}">
        <p14:creationId xmlns:p14="http://schemas.microsoft.com/office/powerpoint/2010/main" val="3139934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a:rPr>
              <a:pPr eaLnBrk="1" fontAlgn="auto" hangingPunct="1">
                <a:spcBef>
                  <a:spcPts val="0"/>
                </a:spcBef>
                <a:spcAft>
                  <a:spcPts val="0"/>
                </a:spcAft>
              </a:pPr>
              <a:t>10/30/2018</a:t>
            </a:fld>
            <a:endParaRPr lang="en-US">
              <a:solidFill>
                <a:prstClr val="black"/>
              </a:solidFill>
              <a:latin typeface="Calibri"/>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25259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a:rPr>
              <a:pPr eaLnBrk="1" fontAlgn="auto" hangingPunct="1">
                <a:spcBef>
                  <a:spcPts val="0"/>
                </a:spcBef>
                <a:spcAft>
                  <a:spcPts val="0"/>
                </a:spcAft>
              </a:pPr>
              <a:t>10/30/2018</a:t>
            </a:fld>
            <a:endParaRPr lang="en-US">
              <a:solidFill>
                <a:prstClr val="black"/>
              </a:solidFill>
              <a:latin typeface="Calibri"/>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66410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375682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561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27573685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8160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a:rPr>
              <a:pPr eaLnBrk="1" fontAlgn="auto" hangingPunct="1">
                <a:spcBef>
                  <a:spcPts val="0"/>
                </a:spcBef>
                <a:spcAft>
                  <a:spcPts val="0"/>
                </a:spcAft>
              </a:pPr>
              <a:t>10/30/2018</a:t>
            </a:fld>
            <a:endParaRPr lang="en-US">
              <a:solidFill>
                <a:prstClr val="black"/>
              </a:solidFill>
              <a:latin typeface="Calibri"/>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6394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panose="020F0502020204030204"/>
              </a:rPr>
              <a:pPr eaLnBrk="1" fontAlgn="auto" hangingPunct="1">
                <a:spcBef>
                  <a:spcPts val="0"/>
                </a:spcBef>
                <a:spcAft>
                  <a:spcPts val="0"/>
                </a:spcAft>
              </a:pPr>
              <a:t>10/30/2018</a:t>
            </a:fld>
            <a:endParaRPr lang="en-US">
              <a:solidFill>
                <a:prstClr val="black"/>
              </a:solidFill>
              <a:latin typeface="Calibri" panose="020F0502020204030204"/>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70887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3741737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71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fld id="{F9CA1918-342D-444A-A1FB-87653589EF9E}" type="datetime1">
              <a:rPr lang="en-US" altLang="en-US"/>
              <a:pPr/>
              <a:t>10/30/2018</a:t>
            </a:fld>
            <a:endParaRPr lang="en-US" altLang="en-US"/>
          </a:p>
        </p:txBody>
      </p:sp>
      <p:sp>
        <p:nvSpPr>
          <p:cNvPr id="6"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7" name="Rectangle 42"/>
          <p:cNvSpPr>
            <a:spLocks noGrp="1" noChangeArrowheads="1"/>
          </p:cNvSpPr>
          <p:nvPr>
            <p:ph type="sldNum" sz="quarter" idx="12"/>
          </p:nvPr>
        </p:nvSpPr>
        <p:spPr>
          <a:ln/>
        </p:spPr>
        <p:txBody>
          <a:bodyPr/>
          <a:lstStyle>
            <a:lvl1pPr>
              <a:defRPr/>
            </a:lvl1pPr>
          </a:lstStyle>
          <a:p>
            <a:pPr>
              <a:defRPr/>
            </a:pPr>
            <a:fld id="{9DFA6A7C-9C8F-40CB-8168-5250EBB0C901}" type="slidenum">
              <a:rPr lang="en-US"/>
              <a:pPr>
                <a:defRPr/>
              </a:pPr>
              <a:t>‹#›</a:t>
            </a:fld>
            <a:endParaRPr lang="en-US"/>
          </a:p>
        </p:txBody>
      </p:sp>
    </p:spTree>
    <p:extLst>
      <p:ext uri="{BB962C8B-B14F-4D97-AF65-F5344CB8AC3E}">
        <p14:creationId xmlns:p14="http://schemas.microsoft.com/office/powerpoint/2010/main" val="1460690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2465237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panose="020F0502020204030204"/>
              </a:rPr>
              <a:pPr eaLnBrk="1" fontAlgn="auto" hangingPunct="1">
                <a:spcBef>
                  <a:spcPts val="0"/>
                </a:spcBef>
                <a:spcAft>
                  <a:spcPts val="0"/>
                </a:spcAft>
              </a:pPr>
              <a:t>10/30/2018</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3876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userDrawn="1">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35968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panose="020F0502020204030204"/>
              </a:rPr>
              <a:pPr eaLnBrk="1" fontAlgn="auto" hangingPunct="1">
                <a:spcBef>
                  <a:spcPts val="0"/>
                </a:spcBef>
                <a:spcAft>
                  <a:spcPts val="0"/>
                </a:spcAft>
              </a:pPr>
              <a:t>10/30/2018</a:t>
            </a:fld>
            <a:endParaRPr lang="en-US">
              <a:solidFill>
                <a:prstClr val="black"/>
              </a:solidFill>
              <a:latin typeface="Calibri" panose="020F0502020204030204"/>
            </a:endParaRPr>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546597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P Vocab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p:cNvPicPr>
            <a:picLocks noChangeAspect="1"/>
          </p:cNvPicPr>
          <p:nvPr userDrawn="1"/>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4445" t="3334" r="3332" b="18889"/>
          <a:stretch/>
        </p:blipFill>
        <p:spPr>
          <a:xfrm>
            <a:off x="2479765" y="6435634"/>
            <a:ext cx="474617" cy="416270"/>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051810" y="6426927"/>
            <a:ext cx="377190" cy="420624"/>
          </a:xfrm>
          <a:prstGeom prst="rect">
            <a:avLst/>
          </a:prstGeom>
        </p:spPr>
      </p:pic>
    </p:spTree>
    <p:extLst>
      <p:ext uri="{BB962C8B-B14F-4D97-AF65-F5344CB8AC3E}">
        <p14:creationId xmlns:p14="http://schemas.microsoft.com/office/powerpoint/2010/main" val="2479858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P Lesson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pic>
        <p:nvPicPr>
          <p:cNvPr id="7" name="Picture 2" descr="https://cdn3.iconfinder.com/data/icons/award-and-trohpy/78/Award_ribbon_cup-05-512.png">
            <a:hlinkClick r:id="rId2" action="ppaction://hlinksldjump"/>
          </p:cNvPr>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029612" y="6435634"/>
            <a:ext cx="341297" cy="41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1336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P Opening Ques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2459036"/>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3200399"/>
            <a:ext cx="7753350" cy="2976563"/>
          </a:xfrm>
        </p:spPr>
        <p:txBody>
          <a:bodyPr/>
          <a:lstStyle>
            <a:lvl1pPr indent="-640080">
              <a:buClr>
                <a:srgbClr val="FFFF00"/>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0" hasCustomPrompt="1"/>
          </p:nvPr>
        </p:nvSpPr>
        <p:spPr>
          <a:xfrm>
            <a:off x="6629400" y="6553200"/>
            <a:ext cx="2514600" cy="304800"/>
          </a:xfrm>
        </p:spPr>
        <p:txBody>
          <a:bodyPr>
            <a:normAutofit/>
          </a:bodyPr>
          <a:lstStyle>
            <a:lvl1pPr marL="0" indent="0" algn="r">
              <a:buNone/>
              <a:defRPr sz="1800"/>
            </a:lvl1pPr>
          </a:lstStyle>
          <a:p>
            <a:r>
              <a:rPr lang="en-US" dirty="0" smtClean="0"/>
              <a:t>(Question Code)</a:t>
            </a:r>
          </a:p>
        </p:txBody>
      </p:sp>
    </p:spTree>
    <p:extLst>
      <p:ext uri="{BB962C8B-B14F-4D97-AF65-F5344CB8AC3E}">
        <p14:creationId xmlns:p14="http://schemas.microsoft.com/office/powerpoint/2010/main" val="2892277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899010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pPr eaLnBrk="1" fontAlgn="auto" hangingPunct="1">
              <a:spcBef>
                <a:spcPts val="0"/>
              </a:spcBef>
              <a:spcAft>
                <a:spcPts val="0"/>
              </a:spcAft>
            </a:pPr>
            <a:fld id="{2964B000-1AE4-4C7B-B7BC-3756D5FA85E3}" type="datetimeFigureOut">
              <a:rPr lang="en-US" smtClean="0">
                <a:solidFill>
                  <a:prstClr val="black"/>
                </a:solidFill>
                <a:latin typeface="Calibri" panose="020F0502020204030204"/>
              </a:rPr>
              <a:pPr eaLnBrk="1" fontAlgn="auto" hangingPunct="1">
                <a:spcBef>
                  <a:spcPts val="0"/>
                </a:spcBef>
                <a:spcAft>
                  <a:spcPts val="0"/>
                </a:spcAft>
              </a:pPr>
              <a:t>10/30/2018</a:t>
            </a:fld>
            <a:endParaRPr lang="en-US">
              <a:solidFill>
                <a:prstClr val="black"/>
              </a:solidFill>
              <a:latin typeface="Calibri" panose="020F0502020204030204"/>
            </a:endParaRPr>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pPr eaLnBrk="1" fontAlgn="auto" hangingPunct="1">
              <a:spcBef>
                <a:spcPts val="0"/>
              </a:spcBef>
              <a:spcAft>
                <a:spcPts val="0"/>
              </a:spcAft>
            </a:pPr>
            <a:endParaRPr lang="en-US">
              <a:solidFill>
                <a:prstClr val="black"/>
              </a:solidFill>
              <a:latin typeface="Calibri" panose="020F0502020204030204"/>
            </a:endParaRPr>
          </a:p>
        </p:txBody>
      </p:sp>
      <p:sp>
        <p:nvSpPr>
          <p:cNvPr id="4" name="Slide Number Placeholder 3"/>
          <p:cNvSpPr>
            <a:spLocks noGrp="1"/>
          </p:cNvSpPr>
          <p:nvPr>
            <p:ph type="sldNum" sz="quarter" idx="12"/>
          </p:nvPr>
        </p:nvSpPr>
        <p:spPr/>
        <p:txBody>
          <a:bodyPr/>
          <a:lstStyle/>
          <a:p>
            <a:fld id="{B006FB7F-EE5B-45C5-B599-7E5CA0C4516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656202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POnTheFly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006FB7F-EE5B-45C5-B599-7E5CA0C45168}" type="slidenum">
              <a:rPr lang="en-US" smtClean="0">
                <a:solidFill>
                  <a:prstClr val="white"/>
                </a:solidFill>
              </a:rPr>
              <a:pPr/>
              <a:t>‹#›</a:t>
            </a:fld>
            <a:endParaRPr lang="en-US" dirty="0">
              <a:solidFill>
                <a:prstClr val="white"/>
              </a:solidFill>
            </a:endParaRPr>
          </a:p>
        </p:txBody>
      </p:sp>
      <p:graphicFrame>
        <p:nvGraphicFramePr>
          <p:cNvPr id="4" name="TPChart" hidden="1"/>
          <p:cNvGraphicFramePr/>
          <p:nvPr userDrawn="1">
            <p:extLst/>
          </p:nvPr>
        </p:nvGraphicFramePr>
        <p:xfrm>
          <a:off x="6350000" y="1600200"/>
          <a:ext cx="2540000" cy="254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4913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fld id="{DF377715-FDC7-48D1-A8D8-C9D946D5B8B1}" type="datetime1">
              <a:rPr lang="en-US" altLang="en-US"/>
              <a:pPr/>
              <a:t>10/30/2018</a:t>
            </a:fld>
            <a:endParaRPr lang="en-US" altLang="en-US"/>
          </a:p>
        </p:txBody>
      </p:sp>
      <p:sp>
        <p:nvSpPr>
          <p:cNvPr id="8"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9" name="Rectangle 42"/>
          <p:cNvSpPr>
            <a:spLocks noGrp="1" noChangeArrowheads="1"/>
          </p:cNvSpPr>
          <p:nvPr>
            <p:ph type="sldNum" sz="quarter" idx="12"/>
          </p:nvPr>
        </p:nvSpPr>
        <p:spPr>
          <a:ln/>
        </p:spPr>
        <p:txBody>
          <a:bodyPr/>
          <a:lstStyle>
            <a:lvl1pPr>
              <a:defRPr/>
            </a:lvl1pPr>
          </a:lstStyle>
          <a:p>
            <a:pPr>
              <a:defRPr/>
            </a:pPr>
            <a:fld id="{1629FD99-1EC9-42A4-807A-0E4524306F3F}" type="slidenum">
              <a:rPr lang="en-US"/>
              <a:pPr>
                <a:defRPr/>
              </a:pPr>
              <a:t>‹#›</a:t>
            </a:fld>
            <a:endParaRPr lang="en-US"/>
          </a:p>
        </p:txBody>
      </p:sp>
    </p:spTree>
    <p:extLst>
      <p:ext uri="{BB962C8B-B14F-4D97-AF65-F5344CB8AC3E}">
        <p14:creationId xmlns:p14="http://schemas.microsoft.com/office/powerpoint/2010/main" val="209576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fld id="{8B5F3293-3E04-4D53-AEB6-41FF85BDED9B}" type="datetime1">
              <a:rPr lang="en-US" altLang="en-US"/>
              <a:pPr/>
              <a:t>10/30/2018</a:t>
            </a:fld>
            <a:endParaRPr lang="en-US" altLang="en-US"/>
          </a:p>
        </p:txBody>
      </p:sp>
      <p:sp>
        <p:nvSpPr>
          <p:cNvPr id="4"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5" name="Rectangle 42"/>
          <p:cNvSpPr>
            <a:spLocks noGrp="1" noChangeArrowheads="1"/>
          </p:cNvSpPr>
          <p:nvPr>
            <p:ph type="sldNum" sz="quarter" idx="12"/>
          </p:nvPr>
        </p:nvSpPr>
        <p:spPr>
          <a:ln/>
        </p:spPr>
        <p:txBody>
          <a:bodyPr/>
          <a:lstStyle>
            <a:lvl1pPr>
              <a:defRPr/>
            </a:lvl1pPr>
          </a:lstStyle>
          <a:p>
            <a:pPr>
              <a:defRPr/>
            </a:pPr>
            <a:fld id="{BF4ECEA8-E3E5-4585-BD9A-79D36866F842}" type="slidenum">
              <a:rPr lang="en-US"/>
              <a:pPr>
                <a:defRPr/>
              </a:pPr>
              <a:t>‹#›</a:t>
            </a:fld>
            <a:endParaRPr lang="en-US"/>
          </a:p>
        </p:txBody>
      </p:sp>
    </p:spTree>
    <p:extLst>
      <p:ext uri="{BB962C8B-B14F-4D97-AF65-F5344CB8AC3E}">
        <p14:creationId xmlns:p14="http://schemas.microsoft.com/office/powerpoint/2010/main" val="1381338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fld id="{BFC3AAD4-8D46-4576-9D1E-D1042B37EE74}" type="datetime1">
              <a:rPr lang="en-US" altLang="en-US"/>
              <a:pPr/>
              <a:t>10/30/2018</a:t>
            </a:fld>
            <a:endParaRPr lang="en-US" altLang="en-US"/>
          </a:p>
        </p:txBody>
      </p:sp>
      <p:sp>
        <p:nvSpPr>
          <p:cNvPr id="3"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4" name="Rectangle 42"/>
          <p:cNvSpPr>
            <a:spLocks noGrp="1" noChangeArrowheads="1"/>
          </p:cNvSpPr>
          <p:nvPr>
            <p:ph type="sldNum" sz="quarter" idx="12"/>
          </p:nvPr>
        </p:nvSpPr>
        <p:spPr>
          <a:ln/>
        </p:spPr>
        <p:txBody>
          <a:bodyPr/>
          <a:lstStyle>
            <a:lvl1pPr>
              <a:defRPr/>
            </a:lvl1pPr>
          </a:lstStyle>
          <a:p>
            <a:pPr>
              <a:defRPr/>
            </a:pPr>
            <a:fld id="{7CDE7B5A-1EDC-4345-8C4F-245A468439AB}" type="slidenum">
              <a:rPr lang="en-US"/>
              <a:pPr>
                <a:defRPr/>
              </a:pPr>
              <a:t>‹#›</a:t>
            </a:fld>
            <a:endParaRPr lang="en-US"/>
          </a:p>
        </p:txBody>
      </p:sp>
    </p:spTree>
    <p:extLst>
      <p:ext uri="{BB962C8B-B14F-4D97-AF65-F5344CB8AC3E}">
        <p14:creationId xmlns:p14="http://schemas.microsoft.com/office/powerpoint/2010/main" val="916592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fld id="{4E968148-6867-4117-A54A-76F6A07262AE}" type="datetime1">
              <a:rPr lang="en-US" altLang="en-US"/>
              <a:pPr/>
              <a:t>10/30/2018</a:t>
            </a:fld>
            <a:endParaRPr lang="en-US" altLang="en-US"/>
          </a:p>
        </p:txBody>
      </p:sp>
      <p:sp>
        <p:nvSpPr>
          <p:cNvPr id="6"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7" name="Rectangle 42"/>
          <p:cNvSpPr>
            <a:spLocks noGrp="1" noChangeArrowheads="1"/>
          </p:cNvSpPr>
          <p:nvPr>
            <p:ph type="sldNum" sz="quarter" idx="12"/>
          </p:nvPr>
        </p:nvSpPr>
        <p:spPr>
          <a:ln/>
        </p:spPr>
        <p:txBody>
          <a:bodyPr/>
          <a:lstStyle>
            <a:lvl1pPr>
              <a:defRPr/>
            </a:lvl1pPr>
          </a:lstStyle>
          <a:p>
            <a:pPr>
              <a:defRPr/>
            </a:pPr>
            <a:fld id="{3BA6D2DC-8B6D-4142-885A-60BCCF1BC85F}" type="slidenum">
              <a:rPr lang="en-US"/>
              <a:pPr>
                <a:defRPr/>
              </a:pPr>
              <a:t>‹#›</a:t>
            </a:fld>
            <a:endParaRPr lang="en-US"/>
          </a:p>
        </p:txBody>
      </p:sp>
    </p:spTree>
    <p:extLst>
      <p:ext uri="{BB962C8B-B14F-4D97-AF65-F5344CB8AC3E}">
        <p14:creationId xmlns:p14="http://schemas.microsoft.com/office/powerpoint/2010/main" val="167839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fld id="{C2BBCFD2-6908-44E5-A49C-1E7F3B0F1F5A}" type="datetime1">
              <a:rPr lang="en-US" altLang="en-US"/>
              <a:pPr/>
              <a:t>10/30/2018</a:t>
            </a:fld>
            <a:endParaRPr lang="en-US" altLang="en-US"/>
          </a:p>
        </p:txBody>
      </p:sp>
      <p:sp>
        <p:nvSpPr>
          <p:cNvPr id="6" name="Rectangle 41"/>
          <p:cNvSpPr>
            <a:spLocks noGrp="1" noChangeArrowheads="1"/>
          </p:cNvSpPr>
          <p:nvPr>
            <p:ph type="ftr" sz="quarter" idx="11"/>
          </p:nvPr>
        </p:nvSpPr>
        <p:spPr>
          <a:ln/>
        </p:spPr>
        <p:txBody>
          <a:bodyPr/>
          <a:lstStyle>
            <a:lvl1pPr>
              <a:defRPr/>
            </a:lvl1pPr>
          </a:lstStyle>
          <a:p>
            <a:r>
              <a:rPr lang="en-US" altLang="en-US"/>
              <a:t>Chapter 2, Lesson 2</a:t>
            </a:r>
          </a:p>
        </p:txBody>
      </p:sp>
      <p:sp>
        <p:nvSpPr>
          <p:cNvPr id="7" name="Rectangle 42"/>
          <p:cNvSpPr>
            <a:spLocks noGrp="1" noChangeArrowheads="1"/>
          </p:cNvSpPr>
          <p:nvPr>
            <p:ph type="sldNum" sz="quarter" idx="12"/>
          </p:nvPr>
        </p:nvSpPr>
        <p:spPr>
          <a:ln/>
        </p:spPr>
        <p:txBody>
          <a:bodyPr/>
          <a:lstStyle>
            <a:lvl1pPr>
              <a:defRPr/>
            </a:lvl1pPr>
          </a:lstStyle>
          <a:p>
            <a:pPr>
              <a:defRPr/>
            </a:pPr>
            <a:fld id="{10368A78-45CE-4943-9F78-792BE925AA8E}" type="slidenum">
              <a:rPr lang="en-US"/>
              <a:pPr>
                <a:defRPr/>
              </a:pPr>
              <a:t>‹#›</a:t>
            </a:fld>
            <a:endParaRPr lang="en-US"/>
          </a:p>
        </p:txBody>
      </p:sp>
    </p:spTree>
    <p:extLst>
      <p:ext uri="{BB962C8B-B14F-4D97-AF65-F5344CB8AC3E}">
        <p14:creationId xmlns:p14="http://schemas.microsoft.com/office/powerpoint/2010/main" val="239641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524291"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24292"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24293"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7" name="Group 6"/>
            <p:cNvGrpSpPr>
              <a:grpSpLocks/>
            </p:cNvGrpSpPr>
            <p:nvPr/>
          </p:nvGrpSpPr>
          <p:grpSpPr bwMode="auto">
            <a:xfrm>
              <a:off x="288" y="0"/>
              <a:ext cx="5098" cy="4316"/>
              <a:chOff x="288" y="0"/>
              <a:chExt cx="5098" cy="4316"/>
            </a:xfrm>
          </p:grpSpPr>
          <p:sp>
            <p:nvSpPr>
              <p:cNvPr id="524295"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296"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297"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298"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299"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0"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1"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2"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3"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4"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5"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6"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524307"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52430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2430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243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5243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5243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5243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5243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5243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5243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5243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5243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9" name="Group 31"/>
            <p:cNvGrpSpPr>
              <a:grpSpLocks/>
            </p:cNvGrpSpPr>
            <p:nvPr/>
          </p:nvGrpSpPr>
          <p:grpSpPr bwMode="auto">
            <a:xfrm>
              <a:off x="1" y="392"/>
              <a:ext cx="5758" cy="1571"/>
              <a:chOff x="1" y="392"/>
              <a:chExt cx="5758" cy="1571"/>
            </a:xfrm>
          </p:grpSpPr>
          <p:sp>
            <p:nvSpPr>
              <p:cNvPr id="52432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52432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52432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52432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52432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524325"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524326"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524327"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ltLang="en-US" smtClean="0"/>
              <a:t>Click to edit Master title style</a:t>
            </a:r>
          </a:p>
        </p:txBody>
      </p:sp>
      <p:sp>
        <p:nvSpPr>
          <p:cNvPr id="524328"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fld id="{D8D8F2B1-5D81-4C23-878A-E10FEFFCF946}" type="datetime1">
              <a:rPr lang="en-US" altLang="en-US"/>
              <a:pPr/>
              <a:t>10/30/2018</a:t>
            </a:fld>
            <a:endParaRPr lang="en-US" altLang="en-US"/>
          </a:p>
        </p:txBody>
      </p:sp>
      <p:sp>
        <p:nvSpPr>
          <p:cNvPr id="524329"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Times New Roman" pitchFamily="18" charset="0"/>
              </a:defRPr>
            </a:lvl1pPr>
          </a:lstStyle>
          <a:p>
            <a:r>
              <a:rPr lang="en-US" altLang="en-US"/>
              <a:t>Chapter 2, Lesson 2</a:t>
            </a:r>
          </a:p>
        </p:txBody>
      </p:sp>
      <p:sp>
        <p:nvSpPr>
          <p:cNvPr id="524330"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20E1AE4B-0182-48AA-9B54-21655DE662C7}" type="slidenum">
              <a:rPr lang="en-US"/>
              <a:pPr>
                <a:defRPr/>
              </a:pPr>
              <a:t>‹#›</a:t>
            </a:fld>
            <a:endParaRPr lang="en-US"/>
          </a:p>
        </p:txBody>
      </p:sp>
      <p:sp>
        <p:nvSpPr>
          <p:cNvPr id="52433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44"/>
          <p:cNvPicPr>
            <a:picLocks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7620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0" name="Picture 44"/>
          <p:cNvPicPr>
            <a:picLocks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01000" y="7620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55" r:id="rId1"/>
    <p:sldLayoutId id="2147483754" r:id="rId2"/>
    <p:sldLayoutId id="2147483753" r:id="rId3"/>
    <p:sldLayoutId id="2147483752" r:id="rId4"/>
    <p:sldLayoutId id="2147483751" r:id="rId5"/>
    <p:sldLayoutId id="2147483750" r:id="rId6"/>
    <p:sldLayoutId id="2147483749" r:id="rId7"/>
    <p:sldLayoutId id="2147483748" r:id="rId8"/>
    <p:sldLayoutId id="2147483747" r:id="rId9"/>
    <p:sldLayoutId id="2147483746" r:id="rId10"/>
    <p:sldLayoutId id="2147483745" r:id="rId11"/>
    <p:sldLayoutId id="2147483744" r:id="rId12"/>
    <p:sldLayoutId id="2147483793" r:id="rId13"/>
  </p:sldLayoutIdLst>
  <p:timing>
    <p:tnLst>
      <p:par>
        <p:cTn id="1" dur="indefinite" restart="never" nodeType="tmRoot"/>
      </p:par>
    </p:tnLst>
  </p:timing>
  <p:hf sldNum="0" hdr="0" dt="0"/>
  <p:txStyles>
    <p:titleStyle>
      <a:lvl1pPr algn="ctr" rtl="0"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ea typeface="+mj-ea"/>
          <a:cs typeface="+mj-cs"/>
        </a:defRPr>
      </a:lvl1pPr>
      <a:lvl2pPr algn="ctr" rtl="0"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2pPr>
      <a:lvl3pPr algn="ctr" rtl="0"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3pPr>
      <a:lvl4pPr algn="ctr" rtl="0"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4pPr>
      <a:lvl5pPr algn="ctr" rtl="0"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5pPr>
      <a:lvl6pPr marL="457200" algn="ctr" rtl="0" fontAlgn="base">
        <a:spcBef>
          <a:spcPct val="0"/>
        </a:spcBef>
        <a:spcAft>
          <a:spcPct val="0"/>
        </a:spcAft>
        <a:defRPr sz="4400" b="1">
          <a:solidFill>
            <a:srgbClr val="FFFF00"/>
          </a:solidFill>
          <a:effectLst>
            <a:outerShdw blurRad="38100" dist="38100" dir="2700000" algn="tl">
              <a:srgbClr val="000000"/>
            </a:outerShdw>
          </a:effectLst>
          <a:latin typeface="Tekton Pro" pitchFamily="34" charset="0"/>
        </a:defRPr>
      </a:lvl6pPr>
      <a:lvl7pPr marL="914400" algn="ctr" rtl="0" fontAlgn="base">
        <a:spcBef>
          <a:spcPct val="0"/>
        </a:spcBef>
        <a:spcAft>
          <a:spcPct val="0"/>
        </a:spcAft>
        <a:defRPr sz="4400" b="1">
          <a:solidFill>
            <a:srgbClr val="FFFF00"/>
          </a:solidFill>
          <a:effectLst>
            <a:outerShdw blurRad="38100" dist="38100" dir="2700000" algn="tl">
              <a:srgbClr val="000000"/>
            </a:outerShdw>
          </a:effectLst>
          <a:latin typeface="Tekton Pro" pitchFamily="34" charset="0"/>
        </a:defRPr>
      </a:lvl7pPr>
      <a:lvl8pPr marL="1371600" algn="ctr" rtl="0" fontAlgn="base">
        <a:spcBef>
          <a:spcPct val="0"/>
        </a:spcBef>
        <a:spcAft>
          <a:spcPct val="0"/>
        </a:spcAft>
        <a:defRPr sz="4400" b="1">
          <a:solidFill>
            <a:srgbClr val="FFFF00"/>
          </a:solidFill>
          <a:effectLst>
            <a:outerShdw blurRad="38100" dist="38100" dir="2700000" algn="tl">
              <a:srgbClr val="000000"/>
            </a:outerShdw>
          </a:effectLst>
          <a:latin typeface="Tekton Pro" pitchFamily="34" charset="0"/>
        </a:defRPr>
      </a:lvl8pPr>
      <a:lvl9pPr marL="1828800" algn="ctr" rtl="0" fontAlgn="base">
        <a:spcBef>
          <a:spcPct val="0"/>
        </a:spcBef>
        <a:spcAft>
          <a:spcPct val="0"/>
        </a:spcAft>
        <a:defRPr sz="4400" b="1">
          <a:solidFill>
            <a:srgbClr val="FFFF00"/>
          </a:solidFill>
          <a:effectLst>
            <a:outerShdw blurRad="38100" dist="38100" dir="2700000" algn="tl">
              <a:srgbClr val="000000"/>
            </a:outerShdw>
          </a:effectLst>
          <a:latin typeface="Tekton Pro" pitchFamily="34" charset="0"/>
        </a:defRPr>
      </a:lvl9pPr>
    </p:titleStyle>
    <p:bodyStyle>
      <a:lvl1pPr marL="342900" indent="-342900" algn="l" rtl="0" eaLnBrk="0" fontAlgn="base" hangingPunct="0">
        <a:spcBef>
          <a:spcPct val="20000"/>
        </a:spcBef>
        <a:spcAft>
          <a:spcPct val="0"/>
        </a:spcAft>
        <a:buClr>
          <a:srgbClr val="FFFF00"/>
        </a:buClr>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5CB9E7"/>
        </a:buClr>
        <a:buFont typeface="Wingdings" pitchFamily="2" charset="2"/>
        <a:buChar char="Ø"/>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Font typeface="Wingdings" pitchFamily="2" charset="2"/>
        <a:buChar char="Ø"/>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Font typeface="Wingdings" pitchFamily="2" charset="2"/>
        <a:buChar char="Ø"/>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pPr eaLnBrk="1" fontAlgn="auto" hangingPunct="1">
              <a:spcBef>
                <a:spcPts val="0"/>
              </a:spcBef>
              <a:spcAft>
                <a:spcPts val="0"/>
              </a:spcAft>
            </a:pPr>
            <a:fld id="{B006FB7F-EE5B-45C5-B599-7E5CA0C45168}" type="slidenum">
              <a:rPr lang="en-US" smtClean="0">
                <a:solidFill>
                  <a:prstClr val="white"/>
                </a:solidFill>
                <a:latin typeface="Calibri"/>
              </a:rPr>
              <a:pPr eaLnBrk="1" fontAlgn="auto" hangingPunct="1">
                <a:spcBef>
                  <a:spcPts val="0"/>
                </a:spcBef>
                <a:spcAft>
                  <a:spcPts val="0"/>
                </a:spcAft>
              </a:pPr>
              <a:t>‹#›</a:t>
            </a:fld>
            <a:endParaRPr lang="en-US" dirty="0">
              <a:solidFill>
                <a:prstClr val="white"/>
              </a:solidFill>
              <a:latin typeface="Calibri"/>
            </a:endParaRPr>
          </a:p>
        </p:txBody>
      </p:sp>
    </p:spTree>
    <p:extLst>
      <p:ext uri="{BB962C8B-B14F-4D97-AF65-F5344CB8AC3E}">
        <p14:creationId xmlns:p14="http://schemas.microsoft.com/office/powerpoint/2010/main" val="18503894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pPr eaLnBrk="1" fontAlgn="auto" hangingPunct="1">
              <a:spcBef>
                <a:spcPts val="0"/>
              </a:spcBef>
              <a:spcAft>
                <a:spcPts val="0"/>
              </a:spcAft>
            </a:pPr>
            <a:fld id="{B006FB7F-EE5B-45C5-B599-7E5CA0C45168}" type="slidenum">
              <a:rPr lang="en-US" smtClean="0">
                <a:solidFill>
                  <a:prstClr val="white"/>
                </a:solidFill>
                <a:latin typeface="Calibri"/>
              </a:rPr>
              <a:pPr eaLnBrk="1" fontAlgn="auto" hangingPunct="1">
                <a:spcBef>
                  <a:spcPts val="0"/>
                </a:spcBef>
                <a:spcAft>
                  <a:spcPts val="0"/>
                </a:spcAft>
              </a:pPr>
              <a:t>‹#›</a:t>
            </a:fld>
            <a:endParaRPr lang="en-US" dirty="0">
              <a:solidFill>
                <a:prstClr val="white"/>
              </a:solidFill>
              <a:latin typeface="Calibri"/>
            </a:endParaRPr>
          </a:p>
        </p:txBody>
      </p:sp>
    </p:spTree>
    <p:extLst>
      <p:ext uri="{BB962C8B-B14F-4D97-AF65-F5344CB8AC3E}">
        <p14:creationId xmlns:p14="http://schemas.microsoft.com/office/powerpoint/2010/main" val="427501330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pPr eaLnBrk="1" fontAlgn="auto" hangingPunct="1">
              <a:spcBef>
                <a:spcPts val="0"/>
              </a:spcBef>
              <a:spcAft>
                <a:spcPts val="0"/>
              </a:spcAft>
            </a:pPr>
            <a:fld id="{B006FB7F-EE5B-45C5-B599-7E5CA0C45168}" type="slidenum">
              <a:rPr lang="en-US" smtClean="0">
                <a:solidFill>
                  <a:prstClr val="white"/>
                </a:solidFill>
                <a:latin typeface="Calibri"/>
              </a:rPr>
              <a:pPr eaLnBrk="1" fontAlgn="auto" hangingPunct="1">
                <a:spcBef>
                  <a:spcPts val="0"/>
                </a:spcBef>
                <a:spcAft>
                  <a:spcPts val="0"/>
                </a:spcAft>
              </a:pPr>
              <a:t>‹#›</a:t>
            </a:fld>
            <a:endParaRPr lang="en-US" dirty="0">
              <a:solidFill>
                <a:prstClr val="white"/>
              </a:solidFill>
              <a:latin typeface="Calibri"/>
            </a:endParaRPr>
          </a:p>
        </p:txBody>
      </p:sp>
    </p:spTree>
    <p:extLst>
      <p:ext uri="{BB962C8B-B14F-4D97-AF65-F5344CB8AC3E}">
        <p14:creationId xmlns:p14="http://schemas.microsoft.com/office/powerpoint/2010/main" val="269744268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pPr eaLnBrk="1" fontAlgn="auto" hangingPunct="1">
              <a:spcBef>
                <a:spcPts val="0"/>
              </a:spcBef>
              <a:spcAft>
                <a:spcPts val="0"/>
              </a:spcAft>
            </a:pPr>
            <a:fld id="{B006FB7F-EE5B-45C5-B599-7E5CA0C45168}" type="slidenum">
              <a:rPr lang="en-US" smtClean="0">
                <a:solidFill>
                  <a:prstClr val="white"/>
                </a:solidFill>
                <a:latin typeface="Calibri"/>
              </a:rPr>
              <a:pPr eaLnBrk="1" fontAlgn="auto" hangingPunct="1">
                <a:spcBef>
                  <a:spcPts val="0"/>
                </a:spcBef>
                <a:spcAft>
                  <a:spcPts val="0"/>
                </a:spcAft>
              </a:pPr>
              <a:t>‹#›</a:t>
            </a:fld>
            <a:endParaRPr lang="en-US" dirty="0">
              <a:solidFill>
                <a:prstClr val="white"/>
              </a:solidFill>
              <a:latin typeface="Calibri"/>
            </a:endParaRPr>
          </a:p>
        </p:txBody>
      </p:sp>
    </p:spTree>
    <p:extLst>
      <p:ext uri="{BB962C8B-B14F-4D97-AF65-F5344CB8AC3E}">
        <p14:creationId xmlns:p14="http://schemas.microsoft.com/office/powerpoint/2010/main" val="1022921715"/>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pPr eaLnBrk="1" fontAlgn="auto" hangingPunct="1">
              <a:spcBef>
                <a:spcPts val="0"/>
              </a:spcBef>
              <a:spcAft>
                <a:spcPts val="0"/>
              </a:spcAft>
            </a:pPr>
            <a:fld id="{B006FB7F-EE5B-45C5-B599-7E5CA0C45168}" type="slidenum">
              <a:rPr lang="en-US" smtClean="0">
                <a:solidFill>
                  <a:prstClr val="white"/>
                </a:solidFill>
                <a:latin typeface="Calibri" panose="020F0502020204030204"/>
              </a:rPr>
              <a:pPr eaLnBrk="1" fontAlgn="auto" hangingPunct="1">
                <a:spcBef>
                  <a:spcPts val="0"/>
                </a:spcBef>
                <a:spcAft>
                  <a:spcPts val="0"/>
                </a:spcAft>
              </a:pPr>
              <a:t>‹#›</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40265093"/>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1" r:id="rId5"/>
    <p:sldLayoutId id="2147483792" r:id="rId6"/>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4000">
              <a:srgbClr val="0063C7"/>
            </a:gs>
            <a:gs pos="36000">
              <a:srgbClr val="0000D6">
                <a:alpha val="90000"/>
              </a:srgbClr>
            </a:gs>
            <a:gs pos="86000">
              <a:srgbClr val="00194C"/>
            </a:gs>
          </a:gsLst>
          <a:path path="circle">
            <a:fillToRect t="100000" r="10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800">
                <a:solidFill>
                  <a:schemeClr val="bg1"/>
                </a:solidFill>
              </a:defRPr>
            </a:lvl1pPr>
          </a:lstStyle>
          <a:p>
            <a:pPr eaLnBrk="1" fontAlgn="auto" hangingPunct="1">
              <a:spcBef>
                <a:spcPts val="0"/>
              </a:spcBef>
              <a:spcAft>
                <a:spcPts val="0"/>
              </a:spcAft>
            </a:pPr>
            <a:fld id="{B006FB7F-EE5B-45C5-B599-7E5CA0C45168}" type="slidenum">
              <a:rPr lang="en-US" smtClean="0">
                <a:solidFill>
                  <a:prstClr val="white"/>
                </a:solidFill>
                <a:latin typeface="Calibri" panose="020F0502020204030204"/>
              </a:rPr>
              <a:pPr eaLnBrk="1" fontAlgn="auto" hangingPunct="1">
                <a:spcBef>
                  <a:spcPts val="0"/>
                </a:spcBef>
                <a:spcAft>
                  <a:spcPts val="0"/>
                </a:spcAft>
              </a:pPr>
              <a:t>‹#›</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54793750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Lst>
  <p:txStyles>
    <p:title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p:titleStyle>
    <p:bodyStyle>
      <a:lvl1pPr marL="514350" indent="-514350" algn="l" defTabSz="914400" rtl="0" eaLnBrk="1" latinLnBrk="0" hangingPunct="1">
        <a:lnSpc>
          <a:spcPct val="90000"/>
        </a:lnSpc>
        <a:spcBef>
          <a:spcPts val="1000"/>
        </a:spcBef>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16.xml"/><Relationship Id="rId4"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slideLayout" Target="../slideLayouts/slideLayout16.xml"/><Relationship Id="rId4"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16.xml"/><Relationship Id="rId4"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chart" Target="../charts/chart4.xml"/><Relationship Id="rId4"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15.xml"/><Relationship Id="rId4"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Layout" Target="../slideLayouts/slideLayout15.xml"/><Relationship Id="rId4"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Layout" Target="../slideLayouts/slideLayout15.xml"/><Relationship Id="rId4"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Layout" Target="../slideLayouts/slideLayout15.xml"/><Relationship Id="rId4" Type="http://schemas.openxmlformats.org/officeDocument/2006/relationships/tags" Target="../tags/tag39.xml"/></Relationships>
</file>

<file path=ppt/slides/_rels/slide35.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15.xml"/><Relationship Id="rId4" Type="http://schemas.openxmlformats.org/officeDocument/2006/relationships/tags" Target="../tags/tag43.xml"/></Relationships>
</file>

<file path=ppt/slides/_rels/slide36.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Layout" Target="../slideLayouts/slideLayout15.xml"/><Relationship Id="rId4" Type="http://schemas.openxmlformats.org/officeDocument/2006/relationships/tags" Target="../tags/tag47.xml"/></Relationships>
</file>

<file path=ppt/slides/_rels/slide37.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Layout" Target="../slideLayouts/slideLayout15.xml"/><Relationship Id="rId4" Type="http://schemas.openxmlformats.org/officeDocument/2006/relationships/tags" Target="../tags/tag51.xml"/></Relationships>
</file>

<file path=ppt/slides/_rels/slide38.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15.xml"/><Relationship Id="rId4" Type="http://schemas.openxmlformats.org/officeDocument/2006/relationships/tags" Target="../tags/tag55.xml"/></Relationships>
</file>

<file path=ppt/slides/_rels/slide39.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Layout" Target="../slideLayouts/slideLayout15.xml"/><Relationship Id="rId4" Type="http://schemas.openxmlformats.org/officeDocument/2006/relationships/tags" Target="../tags/tag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Layout" Target="../slideLayouts/slideLayout15.xml"/><Relationship Id="rId4" Type="http://schemas.openxmlformats.org/officeDocument/2006/relationships/tags" Target="../tags/tag63.xml"/></Relationships>
</file>

<file path=ppt/slides/_rels/slide4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15.xml"/><Relationship Id="rId4" Type="http://schemas.openxmlformats.org/officeDocument/2006/relationships/tags" Target="../tags/tag67.xml"/></Relationships>
</file>

<file path=ppt/slides/_rels/slide42.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15.xml"/><Relationship Id="rId4" Type="http://schemas.openxmlformats.org/officeDocument/2006/relationships/tags" Target="../tags/tag71.xml"/></Relationships>
</file>

<file path=ppt/slides/_rels/slide43.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15.xml"/><Relationship Id="rId4" Type="http://schemas.openxmlformats.org/officeDocument/2006/relationships/tags" Target="../tags/tag75.xml"/></Relationships>
</file>

<file path=ppt/slides/_rels/slide4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15.xml"/><Relationship Id="rId4" Type="http://schemas.openxmlformats.org/officeDocument/2006/relationships/tags" Target="../tags/tag79.xml"/></Relationships>
</file>

<file path=ppt/slides/_rels/slide4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slideLayout" Target="../slideLayouts/slideLayout15.xml"/><Relationship Id="rId4" Type="http://schemas.openxmlformats.org/officeDocument/2006/relationships/tags" Target="../tags/tag8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8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85.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8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xml"/><Relationship Id="rId3" Type="http://schemas.openxmlformats.org/officeDocument/2006/relationships/slide" Target="slide31.xml"/><Relationship Id="rId7" Type="http://schemas.openxmlformats.org/officeDocument/2006/relationships/slide" Target="slide35.xml"/><Relationship Id="rId12" Type="http://schemas.openxmlformats.org/officeDocument/2006/relationships/slide" Target="slide40.xml"/><Relationship Id="rId2" Type="http://schemas.openxmlformats.org/officeDocument/2006/relationships/notesSlide" Target="../notesSlides/notesSlide3.xml"/><Relationship Id="rId16"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 Target="slide34.xml"/><Relationship Id="rId11" Type="http://schemas.openxmlformats.org/officeDocument/2006/relationships/slide" Target="slide39.xml"/><Relationship Id="rId5" Type="http://schemas.openxmlformats.org/officeDocument/2006/relationships/slide" Target="slide33.xml"/><Relationship Id="rId15" Type="http://schemas.openxmlformats.org/officeDocument/2006/relationships/slide" Target="slide30.xml"/><Relationship Id="rId10" Type="http://schemas.openxmlformats.org/officeDocument/2006/relationships/slide" Target="slide38.xml"/><Relationship Id="rId4" Type="http://schemas.openxmlformats.org/officeDocument/2006/relationships/slide" Target="slide32.xml"/><Relationship Id="rId9" Type="http://schemas.openxmlformats.org/officeDocument/2006/relationships/slide" Target="slide37.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41.xml"/><Relationship Id="rId7" Type="http://schemas.openxmlformats.org/officeDocument/2006/relationships/slide" Target="slide45.xm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slide" Target="slide44.xml"/><Relationship Id="rId11" Type="http://schemas.openxmlformats.org/officeDocument/2006/relationships/image" Target="../media/image6.png"/><Relationship Id="rId5" Type="http://schemas.openxmlformats.org/officeDocument/2006/relationships/slide" Target="slide43.xml"/><Relationship Id="rId10" Type="http://schemas.openxmlformats.org/officeDocument/2006/relationships/slide" Target="slide30.xml"/><Relationship Id="rId4" Type="http://schemas.openxmlformats.org/officeDocument/2006/relationships/slide" Target="slide42.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9.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image" Target="../media/image8.png"/><Relationship Id="rId4"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1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45720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99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6" name="Rectangle 36"/>
          <p:cNvSpPr>
            <a:spLocks noChangeArrowheads="1"/>
          </p:cNvSpPr>
          <p:nvPr/>
        </p:nvSpPr>
        <p:spPr bwMode="auto">
          <a:xfrm>
            <a:off x="0" y="228600"/>
            <a:ext cx="9144000" cy="49530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US" altLang="en-US" sz="5200">
                <a:solidFill>
                  <a:srgbClr val="FFFF00"/>
                </a:solidFill>
                <a:effectLst>
                  <a:outerShdw blurRad="38100" dist="38100" dir="2700000" algn="tl">
                    <a:srgbClr val="000000"/>
                  </a:outerShdw>
                </a:effectLst>
                <a:latin typeface="Comic Sans MS" pitchFamily="66" charset="0"/>
              </a:rPr>
              <a:t>Japan, Korea, and China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ftr" sz="quarter" idx="11"/>
          </p:nvPr>
        </p:nvSpPr>
        <p:spPr>
          <a:ln/>
        </p:spPr>
        <p:txBody>
          <a:bodyPr/>
          <a:lstStyle/>
          <a:p>
            <a:r>
              <a:rPr lang="en-US" altLang="en-US"/>
              <a:t>Chapter 2, Lesson 2</a:t>
            </a:r>
          </a:p>
        </p:txBody>
      </p:sp>
      <p:sp>
        <p:nvSpPr>
          <p:cNvPr id="77827" name="Content Placeholder 9"/>
          <p:cNvSpPr>
            <a:spLocks noGrp="1"/>
          </p:cNvSpPr>
          <p:nvPr>
            <p:ph sz="half" idx="4294967295"/>
          </p:nvPr>
        </p:nvSpPr>
        <p:spPr>
          <a:xfrm>
            <a:off x="381000" y="1752600"/>
            <a:ext cx="52578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r>
              <a:rPr lang="en-US" altLang="en-US" sz="2800" smtClean="0"/>
              <a:t>In 1925 Chiang Kai-shek took over the KMT Party</a:t>
            </a:r>
          </a:p>
          <a:p>
            <a:pPr marL="533400" indent="-533400"/>
            <a:r>
              <a:rPr lang="en-US" altLang="en-US" sz="2800" smtClean="0"/>
              <a:t>Mao Zedong came to power in the Communist Party </a:t>
            </a:r>
          </a:p>
          <a:p>
            <a:pPr marL="533400" indent="-533400"/>
            <a:r>
              <a:rPr lang="en-US" altLang="en-US" sz="2800" smtClean="0"/>
              <a:t>The two parties struggled for years</a:t>
            </a:r>
          </a:p>
          <a:p>
            <a:pPr marL="533400" indent="-533400"/>
            <a:r>
              <a:rPr lang="en-US" altLang="en-US" sz="2800" smtClean="0"/>
              <a:t>1949: Mao proclaimed the founding of the People’s Republic of China</a:t>
            </a:r>
          </a:p>
        </p:txBody>
      </p:sp>
      <p:sp>
        <p:nvSpPr>
          <p:cNvPr id="77828" name="Rectangle 4"/>
          <p:cNvSpPr>
            <a:spLocks noChangeArrowheads="1"/>
          </p:cNvSpPr>
          <p:nvPr/>
        </p:nvSpPr>
        <p:spPr bwMode="auto">
          <a:xfrm>
            <a:off x="6172200" y="63246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R. Norman Matheny / © 1990 The Christian Science Monitor</a:t>
            </a:r>
            <a:r>
              <a:rPr lang="en-US" altLang="en-US"/>
              <a:t> </a:t>
            </a:r>
          </a:p>
        </p:txBody>
      </p:sp>
      <p:pic>
        <p:nvPicPr>
          <p:cNvPr id="77829" name="Picture 5" descr="CHINA%20GREAT%20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7563" y="1905000"/>
            <a:ext cx="2713037" cy="4038600"/>
          </a:xfrm>
          <a:prstGeom prst="rect">
            <a:avLst/>
          </a:prstGeom>
          <a:noFill/>
          <a:ln w="9525">
            <a:solidFill>
              <a:srgbClr val="996633"/>
            </a:solidFill>
            <a:miter lim="800000"/>
            <a:headEnd/>
            <a:tailEnd/>
          </a:ln>
          <a:effectLst>
            <a:outerShdw dist="152928" dir="18698012" algn="ctr" rotWithShape="0">
              <a:srgbClr val="663300">
                <a:alpha val="50000"/>
              </a:srgbClr>
            </a:outerShdw>
          </a:effectLst>
          <a:extLst>
            <a:ext uri="{909E8E84-426E-40DD-AFC4-6F175D3DCCD1}">
              <a14:hiddenFill xmlns:a14="http://schemas.microsoft.com/office/drawing/2010/main">
                <a:solidFill>
                  <a:srgbClr val="FFFFFF"/>
                </a:solidFill>
              </a14:hiddenFill>
            </a:ext>
          </a:extLst>
        </p:spPr>
      </p:pic>
      <p:sp>
        <p:nvSpPr>
          <p:cNvPr id="77832" name="Title 1"/>
          <p:cNvSpPr>
            <a:spLocks/>
          </p:cNvSpPr>
          <p:nvPr/>
        </p:nvSpPr>
        <p:spPr bwMode="auto">
          <a:xfrm>
            <a:off x="457200" y="22860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3600">
                <a:solidFill>
                  <a:srgbClr val="FFFF00"/>
                </a:solidFill>
                <a:effectLst>
                  <a:outerShdw blurRad="38100" dist="38100" dir="2700000" algn="tl">
                    <a:srgbClr val="000000"/>
                  </a:outerShdw>
                </a:effectLst>
                <a:latin typeface="Comic Sans MS" pitchFamily="66" charset="0"/>
              </a:defRPr>
            </a:lvl1pPr>
            <a:lvl2pPr algn="ctr">
              <a:defRPr sz="3600">
                <a:solidFill>
                  <a:srgbClr val="FFFF00"/>
                </a:solidFill>
                <a:effectLst>
                  <a:outerShdw blurRad="38100" dist="38100" dir="2700000" algn="tl">
                    <a:srgbClr val="000000"/>
                  </a:outerShdw>
                </a:effectLst>
                <a:latin typeface="Comic Sans MS" pitchFamily="66" charset="0"/>
              </a:defRPr>
            </a:lvl2pPr>
            <a:lvl3pPr algn="ctr">
              <a:defRPr sz="3600">
                <a:solidFill>
                  <a:srgbClr val="FFFF00"/>
                </a:solidFill>
                <a:effectLst>
                  <a:outerShdw blurRad="38100" dist="38100" dir="2700000" algn="tl">
                    <a:srgbClr val="000000"/>
                  </a:outerShdw>
                </a:effectLst>
                <a:latin typeface="Comic Sans MS" pitchFamily="66" charset="0"/>
              </a:defRPr>
            </a:lvl3pPr>
            <a:lvl4pPr algn="ctr">
              <a:defRPr sz="3600">
                <a:solidFill>
                  <a:srgbClr val="FFFF00"/>
                </a:solidFill>
                <a:effectLst>
                  <a:outerShdw blurRad="38100" dist="38100" dir="2700000" algn="tl">
                    <a:srgbClr val="000000"/>
                  </a:outerShdw>
                </a:effectLst>
                <a:latin typeface="Comic Sans MS" pitchFamily="66" charset="0"/>
              </a:defRPr>
            </a:lvl4pPr>
            <a:lvl5pPr algn="ctr">
              <a:defRPr sz="3600">
                <a:solidFill>
                  <a:srgbClr val="FFFF00"/>
                </a:solidFill>
                <a:effectLst>
                  <a:outerShdw blurRad="38100" dist="38100" dir="2700000" algn="tl">
                    <a:srgbClr val="000000"/>
                  </a:outerShdw>
                </a:effectLst>
                <a:latin typeface="Comic Sans MS" pitchFamily="66" charset="0"/>
              </a:defRPr>
            </a:lvl5pPr>
            <a:lvl6pPr marL="457200" algn="ctr"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6pPr>
            <a:lvl7pPr marL="914400" algn="ctr"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7pPr>
            <a:lvl8pPr marL="1371600" algn="ctr"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8pPr>
            <a:lvl9pPr marL="1828800" algn="ctr" eaLnBrk="0" fontAlgn="base" hangingPunct="0">
              <a:spcBef>
                <a:spcPct val="0"/>
              </a:spcBef>
              <a:spcAft>
                <a:spcPct val="0"/>
              </a:spcAft>
              <a:defRPr sz="3600">
                <a:solidFill>
                  <a:srgbClr val="FFFF00"/>
                </a:solidFill>
                <a:effectLst>
                  <a:outerShdw blurRad="38100" dist="38100" dir="2700000" algn="tl">
                    <a:srgbClr val="000000"/>
                  </a:outerShdw>
                </a:effectLst>
                <a:latin typeface="Comic Sans MS" pitchFamily="66" charset="0"/>
              </a:defRPr>
            </a:lvl9pPr>
          </a:lstStyle>
          <a:p>
            <a:r>
              <a:rPr lang="en-US" altLang="en-US" sz="3200"/>
              <a:t>The History of the Unitary Government </a:t>
            </a:r>
            <a:br>
              <a:rPr lang="en-US" altLang="en-US" sz="3200"/>
            </a:br>
            <a:r>
              <a:rPr lang="en-US" altLang="en-US" sz="3200"/>
              <a:t>and the Rule of Warlords in China, cont.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500"/>
                                        <p:tgtEl>
                                          <p:spTgt spid="7782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7829"/>
                                        </p:tgtEl>
                                        <p:attrNameLst>
                                          <p:attrName>style.visibility</p:attrName>
                                        </p:attrNameLst>
                                      </p:cBhvr>
                                      <p:to>
                                        <p:strVal val="visible"/>
                                      </p:to>
                                    </p:set>
                                    <p:animEffect transition="in" filter="dissolve">
                                      <p:cBhvr>
                                        <p:cTn id="10" dur="500"/>
                                        <p:tgtEl>
                                          <p:spTgt spid="778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828"/>
                                        </p:tgtEl>
                                        <p:attrNameLst>
                                          <p:attrName>style.visibility</p:attrName>
                                        </p:attrNameLst>
                                      </p:cBhvr>
                                      <p:to>
                                        <p:strVal val="visible"/>
                                      </p:to>
                                    </p:set>
                                    <p:animEffect transition="in" filter="dissolve">
                                      <p:cBhvr>
                                        <p:cTn id="13" dur="500"/>
                                        <p:tgtEl>
                                          <p:spTgt spid="7782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77827">
                                            <p:txEl>
                                              <p:pRg st="1" end="1"/>
                                            </p:txEl>
                                          </p:spTgt>
                                        </p:tgtEl>
                                        <p:attrNameLst>
                                          <p:attrName>style.visibility</p:attrName>
                                        </p:attrNameLst>
                                      </p:cBhvr>
                                      <p:to>
                                        <p:strVal val="visible"/>
                                      </p:to>
                                    </p:set>
                                    <p:animEffect transition="in" filter="dissolve">
                                      <p:cBhvr>
                                        <p:cTn id="18" dur="500"/>
                                        <p:tgtEl>
                                          <p:spTgt spid="7782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7827">
                                            <p:txEl>
                                              <p:pRg st="2" end="2"/>
                                            </p:txEl>
                                          </p:spTgt>
                                        </p:tgtEl>
                                        <p:attrNameLst>
                                          <p:attrName>style.visibility</p:attrName>
                                        </p:attrNameLst>
                                      </p:cBhvr>
                                      <p:to>
                                        <p:strVal val="visible"/>
                                      </p:to>
                                    </p:set>
                                    <p:animEffect transition="in" filter="dissolve">
                                      <p:cBhvr>
                                        <p:cTn id="23" dur="500"/>
                                        <p:tgtEl>
                                          <p:spTgt spid="778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dissolve">
                                      <p:cBhvr>
                                        <p:cTn id="28"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allAtOnce"/>
      <p:bldP spid="778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ftr" sz="quarter" idx="11"/>
          </p:nvPr>
        </p:nvSpPr>
        <p:spPr>
          <a:ln/>
        </p:spPr>
        <p:txBody>
          <a:bodyPr/>
          <a:lstStyle/>
          <a:p>
            <a:r>
              <a:rPr lang="en-US" altLang="en-US"/>
              <a:t>Chapter 2, Lesson 2</a:t>
            </a:r>
          </a:p>
        </p:txBody>
      </p:sp>
      <p:sp>
        <p:nvSpPr>
          <p:cNvPr id="81922" name="Title 4"/>
          <p:cNvSpPr>
            <a:spLocks noGrp="1"/>
          </p:cNvSpPr>
          <p:nvPr>
            <p:ph type="title" idx="4294967295"/>
          </p:nvPr>
        </p:nvSpPr>
        <p:spPr>
          <a:xfrm>
            <a:off x="457200" y="228600"/>
            <a:ext cx="82296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mtClean="0"/>
              <a:t>The Causes of the Shift from Isolation to Openness in Japan</a:t>
            </a:r>
          </a:p>
        </p:txBody>
      </p:sp>
      <p:sp>
        <p:nvSpPr>
          <p:cNvPr id="81923" name="Content Placeholder 5"/>
          <p:cNvSpPr>
            <a:spLocks noGrp="1"/>
          </p:cNvSpPr>
          <p:nvPr>
            <p:ph idx="4294967295"/>
          </p:nvPr>
        </p:nvSpPr>
        <p:spPr>
          <a:xfrm>
            <a:off x="609600" y="1368425"/>
            <a:ext cx="6019800" cy="4651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r>
              <a:rPr lang="en-US" altLang="en-US" sz="2800" b="1" dirty="0" smtClean="0">
                <a:solidFill>
                  <a:srgbClr val="FFFFCC"/>
                </a:solidFill>
              </a:rPr>
              <a:t>Shoguns</a:t>
            </a:r>
            <a:r>
              <a:rPr lang="en-US" altLang="en-US" sz="2800" dirty="0" smtClean="0">
                <a:solidFill>
                  <a:srgbClr val="FFFFCC"/>
                </a:solidFill>
              </a:rPr>
              <a:t>,</a:t>
            </a:r>
            <a:r>
              <a:rPr lang="en-US" altLang="en-US" sz="2800" dirty="0" smtClean="0"/>
              <a:t> or </a:t>
            </a:r>
            <a:r>
              <a:rPr lang="en-US" altLang="en-US" sz="2800" i="1" dirty="0" smtClean="0"/>
              <a:t>military governors,</a:t>
            </a:r>
            <a:r>
              <a:rPr lang="en-US" altLang="en-US" sz="2800" dirty="0" smtClean="0"/>
              <a:t> restricted the movement of foreigners </a:t>
            </a:r>
          </a:p>
          <a:p>
            <a:pPr>
              <a:lnSpc>
                <a:spcPct val="110000"/>
              </a:lnSpc>
            </a:pPr>
            <a:r>
              <a:rPr lang="en-US" altLang="en-US" sz="2800" dirty="0" smtClean="0"/>
              <a:t>By 1641 Japan had shut its gates to the outside world </a:t>
            </a:r>
          </a:p>
          <a:p>
            <a:pPr>
              <a:lnSpc>
                <a:spcPct val="110000"/>
              </a:lnSpc>
            </a:pPr>
            <a:r>
              <a:rPr lang="en-US" altLang="en-US" sz="2800" dirty="0" smtClean="0"/>
              <a:t>Scholars refer to this time as the Edo period </a:t>
            </a:r>
          </a:p>
          <a:p>
            <a:pPr>
              <a:lnSpc>
                <a:spcPct val="110000"/>
              </a:lnSpc>
            </a:pPr>
            <a:r>
              <a:rPr lang="en-US" altLang="en-US" sz="2800" dirty="0" smtClean="0">
                <a:solidFill>
                  <a:srgbClr val="FFFF00"/>
                </a:solidFill>
              </a:rPr>
              <a:t>Distrust of outsiders was a characteristic of the Edo period</a:t>
            </a:r>
          </a:p>
        </p:txBody>
      </p:sp>
      <p:sp>
        <p:nvSpPr>
          <p:cNvPr id="81925" name="Rectangle 5"/>
          <p:cNvSpPr>
            <a:spLocks noChangeArrowheads="1"/>
          </p:cNvSpPr>
          <p:nvPr/>
        </p:nvSpPr>
        <p:spPr bwMode="auto">
          <a:xfrm>
            <a:off x="6629400" y="64008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Gloria Goodale / © 2006 The Christian Science Monitor</a:t>
            </a:r>
          </a:p>
        </p:txBody>
      </p:sp>
      <p:grpSp>
        <p:nvGrpSpPr>
          <p:cNvPr id="81927" name="Group 7"/>
          <p:cNvGrpSpPr>
            <a:grpSpLocks/>
          </p:cNvGrpSpPr>
          <p:nvPr/>
        </p:nvGrpSpPr>
        <p:grpSpPr bwMode="auto">
          <a:xfrm>
            <a:off x="6477000" y="1919288"/>
            <a:ext cx="2343150" cy="3567112"/>
            <a:chOff x="4080" y="912"/>
            <a:chExt cx="1476" cy="2247"/>
          </a:xfrm>
        </p:grpSpPr>
        <p:pic>
          <p:nvPicPr>
            <p:cNvPr id="81924" name="Picture 4" descr="KY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0" y="912"/>
              <a:ext cx="1476" cy="1968"/>
            </a:xfrm>
            <a:prstGeom prst="rect">
              <a:avLst/>
            </a:prstGeom>
            <a:noFill/>
            <a:ln w="28575">
              <a:solidFill>
                <a:srgbClr val="00817E"/>
              </a:solidFill>
              <a:miter lim="800000"/>
              <a:headEnd/>
              <a:tailEnd/>
            </a:ln>
            <a:extLst>
              <a:ext uri="{909E8E84-426E-40DD-AFC4-6F175D3DCCD1}">
                <a14:hiddenFill xmlns:a14="http://schemas.microsoft.com/office/drawing/2010/main">
                  <a:solidFill>
                    <a:srgbClr val="FFFFFF"/>
                  </a:solidFill>
                </a14:hiddenFill>
              </a:ext>
            </a:extLst>
          </p:spPr>
        </p:pic>
        <p:sp>
          <p:nvSpPr>
            <p:cNvPr id="81926" name="Text Box 6"/>
            <p:cNvSpPr txBox="1">
              <a:spLocks noChangeArrowheads="1"/>
            </p:cNvSpPr>
            <p:nvPr/>
          </p:nvSpPr>
          <p:spPr bwMode="auto">
            <a:xfrm>
              <a:off x="4080" y="2928"/>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ssolve">
                                      <p:cBhvr>
                                        <p:cTn id="7" dur="500"/>
                                        <p:tgtEl>
                                          <p:spTgt spid="81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dissolve">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dissolve">
                                      <p:cBhvr>
                                        <p:cTn id="17" dur="500"/>
                                        <p:tgtEl>
                                          <p:spTgt spid="819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dissolve">
                                      <p:cBhvr>
                                        <p:cTn id="22" dur="500"/>
                                        <p:tgtEl>
                                          <p:spTgt spid="8192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81927"/>
                                        </p:tgtEl>
                                        <p:attrNameLst>
                                          <p:attrName>style.visibility</p:attrName>
                                        </p:attrNameLst>
                                      </p:cBhvr>
                                      <p:to>
                                        <p:strVal val="visible"/>
                                      </p:to>
                                    </p:set>
                                    <p:animEffect transition="in" filter="dissolve">
                                      <p:cBhvr>
                                        <p:cTn id="25" dur="500"/>
                                        <p:tgtEl>
                                          <p:spTgt spid="8192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81925"/>
                                        </p:tgtEl>
                                        <p:attrNameLst>
                                          <p:attrName>style.visibility</p:attrName>
                                        </p:attrNameLst>
                                      </p:cBhvr>
                                      <p:to>
                                        <p:strVal val="visible"/>
                                      </p:to>
                                    </p:set>
                                    <p:animEffect transition="in" filter="dissolve">
                                      <p:cBhvr>
                                        <p:cTn id="28"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136194" name="Title 4"/>
          <p:cNvSpPr>
            <a:spLocks noGrp="1"/>
          </p:cNvSpPr>
          <p:nvPr>
            <p:ph type="title" idx="4294967295"/>
          </p:nvPr>
        </p:nvSpPr>
        <p:spPr>
          <a:xfrm>
            <a:off x="457200" y="228600"/>
            <a:ext cx="82296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mtClean="0"/>
              <a:t>The Causes of the Shift from Isolation to Openness in Japan, cont.</a:t>
            </a:r>
          </a:p>
        </p:txBody>
      </p:sp>
      <p:sp>
        <p:nvSpPr>
          <p:cNvPr id="136195" name="Content Placeholder 5"/>
          <p:cNvSpPr>
            <a:spLocks noGrp="1"/>
          </p:cNvSpPr>
          <p:nvPr>
            <p:ph idx="4294967295"/>
          </p:nvPr>
        </p:nvSpPr>
        <p:spPr>
          <a:xfrm>
            <a:off x="533400" y="1600200"/>
            <a:ext cx="78486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0000"/>
              </a:lnSpc>
            </a:pPr>
            <a:r>
              <a:rPr lang="en-US" altLang="en-US" b="1" dirty="0" smtClean="0"/>
              <a:t>“</a:t>
            </a:r>
            <a:r>
              <a:rPr lang="en-US" altLang="en-US" b="1" dirty="0" smtClean="0">
                <a:solidFill>
                  <a:srgbClr val="FFFFCC"/>
                </a:solidFill>
              </a:rPr>
              <a:t>Gunboat diplomacy</a:t>
            </a:r>
            <a:r>
              <a:rPr lang="en-US" altLang="en-US" b="1" dirty="0" smtClean="0"/>
              <a:t>”</a:t>
            </a:r>
            <a:r>
              <a:rPr lang="en-US" altLang="en-US" dirty="0" smtClean="0"/>
              <a:t> refers to </a:t>
            </a:r>
            <a:r>
              <a:rPr lang="en-US" altLang="en-US" i="1" dirty="0" smtClean="0"/>
              <a:t>the threat, or limited use, of naval force to reach a foreign policy goal</a:t>
            </a:r>
          </a:p>
          <a:p>
            <a:pPr>
              <a:lnSpc>
                <a:spcPct val="110000"/>
              </a:lnSpc>
            </a:pPr>
            <a:r>
              <a:rPr lang="en-US" altLang="en-US" dirty="0" smtClean="0"/>
              <a:t>1853: </a:t>
            </a:r>
            <a:r>
              <a:rPr lang="en-US" altLang="en-US" dirty="0" smtClean="0">
                <a:solidFill>
                  <a:srgbClr val="FFFF00"/>
                </a:solidFill>
              </a:rPr>
              <a:t>Commodore Matthew Perry’s mission was to negotiate a trade agreement  - he opened two ports to American ships </a:t>
            </a:r>
          </a:p>
          <a:p>
            <a:pPr>
              <a:lnSpc>
                <a:spcPct val="110000"/>
              </a:lnSpc>
            </a:pPr>
            <a:r>
              <a:rPr lang="en-US" altLang="en-US" dirty="0" smtClean="0"/>
              <a:t>The Convention of Kanagawa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dissolve">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dissolve">
                                      <p:cBhvr>
                                        <p:cTn id="17" dur="500"/>
                                        <p:tgtEl>
                                          <p:spTgt spid="136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ftr" sz="quarter" idx="11"/>
          </p:nvPr>
        </p:nvSpPr>
        <p:spPr>
          <a:ln/>
        </p:spPr>
        <p:txBody>
          <a:bodyPr/>
          <a:lstStyle/>
          <a:p>
            <a:r>
              <a:rPr lang="en-US" altLang="en-US"/>
              <a:t>Chapter 2, Lesson 2</a:t>
            </a:r>
          </a:p>
        </p:txBody>
      </p:sp>
      <p:sp>
        <p:nvSpPr>
          <p:cNvPr id="86019" name="Content Placeholder 2"/>
          <p:cNvSpPr>
            <a:spLocks noGrp="1"/>
          </p:cNvSpPr>
          <p:nvPr>
            <p:ph sz="half" idx="4294967295"/>
          </p:nvPr>
        </p:nvSpPr>
        <p:spPr>
          <a:xfrm>
            <a:off x="609600" y="1419225"/>
            <a:ext cx="4572000" cy="4905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110000"/>
              </a:lnSpc>
            </a:pPr>
            <a:r>
              <a:rPr lang="en-US" altLang="en-US" sz="2800" dirty="0" smtClean="0">
                <a:solidFill>
                  <a:srgbClr val="FFFF00"/>
                </a:solidFill>
              </a:rPr>
              <a:t>China and Japan dominated Korea prior to 1945 </a:t>
            </a:r>
            <a:endParaRPr lang="en-US" altLang="en-US" dirty="0" smtClean="0">
              <a:solidFill>
                <a:srgbClr val="FFFF00"/>
              </a:solidFill>
            </a:endParaRPr>
          </a:p>
          <a:p>
            <a:pPr marL="533400" indent="-533400">
              <a:lnSpc>
                <a:spcPct val="110000"/>
              </a:lnSpc>
            </a:pPr>
            <a:r>
              <a:rPr lang="en-US" altLang="en-US" sz="2800" dirty="0" smtClean="0"/>
              <a:t>After World War II the Allies split Korea in two at the 38th parallel</a:t>
            </a:r>
          </a:p>
          <a:p>
            <a:pPr marL="533400" indent="-533400">
              <a:lnSpc>
                <a:spcPct val="110000"/>
              </a:lnSpc>
            </a:pPr>
            <a:r>
              <a:rPr lang="en-US" altLang="en-US" sz="2800" dirty="0" smtClean="0"/>
              <a:t>Cold War politics shattered hopes of a unified independent Korea</a:t>
            </a:r>
          </a:p>
        </p:txBody>
      </p:sp>
      <p:pic>
        <p:nvPicPr>
          <p:cNvPr id="86021" name="Picture 5" descr="SOUTH_KOREA_6625167"/>
          <p:cNvPicPr>
            <a:picLocks noChangeAspect="1" noChangeArrowheads="1"/>
          </p:cNvPicPr>
          <p:nvPr/>
        </p:nvPicPr>
        <p:blipFill>
          <a:blip r:embed="rId3" cstate="print">
            <a:extLst>
              <a:ext uri="{28A0092B-C50C-407E-A947-70E740481C1C}">
                <a14:useLocalDpi xmlns:a14="http://schemas.microsoft.com/office/drawing/2010/main" val="0"/>
              </a:ext>
            </a:extLst>
          </a:blip>
          <a:srcRect l="6944" r="16667"/>
          <a:stretch>
            <a:fillRect/>
          </a:stretch>
        </p:blipFill>
        <p:spPr bwMode="auto">
          <a:xfrm rot="298185">
            <a:off x="5257800" y="1981200"/>
            <a:ext cx="3657600" cy="3024188"/>
          </a:xfrm>
          <a:prstGeom prst="rect">
            <a:avLst/>
          </a:prstGeom>
          <a:noFill/>
          <a:ln w="28575">
            <a:solidFill>
              <a:srgbClr val="D7D7D7"/>
            </a:solidFill>
            <a:miter lim="800000"/>
            <a:headEnd/>
            <a:tailEnd/>
          </a:ln>
          <a:effectLst>
            <a:outerShdw dist="107763" dir="2700000" algn="ctr" rotWithShape="0">
              <a:srgbClr val="080808">
                <a:alpha val="50000"/>
              </a:srgbClr>
            </a:outerShdw>
          </a:effectLst>
          <a:extLst>
            <a:ext uri="{909E8E84-426E-40DD-AFC4-6F175D3DCCD1}">
              <a14:hiddenFill xmlns:a14="http://schemas.microsoft.com/office/drawing/2010/main">
                <a:solidFill>
                  <a:srgbClr val="FFFFFF"/>
                </a:solidFill>
              </a14:hiddenFill>
            </a:ext>
          </a:extLst>
        </p:spPr>
      </p:pic>
      <p:sp>
        <p:nvSpPr>
          <p:cNvPr id="86022" name="Rectangle 6"/>
          <p:cNvSpPr>
            <a:spLocks noChangeArrowheads="1"/>
          </p:cNvSpPr>
          <p:nvPr/>
        </p:nvSpPr>
        <p:spPr bwMode="auto">
          <a:xfrm>
            <a:off x="6096000" y="6124575"/>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Robert Harbison / © 1989 The Christian Science Monitor </a:t>
            </a:r>
          </a:p>
          <a:p>
            <a:endParaRPr lang="en-US" altLang="en-US" sz="1000"/>
          </a:p>
        </p:txBody>
      </p:sp>
      <p:sp>
        <p:nvSpPr>
          <p:cNvPr id="86023" name="Text Box 7"/>
          <p:cNvSpPr txBox="1">
            <a:spLocks noChangeArrowheads="1"/>
          </p:cNvSpPr>
          <p:nvPr/>
        </p:nvSpPr>
        <p:spPr bwMode="auto">
          <a:xfrm>
            <a:off x="1143000" y="228600"/>
            <a:ext cx="6629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a:solidFill>
                  <a:srgbClr val="FFFF00"/>
                </a:solidFill>
                <a:effectLst>
                  <a:outerShdw blurRad="38100" dist="38100" dir="2700000" algn="tl">
                    <a:srgbClr val="000000"/>
                  </a:outerShdw>
                </a:effectLst>
                <a:latin typeface="Comic Sans MS" pitchFamily="66" charset="0"/>
              </a:rPr>
              <a:t>The Impact of Domination and Division on Korea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dissolve">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dissolve">
                                      <p:cBhvr>
                                        <p:cTn id="12" dur="500"/>
                                        <p:tgtEl>
                                          <p:spTgt spid="86019">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6021"/>
                                        </p:tgtEl>
                                        <p:attrNameLst>
                                          <p:attrName>style.visibility</p:attrName>
                                        </p:attrNameLst>
                                      </p:cBhvr>
                                      <p:to>
                                        <p:strVal val="visible"/>
                                      </p:to>
                                    </p:set>
                                    <p:animEffect transition="in" filter="dissolve">
                                      <p:cBhvr>
                                        <p:cTn id="15" dur="500"/>
                                        <p:tgtEl>
                                          <p:spTgt spid="8602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6022"/>
                                        </p:tgtEl>
                                        <p:attrNameLst>
                                          <p:attrName>style.visibility</p:attrName>
                                        </p:attrNameLst>
                                      </p:cBhvr>
                                      <p:to>
                                        <p:strVal val="visible"/>
                                      </p:to>
                                    </p:set>
                                    <p:animEffect transition="in" filter="dissolve">
                                      <p:cBhvr>
                                        <p:cTn id="18" dur="500"/>
                                        <p:tgtEl>
                                          <p:spTgt spid="860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86019">
                                            <p:txEl>
                                              <p:pRg st="2" end="2"/>
                                            </p:txEl>
                                          </p:spTgt>
                                        </p:tgtEl>
                                        <p:attrNameLst>
                                          <p:attrName>style.visibility</p:attrName>
                                        </p:attrNameLst>
                                      </p:cBhvr>
                                      <p:to>
                                        <p:strVal val="visible"/>
                                      </p:to>
                                    </p:set>
                                    <p:animEffect transition="in" filter="dissolve">
                                      <p:cBhvr>
                                        <p:cTn id="23" dur="500"/>
                                        <p:tgtEl>
                                          <p:spTgt spid="860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ftr" sz="quarter" idx="11"/>
          </p:nvPr>
        </p:nvSpPr>
        <p:spPr>
          <a:ln/>
        </p:spPr>
        <p:txBody>
          <a:bodyPr/>
          <a:lstStyle/>
          <a:p>
            <a:r>
              <a:rPr lang="en-US" altLang="en-US"/>
              <a:t>Chapter 2, Lesson 2</a:t>
            </a:r>
          </a:p>
        </p:txBody>
      </p:sp>
      <p:sp>
        <p:nvSpPr>
          <p:cNvPr id="88067" name="Content Placeholder 5"/>
          <p:cNvSpPr>
            <a:spLocks noGrp="1"/>
          </p:cNvSpPr>
          <p:nvPr>
            <p:ph idx="4294967295"/>
          </p:nvPr>
        </p:nvSpPr>
        <p:spPr>
          <a:xfrm>
            <a:off x="381000" y="1371600"/>
            <a:ext cx="48006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tLang="en-US" dirty="0" smtClean="0">
                <a:solidFill>
                  <a:srgbClr val="FFFF00"/>
                </a:solidFill>
              </a:rPr>
              <a:t>North Korea</a:t>
            </a:r>
          </a:p>
          <a:p>
            <a:pPr marL="990600" lvl="1" indent="-533400"/>
            <a:r>
              <a:rPr lang="en-US" altLang="en-US" dirty="0" smtClean="0"/>
              <a:t>Communist </a:t>
            </a:r>
          </a:p>
          <a:p>
            <a:pPr marL="990600" lvl="1" indent="-533400"/>
            <a:r>
              <a:rPr lang="en-US" altLang="en-US" dirty="0" smtClean="0">
                <a:solidFill>
                  <a:srgbClr val="FFFF00"/>
                </a:solidFill>
              </a:rPr>
              <a:t>Rigid, centralized government </a:t>
            </a:r>
          </a:p>
          <a:p>
            <a:pPr marL="990600" lvl="1" indent="-533400"/>
            <a:r>
              <a:rPr lang="en-US" altLang="en-US" dirty="0" smtClean="0"/>
              <a:t>Millions starved to death in 1990s</a:t>
            </a:r>
          </a:p>
          <a:p>
            <a:pPr marL="609600" indent="-609600"/>
            <a:r>
              <a:rPr lang="en-US" altLang="en-US" dirty="0" smtClean="0"/>
              <a:t>South Korea</a:t>
            </a:r>
          </a:p>
          <a:p>
            <a:pPr marL="990600" lvl="1" indent="-533400"/>
            <a:r>
              <a:rPr lang="en-US" altLang="en-US" dirty="0" smtClean="0"/>
              <a:t>Spectacular economic growth</a:t>
            </a:r>
          </a:p>
          <a:p>
            <a:pPr marL="990600" lvl="1" indent="-533400"/>
            <a:r>
              <a:rPr lang="en-US" altLang="en-US" dirty="0" smtClean="0"/>
              <a:t>Democratic activism</a:t>
            </a:r>
          </a:p>
        </p:txBody>
      </p:sp>
      <p:sp>
        <p:nvSpPr>
          <p:cNvPr id="88069" name="Rectangle 5"/>
          <p:cNvSpPr>
            <a:spLocks noChangeArrowheads="1"/>
          </p:cNvSpPr>
          <p:nvPr/>
        </p:nvSpPr>
        <p:spPr bwMode="auto">
          <a:xfrm>
            <a:off x="6172200" y="6338888"/>
            <a:ext cx="2362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Robert Harbison / © 1989 The Christian Science Monitor</a:t>
            </a:r>
            <a:r>
              <a:rPr lang="en-US" altLang="en-US"/>
              <a:t> </a:t>
            </a:r>
          </a:p>
        </p:txBody>
      </p:sp>
      <p:grpSp>
        <p:nvGrpSpPr>
          <p:cNvPr id="88071" name="Group 7"/>
          <p:cNvGrpSpPr>
            <a:grpSpLocks/>
          </p:cNvGrpSpPr>
          <p:nvPr/>
        </p:nvGrpSpPr>
        <p:grpSpPr bwMode="auto">
          <a:xfrm>
            <a:off x="5257800" y="1752600"/>
            <a:ext cx="3581400" cy="2805113"/>
            <a:chOff x="3312" y="1104"/>
            <a:chExt cx="2256" cy="1767"/>
          </a:xfrm>
        </p:grpSpPr>
        <p:pic>
          <p:nvPicPr>
            <p:cNvPr id="88068" name="Picture 4" descr="KOREA_AND_AUTOMOBILE_1526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2" y="1104"/>
              <a:ext cx="2256" cy="1509"/>
            </a:xfrm>
            <a:prstGeom prst="rect">
              <a:avLst/>
            </a:prstGeom>
            <a:noFill/>
            <a:ln w="28575">
              <a:solidFill>
                <a:srgbClr val="CC3300"/>
              </a:solidFill>
              <a:miter lim="800000"/>
              <a:headEnd/>
              <a:tailEnd/>
            </a:ln>
            <a:extLst>
              <a:ext uri="{909E8E84-426E-40DD-AFC4-6F175D3DCCD1}">
                <a14:hiddenFill xmlns:a14="http://schemas.microsoft.com/office/drawing/2010/main">
                  <a:solidFill>
                    <a:srgbClr val="FFFFFF"/>
                  </a:solidFill>
                </a14:hiddenFill>
              </a:ext>
            </a:extLst>
          </p:spPr>
        </p:pic>
        <p:sp>
          <p:nvSpPr>
            <p:cNvPr id="88070" name="Rectangle 6"/>
            <p:cNvSpPr>
              <a:spLocks noChangeArrowheads="1"/>
            </p:cNvSpPr>
            <p:nvPr/>
          </p:nvSpPr>
          <p:spPr bwMode="auto">
            <a:xfrm>
              <a:off x="3360" y="2640"/>
              <a:ext cx="22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a:p>
          </p:txBody>
        </p:sp>
      </p:grpSp>
      <p:sp>
        <p:nvSpPr>
          <p:cNvPr id="88073" name="Text Box 9"/>
          <p:cNvSpPr txBox="1">
            <a:spLocks noChangeArrowheads="1"/>
          </p:cNvSpPr>
          <p:nvPr/>
        </p:nvSpPr>
        <p:spPr bwMode="auto">
          <a:xfrm>
            <a:off x="685800" y="152400"/>
            <a:ext cx="7620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600">
                <a:solidFill>
                  <a:srgbClr val="FFFF00"/>
                </a:solidFill>
                <a:effectLst>
                  <a:outerShdw blurRad="38100" dist="38100" dir="2700000" algn="tl">
                    <a:srgbClr val="000000"/>
                  </a:outerShdw>
                </a:effectLst>
                <a:latin typeface="Comic Sans MS" pitchFamily="66" charset="0"/>
              </a:rPr>
              <a:t>The Impact of Domination and Division on Korea,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dissolve">
                                      <p:cBhvr>
                                        <p:cTn id="7" dur="500"/>
                                        <p:tgtEl>
                                          <p:spTgt spid="8806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8067">
                                            <p:txEl>
                                              <p:pRg st="1" end="1"/>
                                            </p:txEl>
                                          </p:spTgt>
                                        </p:tgtEl>
                                        <p:attrNameLst>
                                          <p:attrName>style.visibility</p:attrName>
                                        </p:attrNameLst>
                                      </p:cBhvr>
                                      <p:to>
                                        <p:strVal val="visible"/>
                                      </p:to>
                                    </p:set>
                                    <p:animEffect transition="in" filter="dissolve">
                                      <p:cBhvr>
                                        <p:cTn id="10" dur="500"/>
                                        <p:tgtEl>
                                          <p:spTgt spid="8806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Effect transition="in" filter="dissolve">
                                      <p:cBhvr>
                                        <p:cTn id="13" dur="500"/>
                                        <p:tgtEl>
                                          <p:spTgt spid="88067">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88067">
                                            <p:txEl>
                                              <p:pRg st="3" end="3"/>
                                            </p:txEl>
                                          </p:spTgt>
                                        </p:tgtEl>
                                        <p:attrNameLst>
                                          <p:attrName>style.visibility</p:attrName>
                                        </p:attrNameLst>
                                      </p:cBhvr>
                                      <p:to>
                                        <p:strVal val="visible"/>
                                      </p:to>
                                    </p:set>
                                    <p:animEffect transition="in" filter="dissolve">
                                      <p:cBhvr>
                                        <p:cTn id="16" dur="500"/>
                                        <p:tgtEl>
                                          <p:spTgt spid="8806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88067">
                                            <p:txEl>
                                              <p:pRg st="4" end="4"/>
                                            </p:txEl>
                                          </p:spTgt>
                                        </p:tgtEl>
                                        <p:attrNameLst>
                                          <p:attrName>style.visibility</p:attrName>
                                        </p:attrNameLst>
                                      </p:cBhvr>
                                      <p:to>
                                        <p:strVal val="visible"/>
                                      </p:to>
                                    </p:set>
                                    <p:animEffect transition="in" filter="dissolve">
                                      <p:cBhvr>
                                        <p:cTn id="21" dur="500"/>
                                        <p:tgtEl>
                                          <p:spTgt spid="88067">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88067">
                                            <p:txEl>
                                              <p:pRg st="5" end="5"/>
                                            </p:txEl>
                                          </p:spTgt>
                                        </p:tgtEl>
                                        <p:attrNameLst>
                                          <p:attrName>style.visibility</p:attrName>
                                        </p:attrNameLst>
                                      </p:cBhvr>
                                      <p:to>
                                        <p:strVal val="visible"/>
                                      </p:to>
                                    </p:set>
                                    <p:animEffect transition="in" filter="dissolve">
                                      <p:cBhvr>
                                        <p:cTn id="24" dur="500"/>
                                        <p:tgtEl>
                                          <p:spTgt spid="88067">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88067">
                                            <p:txEl>
                                              <p:pRg st="6" end="6"/>
                                            </p:txEl>
                                          </p:spTgt>
                                        </p:tgtEl>
                                        <p:attrNameLst>
                                          <p:attrName>style.visibility</p:attrName>
                                        </p:attrNameLst>
                                      </p:cBhvr>
                                      <p:to>
                                        <p:strVal val="visible"/>
                                      </p:to>
                                    </p:set>
                                    <p:animEffect transition="in" filter="dissolve">
                                      <p:cBhvr>
                                        <p:cTn id="27" dur="500"/>
                                        <p:tgtEl>
                                          <p:spTgt spid="88067">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88071"/>
                                        </p:tgtEl>
                                        <p:attrNameLst>
                                          <p:attrName>style.visibility</p:attrName>
                                        </p:attrNameLst>
                                      </p:cBhvr>
                                      <p:to>
                                        <p:strVal val="visible"/>
                                      </p:to>
                                    </p:set>
                                    <p:animEffect transition="in" filter="dissolve">
                                      <p:cBhvr>
                                        <p:cTn id="30" dur="500"/>
                                        <p:tgtEl>
                                          <p:spTgt spid="8807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8069"/>
                                        </p:tgtEl>
                                        <p:attrNameLst>
                                          <p:attrName>style.visibility</p:attrName>
                                        </p:attrNameLst>
                                      </p:cBhvr>
                                      <p:to>
                                        <p:strVal val="visible"/>
                                      </p:to>
                                    </p:set>
                                    <p:animEffect transition="in" filter="dissolve">
                                      <p:cBhvr>
                                        <p:cTn id="33"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ftr" sz="quarter" idx="11"/>
          </p:nvPr>
        </p:nvSpPr>
        <p:spPr>
          <a:ln/>
        </p:spPr>
        <p:txBody>
          <a:bodyPr/>
          <a:lstStyle/>
          <a:p>
            <a:r>
              <a:rPr lang="en-US" altLang="en-US"/>
              <a:t>Chapter 2, Lesson 2</a:t>
            </a:r>
          </a:p>
        </p:txBody>
      </p:sp>
      <p:sp>
        <p:nvSpPr>
          <p:cNvPr id="90115" name="Content Placeholder 2"/>
          <p:cNvSpPr>
            <a:spLocks noGrp="1"/>
          </p:cNvSpPr>
          <p:nvPr>
            <p:ph idx="4294967295"/>
          </p:nvPr>
        </p:nvSpPr>
        <p:spPr>
          <a:xfrm>
            <a:off x="381000" y="1752600"/>
            <a:ext cx="6096000" cy="4302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tLang="en-US" dirty="0" smtClean="0">
                <a:solidFill>
                  <a:srgbClr val="FFFF00"/>
                </a:solidFill>
              </a:rPr>
              <a:t>Under its agreement with the Allies, Japan had to consent to occupation by Allied forces</a:t>
            </a:r>
            <a:r>
              <a:rPr lang="en-US" altLang="en-US" dirty="0" smtClean="0"/>
              <a:t> </a:t>
            </a:r>
          </a:p>
          <a:p>
            <a:pPr marL="609600" indent="-609600"/>
            <a:r>
              <a:rPr lang="en-US" altLang="en-US" dirty="0" smtClean="0"/>
              <a:t>Demilitarization and democratization began </a:t>
            </a:r>
          </a:p>
          <a:p>
            <a:pPr marL="609600" indent="-609600"/>
            <a:r>
              <a:rPr lang="en-US" altLang="en-US" dirty="0" smtClean="0"/>
              <a:t>Role of General Douglas MacArthur</a:t>
            </a:r>
          </a:p>
          <a:p>
            <a:pPr marL="609600" indent="-609600"/>
            <a:r>
              <a:rPr lang="en-US" altLang="en-US" dirty="0" smtClean="0"/>
              <a:t>Japan rebounded quickly</a:t>
            </a:r>
          </a:p>
        </p:txBody>
      </p:sp>
      <p:sp>
        <p:nvSpPr>
          <p:cNvPr id="90121" name="Rectangle 9"/>
          <p:cNvSpPr>
            <a:spLocks noChangeArrowheads="1"/>
          </p:cNvSpPr>
          <p:nvPr/>
        </p:nvSpPr>
        <p:spPr bwMode="auto">
          <a:xfrm>
            <a:off x="7010400" y="6477000"/>
            <a:ext cx="18224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000"/>
              <a:t>Photo courtesy U.S. Navy</a:t>
            </a:r>
          </a:p>
        </p:txBody>
      </p:sp>
      <p:grpSp>
        <p:nvGrpSpPr>
          <p:cNvPr id="90124" name="Group 12"/>
          <p:cNvGrpSpPr>
            <a:grpSpLocks/>
          </p:cNvGrpSpPr>
          <p:nvPr/>
        </p:nvGrpSpPr>
        <p:grpSpPr bwMode="auto">
          <a:xfrm>
            <a:off x="6400800" y="2133600"/>
            <a:ext cx="2743200" cy="3714750"/>
            <a:chOff x="3984" y="1356"/>
            <a:chExt cx="1728" cy="2340"/>
          </a:xfrm>
        </p:grpSpPr>
        <p:pic>
          <p:nvPicPr>
            <p:cNvPr id="90120" name="Picture 8" descr="MacArthur_Mani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6" y="1356"/>
              <a:ext cx="1248" cy="2100"/>
            </a:xfrm>
            <a:prstGeom prst="rect">
              <a:avLst/>
            </a:prstGeom>
            <a:noFill/>
            <a:ln w="28575">
              <a:solidFill>
                <a:srgbClr val="996633"/>
              </a:solidFill>
              <a:miter lim="800000"/>
              <a:headEnd/>
              <a:tailEnd/>
            </a:ln>
            <a:effectLst>
              <a:outerShdw dist="107763" dir="13500000" algn="ctr" rotWithShape="0">
                <a:srgbClr val="663300">
                  <a:alpha val="50000"/>
                </a:srgbClr>
              </a:outerShdw>
            </a:effectLst>
            <a:extLst>
              <a:ext uri="{909E8E84-426E-40DD-AFC4-6F175D3DCCD1}">
                <a14:hiddenFill xmlns:a14="http://schemas.microsoft.com/office/drawing/2010/main">
                  <a:solidFill>
                    <a:srgbClr val="FFFFFF"/>
                  </a:solidFill>
                </a14:hiddenFill>
              </a:ext>
            </a:extLst>
          </p:spPr>
        </p:pic>
        <p:sp>
          <p:nvSpPr>
            <p:cNvPr id="90122" name="Text Box 10"/>
            <p:cNvSpPr txBox="1">
              <a:spLocks noChangeArrowheads="1"/>
            </p:cNvSpPr>
            <p:nvPr/>
          </p:nvSpPr>
          <p:spPr bwMode="auto">
            <a:xfrm>
              <a:off x="3984" y="3504"/>
              <a:ext cx="1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13500000" algn="ctr" rotWithShape="0">
                      <a:srgbClr val="663300">
                        <a:alpha val="50000"/>
                      </a:srgbClr>
                    </a:outerShdw>
                  </a:effectLst>
                </a14:hiddenEffects>
              </a:ext>
            </a:extLst>
          </p:spPr>
          <p:txBody>
            <a:bodyPr>
              <a:spAutoFit/>
            </a:bodyPr>
            <a:lstStyle/>
            <a:p>
              <a:pPr>
                <a:spcBef>
                  <a:spcPct val="50000"/>
                </a:spcBef>
              </a:pPr>
              <a:endParaRPr lang="en-US" altLang="en-US" sz="1400" b="1"/>
            </a:p>
          </p:txBody>
        </p:sp>
      </p:grpSp>
      <p:sp>
        <p:nvSpPr>
          <p:cNvPr id="90125" name="Text Box 13"/>
          <p:cNvSpPr txBox="1">
            <a:spLocks noChangeArrowheads="1"/>
          </p:cNvSpPr>
          <p:nvPr/>
        </p:nvSpPr>
        <p:spPr bwMode="auto">
          <a:xfrm>
            <a:off x="685800" y="228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Verdana" pitchFamily="34" charset="0"/>
              </a:defRPr>
            </a:lvl1pPr>
            <a:lvl2pPr marL="800100" indent="-342900">
              <a:defRPr>
                <a:solidFill>
                  <a:schemeClr val="tx1"/>
                </a:solidFill>
                <a:latin typeface="Verdana" pitchFamily="34" charset="0"/>
              </a:defRPr>
            </a:lvl2pPr>
            <a:lvl3pPr marL="1257300" indent="-342900">
              <a:defRPr>
                <a:solidFill>
                  <a:schemeClr val="tx1"/>
                </a:solidFill>
                <a:latin typeface="Verdana" pitchFamily="34" charset="0"/>
              </a:defRPr>
            </a:lvl3pPr>
            <a:lvl4pPr marL="1714500" indent="-342900">
              <a:defRPr>
                <a:solidFill>
                  <a:schemeClr val="tx1"/>
                </a:solidFill>
                <a:latin typeface="Verdana" pitchFamily="34" charset="0"/>
              </a:defRPr>
            </a:lvl4pPr>
            <a:lvl5pPr marL="2171700" indent="-342900">
              <a:defRPr>
                <a:solidFill>
                  <a:schemeClr val="tx1"/>
                </a:solidFill>
                <a:latin typeface="Verdana" pitchFamily="34" charset="0"/>
              </a:defRPr>
            </a:lvl5pPr>
            <a:lvl6pPr marL="2628900" indent="-342900" eaLnBrk="0" fontAlgn="base" hangingPunct="0">
              <a:spcBef>
                <a:spcPct val="0"/>
              </a:spcBef>
              <a:spcAft>
                <a:spcPct val="0"/>
              </a:spcAft>
              <a:defRPr>
                <a:solidFill>
                  <a:schemeClr val="tx1"/>
                </a:solidFill>
                <a:latin typeface="Verdana" pitchFamily="34" charset="0"/>
              </a:defRPr>
            </a:lvl6pPr>
            <a:lvl7pPr marL="3086100" indent="-342900" eaLnBrk="0" fontAlgn="base" hangingPunct="0">
              <a:spcBef>
                <a:spcPct val="0"/>
              </a:spcBef>
              <a:spcAft>
                <a:spcPct val="0"/>
              </a:spcAft>
              <a:defRPr>
                <a:solidFill>
                  <a:schemeClr val="tx1"/>
                </a:solidFill>
                <a:latin typeface="Verdana" pitchFamily="34" charset="0"/>
              </a:defRPr>
            </a:lvl7pPr>
            <a:lvl8pPr marL="3543300" indent="-342900" eaLnBrk="0" fontAlgn="base" hangingPunct="0">
              <a:spcBef>
                <a:spcPct val="0"/>
              </a:spcBef>
              <a:spcAft>
                <a:spcPct val="0"/>
              </a:spcAft>
              <a:defRPr>
                <a:solidFill>
                  <a:schemeClr val="tx1"/>
                </a:solidFill>
                <a:latin typeface="Verdana" pitchFamily="34" charset="0"/>
              </a:defRPr>
            </a:lvl8pPr>
            <a:lvl9pPr marL="4000500" indent="-3429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en-US" altLang="en-US" sz="3200">
                <a:solidFill>
                  <a:srgbClr val="FFFF00"/>
                </a:solidFill>
                <a:effectLst>
                  <a:outerShdw blurRad="38100" dist="38100" dir="2700000" algn="tl">
                    <a:srgbClr val="000000"/>
                  </a:outerShdw>
                </a:effectLst>
                <a:latin typeface="Comic Sans MS" pitchFamily="66" charset="0"/>
              </a:rPr>
              <a:t>The Political and Economic Impact of World War II on China and Japan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dissolve">
                                      <p:cBhvr>
                                        <p:cTn id="7" dur="500"/>
                                        <p:tgtEl>
                                          <p:spTgt spid="901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0115">
                                            <p:txEl>
                                              <p:pRg st="1" end="1"/>
                                            </p:txEl>
                                          </p:spTgt>
                                        </p:tgtEl>
                                        <p:attrNameLst>
                                          <p:attrName>style.visibility</p:attrName>
                                        </p:attrNameLst>
                                      </p:cBhvr>
                                      <p:to>
                                        <p:strVal val="visible"/>
                                      </p:to>
                                    </p:set>
                                    <p:animEffect transition="in" filter="dissolve">
                                      <p:cBhvr>
                                        <p:cTn id="12" dur="500"/>
                                        <p:tgtEl>
                                          <p:spTgt spid="901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animEffect transition="in" filter="dissolve">
                                      <p:cBhvr>
                                        <p:cTn id="17" dur="500"/>
                                        <p:tgtEl>
                                          <p:spTgt spid="90115">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0124"/>
                                        </p:tgtEl>
                                        <p:attrNameLst>
                                          <p:attrName>style.visibility</p:attrName>
                                        </p:attrNameLst>
                                      </p:cBhvr>
                                      <p:to>
                                        <p:strVal val="visible"/>
                                      </p:to>
                                    </p:set>
                                    <p:animEffect transition="in" filter="dissolve">
                                      <p:cBhvr>
                                        <p:cTn id="20" dur="500"/>
                                        <p:tgtEl>
                                          <p:spTgt spid="90124"/>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90121"/>
                                        </p:tgtEl>
                                        <p:attrNameLst>
                                          <p:attrName>style.visibility</p:attrName>
                                        </p:attrNameLst>
                                      </p:cBhvr>
                                      <p:to>
                                        <p:strVal val="visible"/>
                                      </p:to>
                                    </p:set>
                                    <p:animEffect transition="in" filter="dissolve">
                                      <p:cBhvr>
                                        <p:cTn id="23" dur="500"/>
                                        <p:tgtEl>
                                          <p:spTgt spid="9012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90115">
                                            <p:txEl>
                                              <p:pRg st="3" end="3"/>
                                            </p:txEl>
                                          </p:spTgt>
                                        </p:tgtEl>
                                        <p:attrNameLst>
                                          <p:attrName>style.visibility</p:attrName>
                                        </p:attrNameLst>
                                      </p:cBhvr>
                                      <p:to>
                                        <p:strVal val="visible"/>
                                      </p:to>
                                    </p:set>
                                    <p:animEffect transition="in" filter="dissolve">
                                      <p:cBhvr>
                                        <p:cTn id="28" dur="5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ftr" sz="quarter" idx="11"/>
          </p:nvPr>
        </p:nvSpPr>
        <p:spPr>
          <a:ln/>
        </p:spPr>
        <p:txBody>
          <a:bodyPr/>
          <a:lstStyle/>
          <a:p>
            <a:r>
              <a:rPr lang="en-US" altLang="en-US"/>
              <a:t>Chapter 2, Lesson 2</a:t>
            </a:r>
          </a:p>
        </p:txBody>
      </p:sp>
      <p:sp>
        <p:nvSpPr>
          <p:cNvPr id="83971" name="Content Placeholder 4"/>
          <p:cNvSpPr>
            <a:spLocks noGrp="1"/>
          </p:cNvSpPr>
          <p:nvPr>
            <p:ph sz="half" idx="4294967295"/>
          </p:nvPr>
        </p:nvSpPr>
        <p:spPr>
          <a:xfrm>
            <a:off x="381000" y="1447800"/>
            <a:ext cx="5715000" cy="491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r>
              <a:rPr lang="en-US" altLang="en-US" sz="2800" smtClean="0"/>
              <a:t>Rise of the Communist System of Government in China</a:t>
            </a:r>
          </a:p>
          <a:p>
            <a:pPr marL="533400" indent="-533400"/>
            <a:r>
              <a:rPr lang="en-US" altLang="en-US" sz="2800" smtClean="0"/>
              <a:t>First Five-Year Plan: 1953-57</a:t>
            </a:r>
          </a:p>
          <a:p>
            <a:pPr marL="914400" lvl="1" indent="-457200"/>
            <a:r>
              <a:rPr lang="en-US" altLang="en-US" sz="2600" smtClean="0"/>
              <a:t>Goals: Industrialization and collectivization of agriculture</a:t>
            </a:r>
          </a:p>
          <a:p>
            <a:pPr marL="914400" lvl="1" indent="-457200"/>
            <a:r>
              <a:rPr lang="en-US" altLang="en-US" sz="2600" smtClean="0"/>
              <a:t>Political centralization</a:t>
            </a:r>
            <a:r>
              <a:rPr lang="en-US" altLang="en-US" smtClean="0"/>
              <a:t> </a:t>
            </a:r>
          </a:p>
          <a:p>
            <a:pPr marL="533400" indent="-533400"/>
            <a:r>
              <a:rPr lang="en-US" altLang="en-US" sz="2800" smtClean="0"/>
              <a:t>Mao broke with the Soviet model</a:t>
            </a:r>
          </a:p>
          <a:p>
            <a:pPr marL="914400" lvl="1" indent="-457200"/>
            <a:r>
              <a:rPr lang="en-US" altLang="en-US" sz="2600" smtClean="0"/>
              <a:t>Great Leap Forward</a:t>
            </a:r>
          </a:p>
          <a:p>
            <a:pPr marL="914400" lvl="1" indent="-457200"/>
            <a:r>
              <a:rPr lang="en-US" altLang="en-US" sz="2600" smtClean="0"/>
              <a:t>Cultural Revolution</a:t>
            </a:r>
          </a:p>
        </p:txBody>
      </p:sp>
      <p:sp>
        <p:nvSpPr>
          <p:cNvPr id="83975" name="Rectangle 7"/>
          <p:cNvSpPr>
            <a:spLocks noChangeArrowheads="1"/>
          </p:cNvSpPr>
          <p:nvPr/>
        </p:nvSpPr>
        <p:spPr bwMode="auto">
          <a:xfrm>
            <a:off x="6096000" y="61722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Robert Harbison / © 1994 The Christian Science Monitor </a:t>
            </a:r>
          </a:p>
        </p:txBody>
      </p:sp>
      <p:pic>
        <p:nvPicPr>
          <p:cNvPr id="83983" name="Picture 15" descr="BEIJIN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2198">
            <a:off x="6159500" y="1987550"/>
            <a:ext cx="2528888" cy="3962400"/>
          </a:xfrm>
          <a:prstGeom prst="rect">
            <a:avLst/>
          </a:prstGeom>
          <a:noFill/>
          <a:ln w="28575">
            <a:solidFill>
              <a:srgbClr val="FFFF66"/>
            </a:solidFill>
            <a:miter lim="800000"/>
            <a:headEnd/>
            <a:tailEnd/>
          </a:ln>
          <a:effectLst>
            <a:outerShdw dist="107763" dir="2700000" algn="ctr" rotWithShape="0">
              <a:srgbClr val="080808">
                <a:alpha val="50000"/>
              </a:srgbClr>
            </a:outerShdw>
          </a:effectLst>
          <a:extLst>
            <a:ext uri="{909E8E84-426E-40DD-AFC4-6F175D3DCCD1}">
              <a14:hiddenFill xmlns:a14="http://schemas.microsoft.com/office/drawing/2010/main">
                <a:solidFill>
                  <a:srgbClr val="FFFFFF"/>
                </a:solidFill>
              </a14:hiddenFill>
            </a:ext>
          </a:extLst>
        </p:spPr>
      </p:pic>
      <p:sp>
        <p:nvSpPr>
          <p:cNvPr id="83984" name="Text Box 16"/>
          <p:cNvSpPr txBox="1">
            <a:spLocks noChangeArrowheads="1"/>
          </p:cNvSpPr>
          <p:nvPr/>
        </p:nvSpPr>
        <p:spPr bwMode="auto">
          <a:xfrm>
            <a:off x="533400" y="2286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rgbClr val="FFFF00"/>
                </a:solidFill>
                <a:effectLst>
                  <a:outerShdw blurRad="38100" dist="38100" dir="2700000" algn="tl">
                    <a:srgbClr val="000000"/>
                  </a:outerShdw>
                </a:effectLst>
                <a:latin typeface="Comic Sans MS" pitchFamily="66" charset="0"/>
              </a:rPr>
              <a:t>The Political and Economic Impact of World War II on China and Japan,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dissolve">
                                      <p:cBhvr>
                                        <p:cTn id="7" dur="500"/>
                                        <p:tgtEl>
                                          <p:spTgt spid="839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dissolve">
                                      <p:cBhvr>
                                        <p:cTn id="12" dur="500"/>
                                        <p:tgtEl>
                                          <p:spTgt spid="83971">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animEffect transition="in" filter="dissolve">
                                      <p:cBhvr>
                                        <p:cTn id="15" dur="500"/>
                                        <p:tgtEl>
                                          <p:spTgt spid="83971">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3971">
                                            <p:txEl>
                                              <p:pRg st="3" end="3"/>
                                            </p:txEl>
                                          </p:spTgt>
                                        </p:tgtEl>
                                        <p:attrNameLst>
                                          <p:attrName>style.visibility</p:attrName>
                                        </p:attrNameLst>
                                      </p:cBhvr>
                                      <p:to>
                                        <p:strVal val="visible"/>
                                      </p:to>
                                    </p:set>
                                    <p:animEffect transition="in" filter="dissolve">
                                      <p:cBhvr>
                                        <p:cTn id="18" dur="500"/>
                                        <p:tgtEl>
                                          <p:spTgt spid="8397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83971">
                                            <p:txEl>
                                              <p:pRg st="4" end="4"/>
                                            </p:txEl>
                                          </p:spTgt>
                                        </p:tgtEl>
                                        <p:attrNameLst>
                                          <p:attrName>style.visibility</p:attrName>
                                        </p:attrNameLst>
                                      </p:cBhvr>
                                      <p:to>
                                        <p:strVal val="visible"/>
                                      </p:to>
                                    </p:set>
                                    <p:animEffect transition="in" filter="dissolve">
                                      <p:cBhvr>
                                        <p:cTn id="23" dur="500"/>
                                        <p:tgtEl>
                                          <p:spTgt spid="83971">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83971">
                                            <p:txEl>
                                              <p:pRg st="5" end="5"/>
                                            </p:txEl>
                                          </p:spTgt>
                                        </p:tgtEl>
                                        <p:attrNameLst>
                                          <p:attrName>style.visibility</p:attrName>
                                        </p:attrNameLst>
                                      </p:cBhvr>
                                      <p:to>
                                        <p:strVal val="visible"/>
                                      </p:to>
                                    </p:set>
                                    <p:animEffect transition="in" filter="dissolve">
                                      <p:cBhvr>
                                        <p:cTn id="26" dur="500"/>
                                        <p:tgtEl>
                                          <p:spTgt spid="83971">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83971">
                                            <p:txEl>
                                              <p:pRg st="6" end="6"/>
                                            </p:txEl>
                                          </p:spTgt>
                                        </p:tgtEl>
                                        <p:attrNameLst>
                                          <p:attrName>style.visibility</p:attrName>
                                        </p:attrNameLst>
                                      </p:cBhvr>
                                      <p:to>
                                        <p:strVal val="visible"/>
                                      </p:to>
                                    </p:set>
                                    <p:animEffect transition="in" filter="dissolve">
                                      <p:cBhvr>
                                        <p:cTn id="29" dur="500"/>
                                        <p:tgtEl>
                                          <p:spTgt spid="83971">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83983"/>
                                        </p:tgtEl>
                                        <p:attrNameLst>
                                          <p:attrName>style.visibility</p:attrName>
                                        </p:attrNameLst>
                                      </p:cBhvr>
                                      <p:to>
                                        <p:strVal val="visible"/>
                                      </p:to>
                                    </p:set>
                                    <p:animEffect transition="in" filter="dissolve">
                                      <p:cBhvr>
                                        <p:cTn id="32" dur="500"/>
                                        <p:tgtEl>
                                          <p:spTgt spid="8398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3975"/>
                                        </p:tgtEl>
                                        <p:attrNameLst>
                                          <p:attrName>style.visibility</p:attrName>
                                        </p:attrNameLst>
                                      </p:cBhvr>
                                      <p:to>
                                        <p:strVal val="visible"/>
                                      </p:to>
                                    </p:set>
                                    <p:animEffect transition="in" filter="dissolve">
                                      <p:cBhvr>
                                        <p:cTn id="35"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ftr" sz="quarter" idx="11"/>
          </p:nvPr>
        </p:nvSpPr>
        <p:spPr>
          <a:ln/>
        </p:spPr>
        <p:txBody>
          <a:bodyPr/>
          <a:lstStyle/>
          <a:p>
            <a:r>
              <a:rPr lang="en-US" altLang="en-US"/>
              <a:t>Chapter 2, Lesson 2</a:t>
            </a:r>
          </a:p>
        </p:txBody>
      </p:sp>
      <p:sp>
        <p:nvSpPr>
          <p:cNvPr id="131074" name="Rectangle 2"/>
          <p:cNvSpPr>
            <a:spLocks noGrp="1" noChangeArrowheads="1"/>
          </p:cNvSpPr>
          <p:nvPr>
            <p:ph type="title"/>
          </p:nvPr>
        </p:nvSpPr>
        <p:spPr>
          <a:xfrm>
            <a:off x="457200" y="152400"/>
            <a:ext cx="82296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85800" indent="-685800"/>
            <a:r>
              <a:rPr lang="en-US" altLang="en-US" smtClean="0"/>
              <a:t>Japan, South Korea, and China as Economic Powerhouses</a:t>
            </a:r>
          </a:p>
        </p:txBody>
      </p:sp>
      <p:sp>
        <p:nvSpPr>
          <p:cNvPr id="131075" name="Rectangle 3"/>
          <p:cNvSpPr>
            <a:spLocks noGrp="1" noChangeArrowheads="1"/>
          </p:cNvSpPr>
          <p:nvPr>
            <p:ph type="body" idx="1"/>
          </p:nvPr>
        </p:nvSpPr>
        <p:spPr>
          <a:xfrm>
            <a:off x="152400" y="1295400"/>
            <a:ext cx="5562600"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100" dirty="0" smtClean="0"/>
              <a:t>Japan</a:t>
            </a:r>
          </a:p>
          <a:p>
            <a:pPr lvl="1"/>
            <a:r>
              <a:rPr lang="en-US" altLang="en-US" sz="2600" dirty="0" smtClean="0"/>
              <a:t>Industrialized free-market economy</a:t>
            </a:r>
          </a:p>
          <a:p>
            <a:pPr lvl="1"/>
            <a:r>
              <a:rPr lang="en-US" altLang="en-US" sz="2600" dirty="0" smtClean="0"/>
              <a:t>Second largest in the world</a:t>
            </a:r>
            <a:endParaRPr lang="en-US" altLang="en-US" dirty="0" smtClean="0"/>
          </a:p>
          <a:p>
            <a:r>
              <a:rPr lang="en-US" altLang="en-US" sz="3100" dirty="0" smtClean="0"/>
              <a:t>South Korea</a:t>
            </a:r>
          </a:p>
          <a:p>
            <a:pPr lvl="1"/>
            <a:r>
              <a:rPr lang="en-US" altLang="en-US" dirty="0" smtClean="0"/>
              <a:t>Export-oriented economy</a:t>
            </a:r>
          </a:p>
          <a:p>
            <a:pPr lvl="1"/>
            <a:r>
              <a:rPr lang="en-US" altLang="en-US" dirty="0" smtClean="0"/>
              <a:t>Important trade partner</a:t>
            </a:r>
          </a:p>
          <a:p>
            <a:r>
              <a:rPr lang="en-US" altLang="en-US" sz="3100" dirty="0" smtClean="0">
                <a:solidFill>
                  <a:srgbClr val="FFFF00"/>
                </a:solidFill>
              </a:rPr>
              <a:t>China</a:t>
            </a:r>
          </a:p>
          <a:p>
            <a:pPr lvl="1"/>
            <a:r>
              <a:rPr lang="en-US" altLang="en-US" sz="2600" dirty="0" smtClean="0"/>
              <a:t>Since 1979 reformed economy</a:t>
            </a:r>
          </a:p>
          <a:p>
            <a:pPr lvl="1"/>
            <a:r>
              <a:rPr lang="en-US" altLang="en-US" dirty="0" smtClean="0">
                <a:solidFill>
                  <a:srgbClr val="FFFF00"/>
                </a:solidFill>
              </a:rPr>
              <a:t>World’s factory</a:t>
            </a:r>
          </a:p>
        </p:txBody>
      </p:sp>
      <p:pic>
        <p:nvPicPr>
          <p:cNvPr id="131076" name="Picture 4" descr="SHOE FACTORY CH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78176">
            <a:off x="5181600" y="2366963"/>
            <a:ext cx="3657600" cy="2509837"/>
          </a:xfrm>
          <a:prstGeom prst="rect">
            <a:avLst/>
          </a:prstGeom>
          <a:noFill/>
          <a:ln w="28575">
            <a:solidFill>
              <a:srgbClr val="FFFF66"/>
            </a:solidFill>
            <a:miter lim="800000"/>
            <a:headEnd/>
            <a:tailEnd/>
          </a:ln>
          <a:effectLst>
            <a:outerShdw dist="107763" dir="2700000" algn="ctr" rotWithShape="0">
              <a:srgbClr val="080808">
                <a:alpha val="50000"/>
              </a:srgbClr>
            </a:outerShdw>
          </a:effectLst>
          <a:extLst>
            <a:ext uri="{909E8E84-426E-40DD-AFC4-6F175D3DCCD1}">
              <a14:hiddenFill xmlns:a14="http://schemas.microsoft.com/office/drawing/2010/main">
                <a:solidFill>
                  <a:srgbClr val="FFFFFF"/>
                </a:solidFill>
              </a14:hiddenFill>
            </a:ext>
          </a:extLst>
        </p:spPr>
      </p:pic>
      <p:sp>
        <p:nvSpPr>
          <p:cNvPr id="131077" name="Rectangle 5"/>
          <p:cNvSpPr>
            <a:spLocks noChangeArrowheads="1"/>
          </p:cNvSpPr>
          <p:nvPr/>
        </p:nvSpPr>
        <p:spPr bwMode="auto">
          <a:xfrm>
            <a:off x="5791200" y="6248400"/>
            <a:ext cx="314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Robert Marquand / © 2003 The Christian Science Monitor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1075">
                                            <p:txEl>
                                              <p:pRg st="1" end="1"/>
                                            </p:txEl>
                                          </p:spTgt>
                                        </p:tgtEl>
                                        <p:attrNameLst>
                                          <p:attrName>style.visibility</p:attrName>
                                        </p:attrNameLst>
                                      </p:cBhvr>
                                      <p:to>
                                        <p:strVal val="visible"/>
                                      </p:to>
                                    </p:set>
                                    <p:animEffect transition="in" filter="dissolve">
                                      <p:cBhvr>
                                        <p:cTn id="10" dur="500"/>
                                        <p:tgtEl>
                                          <p:spTgt spid="13107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1075">
                                            <p:txEl>
                                              <p:pRg st="2" end="2"/>
                                            </p:txEl>
                                          </p:spTgt>
                                        </p:tgtEl>
                                        <p:attrNameLst>
                                          <p:attrName>style.visibility</p:attrName>
                                        </p:attrNameLst>
                                      </p:cBhvr>
                                      <p:to>
                                        <p:strVal val="visible"/>
                                      </p:to>
                                    </p:set>
                                    <p:animEffect transition="in" filter="dissolve">
                                      <p:cBhvr>
                                        <p:cTn id="13" dur="500"/>
                                        <p:tgtEl>
                                          <p:spTgt spid="13107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1075">
                                            <p:txEl>
                                              <p:pRg st="3" end="3"/>
                                            </p:txEl>
                                          </p:spTgt>
                                        </p:tgtEl>
                                        <p:attrNameLst>
                                          <p:attrName>style.visibility</p:attrName>
                                        </p:attrNameLst>
                                      </p:cBhvr>
                                      <p:to>
                                        <p:strVal val="visible"/>
                                      </p:to>
                                    </p:set>
                                    <p:animEffect transition="in" filter="dissolve">
                                      <p:cBhvr>
                                        <p:cTn id="18" dur="500"/>
                                        <p:tgtEl>
                                          <p:spTgt spid="131075">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1075">
                                            <p:txEl>
                                              <p:pRg st="4" end="4"/>
                                            </p:txEl>
                                          </p:spTgt>
                                        </p:tgtEl>
                                        <p:attrNameLst>
                                          <p:attrName>style.visibility</p:attrName>
                                        </p:attrNameLst>
                                      </p:cBhvr>
                                      <p:to>
                                        <p:strVal val="visible"/>
                                      </p:to>
                                    </p:set>
                                    <p:animEffect transition="in" filter="dissolve">
                                      <p:cBhvr>
                                        <p:cTn id="21" dur="500"/>
                                        <p:tgtEl>
                                          <p:spTgt spid="131075">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1075">
                                            <p:txEl>
                                              <p:pRg st="5" end="5"/>
                                            </p:txEl>
                                          </p:spTgt>
                                        </p:tgtEl>
                                        <p:attrNameLst>
                                          <p:attrName>style.visibility</p:attrName>
                                        </p:attrNameLst>
                                      </p:cBhvr>
                                      <p:to>
                                        <p:strVal val="visible"/>
                                      </p:to>
                                    </p:set>
                                    <p:animEffect transition="in" filter="dissolve">
                                      <p:cBhvr>
                                        <p:cTn id="24" dur="500"/>
                                        <p:tgtEl>
                                          <p:spTgt spid="131075">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1075">
                                            <p:txEl>
                                              <p:pRg st="6" end="6"/>
                                            </p:txEl>
                                          </p:spTgt>
                                        </p:tgtEl>
                                        <p:attrNameLst>
                                          <p:attrName>style.visibility</p:attrName>
                                        </p:attrNameLst>
                                      </p:cBhvr>
                                      <p:to>
                                        <p:strVal val="visible"/>
                                      </p:to>
                                    </p:set>
                                    <p:animEffect transition="in" filter="dissolve">
                                      <p:cBhvr>
                                        <p:cTn id="29" dur="500"/>
                                        <p:tgtEl>
                                          <p:spTgt spid="131075">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1075">
                                            <p:txEl>
                                              <p:pRg st="7" end="7"/>
                                            </p:txEl>
                                          </p:spTgt>
                                        </p:tgtEl>
                                        <p:attrNameLst>
                                          <p:attrName>style.visibility</p:attrName>
                                        </p:attrNameLst>
                                      </p:cBhvr>
                                      <p:to>
                                        <p:strVal val="visible"/>
                                      </p:to>
                                    </p:set>
                                    <p:animEffect transition="in" filter="dissolve">
                                      <p:cBhvr>
                                        <p:cTn id="32" dur="500"/>
                                        <p:tgtEl>
                                          <p:spTgt spid="131075">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31075">
                                            <p:txEl>
                                              <p:pRg st="8" end="8"/>
                                            </p:txEl>
                                          </p:spTgt>
                                        </p:tgtEl>
                                        <p:attrNameLst>
                                          <p:attrName>style.visibility</p:attrName>
                                        </p:attrNameLst>
                                      </p:cBhvr>
                                      <p:to>
                                        <p:strVal val="visible"/>
                                      </p:to>
                                    </p:set>
                                    <p:animEffect transition="in" filter="dissolve">
                                      <p:cBhvr>
                                        <p:cTn id="35" dur="500"/>
                                        <p:tgtEl>
                                          <p:spTgt spid="131075">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131076"/>
                                        </p:tgtEl>
                                        <p:attrNameLst>
                                          <p:attrName>style.visibility</p:attrName>
                                        </p:attrNameLst>
                                      </p:cBhvr>
                                      <p:to>
                                        <p:strVal val="visible"/>
                                      </p:to>
                                    </p:set>
                                    <p:animEffect transition="in" filter="dissolve">
                                      <p:cBhvr>
                                        <p:cTn id="38" dur="500"/>
                                        <p:tgtEl>
                                          <p:spTgt spid="131076"/>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31077"/>
                                        </p:tgtEl>
                                        <p:attrNameLst>
                                          <p:attrName>style.visibility</p:attrName>
                                        </p:attrNameLst>
                                      </p:cBhvr>
                                      <p:to>
                                        <p:strVal val="visible"/>
                                      </p:to>
                                    </p:set>
                                    <p:animEffect transition="in" filter="dissolve">
                                      <p:cBhvr>
                                        <p:cTn id="41"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uiExpand="1" build="p"/>
      <p:bldP spid="1310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Which country is referred to as the Hermit Kingdom?</a:t>
            </a:r>
            <a:endParaRPr lang="en-US" sz="5400" dirty="0"/>
          </a:p>
        </p:txBody>
      </p:sp>
      <p:sp>
        <p:nvSpPr>
          <p:cNvPr id="3" name="TPAnswers"/>
          <p:cNvSpPr>
            <a:spLocks noGrp="1"/>
          </p:cNvSpPr>
          <p:nvPr>
            <p:ph type="body" idx="1"/>
            <p:custDataLst>
              <p:tags r:id="rId2"/>
            </p:custDataLst>
          </p:nvPr>
        </p:nvSpPr>
        <p:spPr>
          <a:xfrm>
            <a:off x="762000" y="3200400"/>
            <a:ext cx="7753350" cy="2443162"/>
          </a:xfrm>
        </p:spPr>
        <p:txBody>
          <a:bodyPr>
            <a:normAutofit/>
          </a:bodyPr>
          <a:lstStyle/>
          <a:p>
            <a:pPr>
              <a:lnSpc>
                <a:spcPct val="100000"/>
              </a:lnSpc>
              <a:spcBef>
                <a:spcPct val="20000"/>
              </a:spcBef>
              <a:buFont typeface="+mj-lt"/>
              <a:buAutoNum type="alphaUcPeriod"/>
            </a:pPr>
            <a:r>
              <a:rPr lang="en-US" sz="3200" dirty="0" smtClean="0"/>
              <a:t>China</a:t>
            </a:r>
          </a:p>
          <a:p>
            <a:pPr>
              <a:lnSpc>
                <a:spcPct val="100000"/>
              </a:lnSpc>
              <a:spcBef>
                <a:spcPct val="20000"/>
              </a:spcBef>
              <a:buFont typeface="+mj-lt"/>
              <a:buAutoNum type="alphaUcPeriod"/>
            </a:pPr>
            <a:r>
              <a:rPr lang="en-US" sz="3200" dirty="0" smtClean="0"/>
              <a:t>Japan</a:t>
            </a:r>
          </a:p>
          <a:p>
            <a:pPr>
              <a:lnSpc>
                <a:spcPct val="100000"/>
              </a:lnSpc>
              <a:spcBef>
                <a:spcPct val="20000"/>
              </a:spcBef>
              <a:buFont typeface="+mj-lt"/>
              <a:buAutoNum type="alphaUcPeriod"/>
            </a:pPr>
            <a:r>
              <a:rPr lang="en-US" sz="3200" dirty="0" smtClean="0"/>
              <a:t>North Korea</a:t>
            </a:r>
          </a:p>
          <a:p>
            <a:pPr>
              <a:lnSpc>
                <a:spcPct val="100000"/>
              </a:lnSpc>
              <a:spcBef>
                <a:spcPct val="20000"/>
              </a:spcBef>
              <a:buFont typeface="+mj-lt"/>
              <a:buAutoNum type="alphaUcPeriod"/>
            </a:pPr>
            <a:r>
              <a:rPr lang="en-US" sz="3200" dirty="0" smtClean="0"/>
              <a:t>South Korea</a:t>
            </a:r>
            <a:endParaRPr lang="en-US" sz="3200" dirty="0"/>
          </a:p>
        </p:txBody>
      </p:sp>
      <p:sp>
        <p:nvSpPr>
          <p:cNvPr id="5" name="Text Placeholder 4"/>
          <p:cNvSpPr>
            <a:spLocks noGrp="1"/>
          </p:cNvSpPr>
          <p:nvPr>
            <p:ph type="body" sz="quarter" idx="10"/>
          </p:nvPr>
        </p:nvSpPr>
        <p:spPr/>
        <p:txBody>
          <a:bodyPr/>
          <a:lstStyle/>
          <a:p>
            <a:r>
              <a:rPr lang="en-US" dirty="0"/>
              <a:t>(AS220-C2L2:LQ3)</a:t>
            </a:r>
          </a:p>
        </p:txBody>
      </p:sp>
      <p:sp>
        <p:nvSpPr>
          <p:cNvPr id="7" name="CAI1"/>
          <p:cNvSpPr>
            <a:spLocks noChangeAspect="1"/>
          </p:cNvSpPr>
          <p:nvPr>
            <p:custDataLst>
              <p:tags r:id="rId3"/>
            </p:custDataLst>
          </p:nvPr>
        </p:nvSpPr>
        <p:spPr>
          <a:xfrm rot="10800000">
            <a:off x="381001" y="44196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200400"/>
            <a:ext cx="1727200" cy="2443162"/>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0</a:t>
            </a:r>
          </a:p>
          <a:p>
            <a:pPr algn="r" fontAlgn="auto">
              <a:lnSpc>
                <a:spcPct val="100000"/>
              </a:lnSpc>
              <a:spcBef>
                <a:spcPct val="20000"/>
              </a:spcBef>
              <a:spcAft>
                <a:spcPts val="0"/>
              </a:spcAft>
              <a:buNone/>
            </a:pPr>
            <a:r>
              <a:rPr lang="en-US" sz="3200" smtClean="0"/>
              <a:t>3</a:t>
            </a:r>
          </a:p>
          <a:p>
            <a:pPr algn="r" fontAlgn="auto">
              <a:lnSpc>
                <a:spcPct val="100000"/>
              </a:lnSpc>
              <a:spcBef>
                <a:spcPct val="20000"/>
              </a:spcBef>
              <a:spcAft>
                <a:spcPts val="0"/>
              </a:spcAft>
              <a:buNone/>
            </a:pPr>
            <a:r>
              <a:rPr lang="en-US" sz="3200" smtClean="0"/>
              <a:t>2</a:t>
            </a:r>
          </a:p>
          <a:p>
            <a:pPr algn="r" fontAlgn="auto">
              <a:lnSpc>
                <a:spcPct val="100000"/>
              </a:lnSpc>
              <a:spcBef>
                <a:spcPct val="20000"/>
              </a:spcBef>
              <a:spcAft>
                <a:spcPts val="0"/>
              </a:spcAft>
              <a:buNone/>
            </a:pPr>
            <a:r>
              <a:rPr lang="en-US" sz="3200" smtClean="0"/>
              <a:t>0</a:t>
            </a:r>
            <a:endParaRPr lang="en-US" sz="3200" dirty="0"/>
          </a:p>
        </p:txBody>
      </p:sp>
    </p:spTree>
    <p:custDataLst>
      <p:tags r:id="rId1"/>
    </p:custDataLst>
    <p:extLst>
      <p:ext uri="{BB962C8B-B14F-4D97-AF65-F5344CB8AC3E}">
        <p14:creationId xmlns:p14="http://schemas.microsoft.com/office/powerpoint/2010/main" val="422169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Who introduced the Great Leap Forward?</a:t>
            </a:r>
            <a:endParaRPr lang="en-US" sz="5400" dirty="0"/>
          </a:p>
        </p:txBody>
      </p:sp>
      <p:sp>
        <p:nvSpPr>
          <p:cNvPr id="3" name="TPAnswers"/>
          <p:cNvSpPr>
            <a:spLocks noGrp="1"/>
          </p:cNvSpPr>
          <p:nvPr>
            <p:ph type="body" idx="1"/>
            <p:custDataLst>
              <p:tags r:id="rId2"/>
            </p:custDataLst>
          </p:nvPr>
        </p:nvSpPr>
        <p:spPr>
          <a:xfrm>
            <a:off x="762000" y="3276600"/>
            <a:ext cx="7753350" cy="2366962"/>
          </a:xfrm>
        </p:spPr>
        <p:txBody>
          <a:bodyPr>
            <a:normAutofit/>
          </a:bodyPr>
          <a:lstStyle/>
          <a:p>
            <a:pPr>
              <a:lnSpc>
                <a:spcPct val="100000"/>
              </a:lnSpc>
              <a:spcBef>
                <a:spcPct val="20000"/>
              </a:spcBef>
              <a:buFont typeface="+mj-lt"/>
              <a:buAutoNum type="alphaUcPeriod"/>
            </a:pPr>
            <a:r>
              <a:rPr lang="en-US" sz="3200" dirty="0" smtClean="0"/>
              <a:t>Sun </a:t>
            </a:r>
            <a:r>
              <a:rPr lang="en-US" sz="3200" dirty="0" err="1" smtClean="0"/>
              <a:t>Yat-sen</a:t>
            </a:r>
            <a:endParaRPr lang="en-US" sz="3200" dirty="0" smtClean="0"/>
          </a:p>
          <a:p>
            <a:pPr>
              <a:lnSpc>
                <a:spcPct val="100000"/>
              </a:lnSpc>
              <a:spcBef>
                <a:spcPct val="20000"/>
              </a:spcBef>
              <a:buFont typeface="+mj-lt"/>
              <a:buAutoNum type="alphaUcPeriod"/>
            </a:pPr>
            <a:r>
              <a:rPr lang="en-US" sz="3200" dirty="0" smtClean="0"/>
              <a:t>Deng Xiaoping</a:t>
            </a:r>
          </a:p>
          <a:p>
            <a:pPr>
              <a:lnSpc>
                <a:spcPct val="100000"/>
              </a:lnSpc>
              <a:spcBef>
                <a:spcPct val="20000"/>
              </a:spcBef>
              <a:buFont typeface="+mj-lt"/>
              <a:buAutoNum type="alphaUcPeriod"/>
            </a:pPr>
            <a:r>
              <a:rPr lang="en-US" sz="3200" dirty="0" smtClean="0"/>
              <a:t>Chiang Kai-shek</a:t>
            </a:r>
          </a:p>
          <a:p>
            <a:pPr>
              <a:lnSpc>
                <a:spcPct val="100000"/>
              </a:lnSpc>
              <a:spcBef>
                <a:spcPct val="20000"/>
              </a:spcBef>
              <a:buFont typeface="+mj-lt"/>
              <a:buAutoNum type="alphaUcPeriod"/>
            </a:pPr>
            <a:r>
              <a:rPr lang="en-US" sz="3200" dirty="0" smtClean="0"/>
              <a:t>Mao Zedong</a:t>
            </a:r>
            <a:endParaRPr lang="en-US" sz="3200" dirty="0"/>
          </a:p>
        </p:txBody>
      </p:sp>
      <p:sp>
        <p:nvSpPr>
          <p:cNvPr id="5" name="Text Placeholder 4"/>
          <p:cNvSpPr>
            <a:spLocks noGrp="1"/>
          </p:cNvSpPr>
          <p:nvPr>
            <p:ph type="body" sz="quarter" idx="10"/>
          </p:nvPr>
        </p:nvSpPr>
        <p:spPr/>
        <p:txBody>
          <a:bodyPr/>
          <a:lstStyle/>
          <a:p>
            <a:r>
              <a:rPr lang="en-US" dirty="0"/>
              <a:t>(AS220-C2L2:LQ4)</a:t>
            </a:r>
          </a:p>
        </p:txBody>
      </p:sp>
      <p:sp>
        <p:nvSpPr>
          <p:cNvPr id="7" name="CAI1"/>
          <p:cNvSpPr>
            <a:spLocks noChangeAspect="1"/>
          </p:cNvSpPr>
          <p:nvPr>
            <p:custDataLst>
              <p:tags r:id="rId3"/>
            </p:custDataLst>
          </p:nvPr>
        </p:nvSpPr>
        <p:spPr>
          <a:xfrm rot="10800000">
            <a:off x="381000" y="5084064"/>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276600"/>
            <a:ext cx="1727200" cy="2366962"/>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0</a:t>
            </a:r>
          </a:p>
          <a:p>
            <a:pPr algn="r" fontAlgn="auto">
              <a:lnSpc>
                <a:spcPct val="100000"/>
              </a:lnSpc>
              <a:spcBef>
                <a:spcPct val="20000"/>
              </a:spcBef>
              <a:spcAft>
                <a:spcPts val="0"/>
              </a:spcAft>
              <a:buNone/>
            </a:pPr>
            <a:r>
              <a:rPr lang="en-US" sz="3200" smtClean="0"/>
              <a:t>0</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0</a:t>
            </a:r>
            <a:endParaRPr lang="en-US" sz="3200" dirty="0"/>
          </a:p>
        </p:txBody>
      </p:sp>
    </p:spTree>
    <p:custDataLst>
      <p:tags r:id="rId1"/>
    </p:custDataLst>
    <p:extLst>
      <p:ext uri="{BB962C8B-B14F-4D97-AF65-F5344CB8AC3E}">
        <p14:creationId xmlns:p14="http://schemas.microsoft.com/office/powerpoint/2010/main" val="298785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5400" dirty="0" smtClean="0"/>
              <a:t>How much information do you already know about this topic area?</a:t>
            </a:r>
            <a:endParaRPr lang="en-US" sz="5400" dirty="0"/>
          </a:p>
        </p:txBody>
      </p:sp>
      <p:sp>
        <p:nvSpPr>
          <p:cNvPr id="3" name="TPAnswers"/>
          <p:cNvSpPr>
            <a:spLocks noGrp="1"/>
          </p:cNvSpPr>
          <p:nvPr>
            <p:ph type="body" idx="1"/>
            <p:custDataLst>
              <p:tags r:id="rId2"/>
            </p:custDataLst>
          </p:nvPr>
        </p:nvSpPr>
        <p:spPr>
          <a:xfrm>
            <a:off x="762000" y="3124200"/>
            <a:ext cx="7391400" cy="2976563"/>
          </a:xfrm>
        </p:spPr>
        <p:txBody>
          <a:bodyPr>
            <a:noAutofit/>
          </a:bodyPr>
          <a:lstStyle/>
          <a:p>
            <a:pPr marL="631825" indent="-631825">
              <a:lnSpc>
                <a:spcPct val="100000"/>
              </a:lnSpc>
              <a:spcBef>
                <a:spcPct val="20000"/>
              </a:spcBef>
              <a:buFont typeface="+mj-lt"/>
              <a:buAutoNum type="alphaUcPeriod"/>
            </a:pPr>
            <a:r>
              <a:rPr lang="en-US" sz="2600" b="1" dirty="0" smtClean="0">
                <a:solidFill>
                  <a:srgbClr val="92D050"/>
                </a:solidFill>
              </a:rPr>
              <a:t>Expert</a:t>
            </a:r>
            <a:r>
              <a:rPr lang="en-US" sz="2600" dirty="0" smtClean="0"/>
              <a:t> - I have done a lot of learning in this area already.</a:t>
            </a:r>
          </a:p>
          <a:p>
            <a:pPr marL="631825" indent="-631825">
              <a:lnSpc>
                <a:spcPct val="100000"/>
              </a:lnSpc>
              <a:spcBef>
                <a:spcPct val="20000"/>
              </a:spcBef>
              <a:buFont typeface="+mj-lt"/>
              <a:buAutoNum type="alphaUcPeriod"/>
            </a:pPr>
            <a:r>
              <a:rPr lang="en-US" sz="2600" b="1" dirty="0" smtClean="0">
                <a:solidFill>
                  <a:srgbClr val="FFFF00"/>
                </a:solidFill>
              </a:rPr>
              <a:t>Above average</a:t>
            </a:r>
            <a:r>
              <a:rPr lang="en-US" sz="2600" b="1" dirty="0" smtClean="0"/>
              <a:t> </a:t>
            </a:r>
            <a:r>
              <a:rPr lang="en-US" sz="2600" dirty="0" smtClean="0"/>
              <a:t>- I have learned some information about this topic.</a:t>
            </a:r>
          </a:p>
          <a:p>
            <a:pPr marL="631825" indent="-631825">
              <a:lnSpc>
                <a:spcPct val="100000"/>
              </a:lnSpc>
              <a:spcBef>
                <a:spcPct val="20000"/>
              </a:spcBef>
              <a:buFont typeface="+mj-lt"/>
              <a:buAutoNum type="alphaUcPeriod"/>
            </a:pPr>
            <a:r>
              <a:rPr lang="en-US" sz="2600" b="1" dirty="0" smtClean="0">
                <a:solidFill>
                  <a:srgbClr val="FFC000"/>
                </a:solidFill>
              </a:rPr>
              <a:t>Moderate</a:t>
            </a:r>
            <a:r>
              <a:rPr lang="en-US" sz="2600" dirty="0" smtClean="0"/>
              <a:t> - I know a little about this topic.</a:t>
            </a:r>
          </a:p>
          <a:p>
            <a:pPr marL="631825" indent="-631825">
              <a:lnSpc>
                <a:spcPct val="100000"/>
              </a:lnSpc>
              <a:spcBef>
                <a:spcPct val="20000"/>
              </a:spcBef>
              <a:buFont typeface="+mj-lt"/>
              <a:buAutoNum type="alphaUcPeriod"/>
            </a:pPr>
            <a:r>
              <a:rPr lang="en-US" sz="2600" b="1" dirty="0" smtClean="0">
                <a:solidFill>
                  <a:srgbClr val="FF0000"/>
                </a:solidFill>
              </a:rPr>
              <a:t>Rookie</a:t>
            </a:r>
            <a:r>
              <a:rPr lang="en-US" sz="2600" dirty="0" smtClean="0"/>
              <a:t> - I am a blank slate...but ready to learn!</a:t>
            </a:r>
            <a:endParaRPr lang="en-US" sz="2600" dirty="0"/>
          </a:p>
        </p:txBody>
      </p:sp>
      <p:sp>
        <p:nvSpPr>
          <p:cNvPr id="5" name="Text Placeholder 4"/>
          <p:cNvSpPr>
            <a:spLocks noGrp="1"/>
          </p:cNvSpPr>
          <p:nvPr>
            <p:ph type="body" sz="quarter" idx="10"/>
          </p:nvPr>
        </p:nvSpPr>
        <p:spPr/>
        <p:txBody>
          <a:bodyPr/>
          <a:lstStyle/>
          <a:p>
            <a:r>
              <a:rPr lang="en-US" dirty="0"/>
              <a:t>(AS220-C2L2:LQ1)</a:t>
            </a:r>
          </a:p>
        </p:txBody>
      </p:sp>
      <p:sp>
        <p:nvSpPr>
          <p:cNvPr id="7" name="TPChart"/>
          <p:cNvSpPr txBox="1">
            <a:spLocks/>
          </p:cNvSpPr>
          <p:nvPr>
            <p:custDataLst>
              <p:tags r:id="rId3"/>
            </p:custDataLst>
          </p:nvPr>
        </p:nvSpPr>
        <p:spPr>
          <a:xfrm>
            <a:off x="6858000" y="3124200"/>
            <a:ext cx="1727200" cy="2976563"/>
          </a:xfrm>
          <a:prstGeom prst="rect">
            <a:avLst/>
          </a:prstGeom>
        </p:spPr>
        <p:txBody>
          <a:bodyPr vert="horz" lIns="91440" tIns="45720" rIns="91440" bIns="45720" rtlCol="0">
            <a:no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1825" indent="-631825" algn="r" fontAlgn="auto">
              <a:lnSpc>
                <a:spcPct val="100000"/>
              </a:lnSpc>
              <a:spcBef>
                <a:spcPct val="20000"/>
              </a:spcBef>
              <a:spcAft>
                <a:spcPts val="0"/>
              </a:spcAft>
              <a:buNone/>
            </a:pPr>
            <a:r>
              <a:rPr lang="en-US" sz="2600" smtClean="0"/>
              <a:t>0</a:t>
            </a:r>
            <a:br>
              <a:rPr lang="en-US" sz="2600" smtClean="0"/>
            </a:br>
            <a:endParaRPr lang="en-US" sz="2600" smtClean="0"/>
          </a:p>
          <a:p>
            <a:pPr marL="631825" indent="-631825" algn="r" fontAlgn="auto">
              <a:lnSpc>
                <a:spcPct val="100000"/>
              </a:lnSpc>
              <a:spcBef>
                <a:spcPct val="20000"/>
              </a:spcBef>
              <a:spcAft>
                <a:spcPts val="0"/>
              </a:spcAft>
              <a:buNone/>
            </a:pPr>
            <a:r>
              <a:rPr lang="en-US" sz="2600" smtClean="0"/>
              <a:t>0</a:t>
            </a:r>
            <a:br>
              <a:rPr lang="en-US" sz="2600" smtClean="0"/>
            </a:br>
            <a:endParaRPr lang="en-US" sz="2600" smtClean="0"/>
          </a:p>
          <a:p>
            <a:pPr marL="631825" indent="-631825" algn="r" fontAlgn="auto">
              <a:lnSpc>
                <a:spcPct val="100000"/>
              </a:lnSpc>
              <a:spcBef>
                <a:spcPct val="20000"/>
              </a:spcBef>
              <a:spcAft>
                <a:spcPts val="0"/>
              </a:spcAft>
              <a:buNone/>
            </a:pPr>
            <a:r>
              <a:rPr lang="en-US" sz="2600" smtClean="0"/>
              <a:t>6</a:t>
            </a:r>
          </a:p>
          <a:p>
            <a:pPr marL="631825" indent="-631825" algn="r" fontAlgn="auto">
              <a:lnSpc>
                <a:spcPct val="100000"/>
              </a:lnSpc>
              <a:spcBef>
                <a:spcPct val="20000"/>
              </a:spcBef>
              <a:spcAft>
                <a:spcPts val="0"/>
              </a:spcAft>
              <a:buNone/>
            </a:pPr>
            <a:r>
              <a:rPr lang="en-US" sz="2600" smtClean="0"/>
              <a:t>0</a:t>
            </a:r>
            <a:endParaRPr lang="en-US" sz="2600" dirty="0"/>
          </a:p>
        </p:txBody>
      </p:sp>
    </p:spTree>
    <p:custDataLst>
      <p:tags r:id="rId1"/>
    </p:custDataLst>
    <p:extLst>
      <p:ext uri="{BB962C8B-B14F-4D97-AF65-F5344CB8AC3E}">
        <p14:creationId xmlns:p14="http://schemas.microsoft.com/office/powerpoint/2010/main" val="3050973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98306" name="Title 1"/>
          <p:cNvSpPr>
            <a:spLocks noGrp="1"/>
          </p:cNvSpPr>
          <p:nvPr>
            <p:ph type="title" idx="4294967295"/>
          </p:nvPr>
        </p:nvSpPr>
        <p:spPr>
          <a:xfrm>
            <a:off x="457200" y="304800"/>
            <a:ext cx="82296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mtClean="0"/>
              <a:t>Activity 1: Japan, Korea, </a:t>
            </a:r>
            <a:br>
              <a:rPr lang="en-US" altLang="en-US" smtClean="0"/>
            </a:br>
            <a:r>
              <a:rPr lang="en-US" altLang="en-US" smtClean="0"/>
              <a:t>and China Review</a:t>
            </a:r>
            <a:r>
              <a:rPr lang="en-US" altLang="en-US" sz="2800" smtClean="0"/>
              <a:t> </a:t>
            </a:r>
          </a:p>
        </p:txBody>
      </p:sp>
      <p:sp>
        <p:nvSpPr>
          <p:cNvPr id="98307" name="Content Placeholder 2"/>
          <p:cNvSpPr>
            <a:spLocks noGrp="1"/>
          </p:cNvSpPr>
          <p:nvPr>
            <p:ph idx="4294967295"/>
          </p:nvPr>
        </p:nvSpPr>
        <p:spPr>
          <a:xfrm>
            <a:off x="457200" y="1828800"/>
            <a:ext cx="82296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Wingdings" pitchFamily="2" charset="2"/>
              <a:buNone/>
            </a:pPr>
            <a:r>
              <a:rPr lang="en-US" altLang="en-US" smtClean="0"/>
              <a:t>Define each vocabulary term </a:t>
            </a:r>
          </a:p>
          <a:p>
            <a:pPr algn="ctr">
              <a:buFont typeface="Wingdings" pitchFamily="2" charset="2"/>
              <a:buNone/>
            </a:pPr>
            <a:r>
              <a:rPr lang="en-US" altLang="en-US" smtClean="0"/>
              <a:t>in complete sentences </a:t>
            </a:r>
          </a:p>
          <a:p>
            <a:pPr algn="ctr">
              <a:buFont typeface="Wingdings" pitchFamily="2" charset="2"/>
              <a:buNone/>
            </a:pPr>
            <a:r>
              <a:rPr lang="en-US" altLang="en-US" smtClean="0"/>
              <a:t>and </a:t>
            </a:r>
          </a:p>
          <a:p>
            <a:pPr algn="ctr">
              <a:buFont typeface="Wingdings" pitchFamily="2" charset="2"/>
              <a:buNone/>
            </a:pPr>
            <a:r>
              <a:rPr lang="en-US" altLang="en-US" smtClean="0"/>
              <a:t>categorize the terms according to </a:t>
            </a:r>
          </a:p>
          <a:p>
            <a:pPr algn="ctr">
              <a:buFont typeface="Wingdings" pitchFamily="2" charset="2"/>
              <a:buNone/>
            </a:pPr>
            <a:r>
              <a:rPr lang="en-US" altLang="en-US" smtClean="0"/>
              <a:t>the country to which they refer</a:t>
            </a:r>
            <a:r>
              <a:rPr lang="en-US" altLang="en-US" i="1"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100354" name="Title 1"/>
          <p:cNvSpPr>
            <a:spLocks noGrp="1"/>
          </p:cNvSpPr>
          <p:nvPr>
            <p:ph type="title"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mtClean="0"/>
              <a:t>Activity 2: Speech Analysis </a:t>
            </a:r>
          </a:p>
        </p:txBody>
      </p:sp>
      <p:sp>
        <p:nvSpPr>
          <p:cNvPr id="100355" name="Content Placeholder 2"/>
          <p:cNvSpPr>
            <a:spLocks noGrp="1"/>
          </p:cNvSpPr>
          <p:nvPr>
            <p:ph idx="4294967295"/>
          </p:nvPr>
        </p:nvSpPr>
        <p:spPr>
          <a:xfrm>
            <a:off x="457200" y="1641475"/>
            <a:ext cx="8382000" cy="4530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Font typeface="Wingdings" pitchFamily="2" charset="2"/>
              <a:buNone/>
            </a:pPr>
            <a:r>
              <a:rPr lang="en-US" altLang="en-US" i="1" smtClean="0"/>
              <a:t>China has an immense global impact now and it will continue to grow. The summary from the speech of US Treasury Secretary Timothy Geithner at Peking University on June 1, 2009 stresses global connections and the need for cooperation.</a:t>
            </a:r>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102402" name="Title 1"/>
          <p:cNvSpPr>
            <a:spLocks noGrp="1"/>
          </p:cNvSpPr>
          <p:nvPr>
            <p:ph type="title"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mtClean="0"/>
              <a:t>Activity 3: Analysis of Economies </a:t>
            </a:r>
            <a:br>
              <a:rPr lang="en-US" altLang="en-US" smtClean="0"/>
            </a:br>
            <a:r>
              <a:rPr lang="en-US" altLang="en-US" smtClean="0"/>
              <a:t>of Japan, China, and South Korea</a:t>
            </a:r>
          </a:p>
        </p:txBody>
      </p:sp>
      <p:sp>
        <p:nvSpPr>
          <p:cNvPr id="102403" name="Content Placeholder 2"/>
          <p:cNvSpPr>
            <a:spLocks noGrp="1"/>
          </p:cNvSpPr>
          <p:nvPr>
            <p:ph idx="4294967295"/>
          </p:nvPr>
        </p:nvSpPr>
        <p:spPr>
          <a:xfrm>
            <a:off x="457200" y="1981200"/>
            <a:ext cx="8229600" cy="422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en-US" altLang="en-US" smtClean="0"/>
              <a:t>What are the economic strengths of these countries?</a:t>
            </a:r>
          </a:p>
          <a:p>
            <a:pPr>
              <a:lnSpc>
                <a:spcPct val="120000"/>
              </a:lnSpc>
            </a:pPr>
            <a:r>
              <a:rPr lang="en-US" altLang="en-US" smtClean="0"/>
              <a:t>What are their economic weaknesses?</a:t>
            </a:r>
          </a:p>
          <a:p>
            <a:pPr>
              <a:lnSpc>
                <a:spcPct val="120000"/>
              </a:lnSpc>
            </a:pPr>
            <a:r>
              <a:rPr lang="en-US" altLang="en-US" smtClean="0"/>
              <a:t>What is the role and impact of each of these countries on the global economy?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104450" name="Title 1"/>
          <p:cNvSpPr>
            <a:spLocks noGrp="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mtClean="0"/>
              <a:t>Technology Enrichment: A North Korean Defector Speaks Out</a:t>
            </a:r>
          </a:p>
        </p:txBody>
      </p:sp>
      <p:sp>
        <p:nvSpPr>
          <p:cNvPr id="104452" name="Rectangle 4"/>
          <p:cNvSpPr>
            <a:spLocks noGrp="1" noChangeArrowheads="1"/>
          </p:cNvSpPr>
          <p:nvPr>
            <p:ph type="body" idx="1"/>
          </p:nvPr>
        </p:nvSpPr>
        <p:spPr>
          <a:xfrm>
            <a:off x="457200" y="1600200"/>
            <a:ext cx="822960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110000"/>
              </a:lnSpc>
              <a:buClr>
                <a:schemeClr val="tx1"/>
              </a:buClr>
              <a:buFont typeface="Wingdings" pitchFamily="2" charset="2"/>
              <a:buAutoNum type="arabicPeriod"/>
            </a:pPr>
            <a:r>
              <a:rPr lang="en-US" altLang="en-US" smtClean="0"/>
              <a:t>Based on information from this lesson in the text and from the video, do you think that the two Koreas will ever reunite?  Why or why not?</a:t>
            </a:r>
          </a:p>
          <a:p>
            <a:pPr marL="609600" indent="-609600">
              <a:lnSpc>
                <a:spcPct val="110000"/>
              </a:lnSpc>
              <a:buClr>
                <a:schemeClr val="tx1"/>
              </a:buClr>
              <a:buFont typeface="Wingdings" pitchFamily="2" charset="2"/>
              <a:buAutoNum type="arabicPeriod"/>
            </a:pPr>
            <a:r>
              <a:rPr lang="en-US" altLang="en-US" smtClean="0"/>
              <a:t>What did you find most striking about Myong Hui Eom’s story?</a:t>
            </a:r>
          </a:p>
          <a:p>
            <a:pPr marL="609600" indent="-609600">
              <a:lnSpc>
                <a:spcPct val="110000"/>
              </a:lnSpc>
              <a:buClr>
                <a:schemeClr val="tx1"/>
              </a:buClr>
              <a:buFont typeface="Wingdings" pitchFamily="2" charset="2"/>
              <a:buAutoNum type="arabicPeriod"/>
            </a:pPr>
            <a:r>
              <a:rPr lang="en-US" altLang="en-US" smtClean="0"/>
              <a:t>Which country on the map is safest for North Korean defectors?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112642"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mtClean="0"/>
              <a:t>Review</a:t>
            </a:r>
          </a:p>
        </p:txBody>
      </p:sp>
      <p:sp>
        <p:nvSpPr>
          <p:cNvPr id="112643" name="Rectangle 3"/>
          <p:cNvSpPr>
            <a:spLocks noGrp="1" noChangeArrowheads="1"/>
          </p:cNvSpPr>
          <p:nvPr>
            <p:ph type="body" idx="1"/>
          </p:nvPr>
        </p:nvSpPr>
        <p:spPr>
          <a:xfrm>
            <a:off x="457200" y="1447800"/>
            <a:ext cx="8229600" cy="4683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 1 October 1949 Mao proclaimed the founding of the People’s Republic of China (PRC) </a:t>
            </a:r>
          </a:p>
          <a:p>
            <a:pPr eaLnBrk="1" hangingPunct="1"/>
            <a:r>
              <a:rPr lang="en-US" altLang="en-US" smtClean="0"/>
              <a:t>The opening of Japan to trade with the West is a classic example of gunboat diplomacy </a:t>
            </a:r>
          </a:p>
          <a:p>
            <a:pPr eaLnBrk="1" hangingPunct="1"/>
            <a:r>
              <a:rPr lang="en-US" altLang="en-US" smtClean="0"/>
              <a:t>Cold War politics shattered hopes of a unified independent Korea</a:t>
            </a:r>
            <a:r>
              <a:rPr lang="en-US" altLang="en-US" sz="3500"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140290"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Review</a:t>
            </a:r>
          </a:p>
        </p:txBody>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altLang="en-US" smtClean="0"/>
              <a:t>Japan has an industrialized free-market economy that is still the second largest in the world</a:t>
            </a:r>
          </a:p>
          <a:p>
            <a:pPr eaLnBrk="1" hangingPunct="1">
              <a:lnSpc>
                <a:spcPct val="110000"/>
              </a:lnSpc>
            </a:pPr>
            <a:r>
              <a:rPr lang="en-US" altLang="en-US" smtClean="0"/>
              <a:t>South Korea remains an important trade partner of the United States and Japan </a:t>
            </a:r>
          </a:p>
          <a:p>
            <a:pPr eaLnBrk="1" hangingPunct="1">
              <a:lnSpc>
                <a:spcPct val="110000"/>
              </a:lnSpc>
            </a:pPr>
            <a:r>
              <a:rPr lang="en-US" altLang="en-US" smtClean="0"/>
              <a:t>China is the world’s factory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400" dirty="0"/>
              <a:t>Should the United States be concerned that North Korea and South Korea are technically still at war?  Why or why not?</a:t>
            </a:r>
          </a:p>
        </p:txBody>
      </p:sp>
      <p:sp>
        <p:nvSpPr>
          <p:cNvPr id="7" name="Text Placeholder 6"/>
          <p:cNvSpPr>
            <a:spLocks noGrp="1"/>
          </p:cNvSpPr>
          <p:nvPr>
            <p:ph type="body" sz="quarter" idx="10"/>
          </p:nvPr>
        </p:nvSpPr>
        <p:spPr/>
        <p:txBody>
          <a:bodyPr/>
          <a:lstStyle/>
          <a:p>
            <a:r>
              <a:rPr lang="en-US" dirty="0"/>
              <a:t>(</a:t>
            </a:r>
            <a:r>
              <a:rPr lang="en-US" dirty="0" smtClean="0"/>
              <a:t>AS220-C2L2:LQ5)</a:t>
            </a:r>
            <a:endParaRPr lang="en-US" dirty="0"/>
          </a:p>
          <a:p>
            <a:endParaRPr lang="en-US" dirty="0"/>
          </a:p>
        </p:txBody>
      </p:sp>
      <p:sp>
        <p:nvSpPr>
          <p:cNvPr id="8" name="TextBox 7"/>
          <p:cNvSpPr txBox="1"/>
          <p:nvPr/>
        </p:nvSpPr>
        <p:spPr>
          <a:xfrm>
            <a:off x="590549" y="5274264"/>
            <a:ext cx="5429251" cy="769441"/>
          </a:xfrm>
          <a:prstGeom prst="rect">
            <a:avLst/>
          </a:prstGeom>
          <a:noFill/>
        </p:spPr>
        <p:txBody>
          <a:bodyPr wrap="square" rtlCol="0">
            <a:spAutoFit/>
          </a:bodyPr>
          <a:lstStyle/>
          <a:p>
            <a:pPr algn="ctr"/>
            <a:r>
              <a:rPr lang="en-US" sz="2400" b="1" dirty="0" smtClean="0">
                <a:solidFill>
                  <a:srgbClr val="F8F8F8"/>
                </a:solidFill>
                <a:latin typeface="Calibri"/>
              </a:rPr>
              <a:t>Note to Instructors: </a:t>
            </a:r>
          </a:p>
          <a:p>
            <a:pPr algn="ctr"/>
            <a:r>
              <a:rPr lang="en-US" sz="2000" dirty="0" smtClean="0">
                <a:solidFill>
                  <a:srgbClr val="F8F8F8"/>
                </a:solidFill>
                <a:latin typeface="Calibri"/>
              </a:rPr>
              <a:t>Click the Show/Hide Response Display Button </a:t>
            </a:r>
            <a:endParaRPr lang="en-US" sz="2000" dirty="0">
              <a:solidFill>
                <a:srgbClr val="F8F8F8"/>
              </a:solidFill>
              <a:latin typeface="Calibri"/>
            </a:endParaRPr>
          </a:p>
        </p:txBody>
      </p:sp>
      <p:grpSp>
        <p:nvGrpSpPr>
          <p:cNvPr id="9" name="Group 8"/>
          <p:cNvGrpSpPr/>
          <p:nvPr/>
        </p:nvGrpSpPr>
        <p:grpSpPr>
          <a:xfrm>
            <a:off x="3133724" y="6076362"/>
            <a:ext cx="342900" cy="381000"/>
            <a:chOff x="4156144" y="6248400"/>
            <a:chExt cx="342900" cy="381000"/>
          </a:xfrm>
        </p:grpSpPr>
        <p:pic>
          <p:nvPicPr>
            <p:cNvPr id="10" name="Picture 9"/>
            <p:cNvPicPr>
              <a:picLocks noChangeAspect="1"/>
            </p:cNvPicPr>
            <p:nvPr/>
          </p:nvPicPr>
          <p:blipFill rotWithShape="1">
            <a:blip r:embed="rId4"/>
            <a:srcRect l="14050" r="80335" b="-2564"/>
            <a:stretch/>
          </p:blipFill>
          <p:spPr>
            <a:xfrm>
              <a:off x="4191000" y="6248400"/>
              <a:ext cx="304800" cy="381000"/>
            </a:xfrm>
            <a:prstGeom prst="rect">
              <a:avLst/>
            </a:prstGeom>
          </p:spPr>
        </p:pic>
        <p:sp>
          <p:nvSpPr>
            <p:cNvPr id="11" name="Rectangle 10"/>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solidFill>
                  <a:prstClr val="white"/>
                </a:solidFill>
              </a:endParaRPr>
            </a:p>
          </p:txBody>
        </p:sp>
      </p:grpSp>
    </p:spTree>
    <p:controls>
      <mc:AlternateContent xmlns:mc="http://schemas.openxmlformats.org/markup-compatibility/2006">
        <mc:Choice xmlns:v="urn:schemas-microsoft-com:vml" Requires="v">
          <p:control spid="5145" name="ShockwaveFlash1" r:id="rId2" imgW="1136520" imgH="1363680"/>
        </mc:Choice>
        <mc:Fallback>
          <p:control name="ShockwaveFlash1" r:id="rId2" imgW="1136520" imgH="1363680">
            <p:pic>
              <p:nvPicPr>
                <p:cNvPr id="12" name="ShockwaveFlash1"/>
                <p:cNvPicPr>
                  <a:picLocks/>
                </p:cNvPicPr>
                <p:nvPr/>
              </p:nvPicPr>
              <p:blipFill>
                <a:blip r:embed="rId5"/>
                <a:stretch>
                  <a:fillRect/>
                </a:stretch>
              </p:blipFill>
              <p:spPr>
                <a:xfrm>
                  <a:off x="5791200" y="5052315"/>
                  <a:ext cx="1137138" cy="1365115"/>
                </a:xfrm>
                <a:prstGeom prst="rect">
                  <a:avLst/>
                </a:prstGeom>
              </p:spPr>
            </p:pic>
          </p:control>
        </mc:Fallback>
      </mc:AlternateContent>
    </p:controls>
    <p:extLst>
      <p:ext uri="{BB962C8B-B14F-4D97-AF65-F5344CB8AC3E}">
        <p14:creationId xmlns:p14="http://schemas.microsoft.com/office/powerpoint/2010/main" val="490440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dirty="0" smtClean="0"/>
              <a:t>Which of the following would be the MOST USEFUL to you to continue your learning after this class?</a:t>
            </a:r>
            <a:endParaRPr lang="en-US" dirty="0"/>
          </a:p>
        </p:txBody>
      </p:sp>
      <p:sp>
        <p:nvSpPr>
          <p:cNvPr id="3" name="TPAnswers"/>
          <p:cNvSpPr>
            <a:spLocks noGrp="1"/>
          </p:cNvSpPr>
          <p:nvPr>
            <p:ph type="body" idx="1"/>
            <p:custDataLst>
              <p:tags r:id="rId2"/>
            </p:custDataLst>
          </p:nvPr>
        </p:nvSpPr>
        <p:spPr>
          <a:xfrm>
            <a:off x="762000" y="3200399"/>
            <a:ext cx="7239000" cy="2976563"/>
          </a:xfrm>
        </p:spPr>
        <p:txBody>
          <a:bodyPr>
            <a:noAutofit/>
          </a:bodyPr>
          <a:lstStyle/>
          <a:p>
            <a:pPr marL="639763" indent="-639763">
              <a:lnSpc>
                <a:spcPct val="100000"/>
              </a:lnSpc>
              <a:spcBef>
                <a:spcPct val="20000"/>
              </a:spcBef>
              <a:buFont typeface="+mj-lt"/>
              <a:buAutoNum type="alphaUcPeriod"/>
            </a:pPr>
            <a:r>
              <a:rPr lang="en-US" sz="2400" dirty="0" smtClean="0"/>
              <a:t>Look up more information about this topic on the internet.</a:t>
            </a:r>
          </a:p>
          <a:p>
            <a:pPr>
              <a:lnSpc>
                <a:spcPct val="100000"/>
              </a:lnSpc>
              <a:spcBef>
                <a:spcPct val="20000"/>
              </a:spcBef>
              <a:buFont typeface="+mj-lt"/>
              <a:buAutoNum type="alphaUcPeriod"/>
            </a:pPr>
            <a:r>
              <a:rPr lang="en-US" sz="2400" dirty="0" smtClean="0"/>
              <a:t>Spend more time reading the textbook.</a:t>
            </a:r>
          </a:p>
          <a:p>
            <a:pPr>
              <a:lnSpc>
                <a:spcPct val="100000"/>
              </a:lnSpc>
              <a:spcBef>
                <a:spcPct val="20000"/>
              </a:spcBef>
              <a:buFont typeface="+mj-lt"/>
              <a:buAutoNum type="alphaUcPeriod"/>
            </a:pPr>
            <a:r>
              <a:rPr lang="en-US" sz="2400" dirty="0" smtClean="0"/>
              <a:t>Work with others to study or review the material.</a:t>
            </a:r>
          </a:p>
          <a:p>
            <a:pPr>
              <a:lnSpc>
                <a:spcPct val="100000"/>
              </a:lnSpc>
              <a:spcBef>
                <a:spcPct val="20000"/>
              </a:spcBef>
              <a:buFont typeface="+mj-lt"/>
              <a:buAutoNum type="alphaUcPeriod"/>
            </a:pPr>
            <a:r>
              <a:rPr lang="en-US" sz="2400" dirty="0" smtClean="0"/>
              <a:t>Other</a:t>
            </a:r>
          </a:p>
          <a:p>
            <a:pPr marL="639763" indent="-639763">
              <a:lnSpc>
                <a:spcPct val="100000"/>
              </a:lnSpc>
              <a:spcBef>
                <a:spcPct val="20000"/>
              </a:spcBef>
              <a:buFont typeface="+mj-lt"/>
              <a:buAutoNum type="alphaUcPeriod"/>
            </a:pPr>
            <a:r>
              <a:rPr lang="en-US" sz="2400" dirty="0" smtClean="0"/>
              <a:t>Nothing. I feel confident I have learned/mastered this material.</a:t>
            </a:r>
            <a:endParaRPr lang="en-US" sz="2400" dirty="0"/>
          </a:p>
        </p:txBody>
      </p:sp>
      <p:sp>
        <p:nvSpPr>
          <p:cNvPr id="5" name="Text Placeholder 4"/>
          <p:cNvSpPr>
            <a:spLocks noGrp="1"/>
          </p:cNvSpPr>
          <p:nvPr>
            <p:ph type="body" sz="quarter" idx="10"/>
          </p:nvPr>
        </p:nvSpPr>
        <p:spPr/>
        <p:txBody>
          <a:bodyPr/>
          <a:lstStyle/>
          <a:p>
            <a:r>
              <a:rPr lang="en-US" dirty="0"/>
              <a:t>(AS220-C2L2:LQ6)</a:t>
            </a:r>
          </a:p>
        </p:txBody>
      </p:sp>
      <p:sp>
        <p:nvSpPr>
          <p:cNvPr id="7" name="TPChart"/>
          <p:cNvSpPr txBox="1">
            <a:spLocks/>
          </p:cNvSpPr>
          <p:nvPr>
            <p:custDataLst>
              <p:tags r:id="rId3"/>
            </p:custDataLst>
          </p:nvPr>
        </p:nvSpPr>
        <p:spPr>
          <a:xfrm>
            <a:off x="6858000" y="3200399"/>
            <a:ext cx="1727200" cy="2976563"/>
          </a:xfrm>
          <a:prstGeom prst="rect">
            <a:avLst/>
          </a:prstGeom>
        </p:spPr>
        <p:txBody>
          <a:bodyPr vert="horz" lIns="91440" tIns="45720" rIns="91440" bIns="45720" rtlCol="0">
            <a:no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9763" indent="-639763" algn="r" fontAlgn="auto">
              <a:lnSpc>
                <a:spcPct val="100000"/>
              </a:lnSpc>
              <a:spcBef>
                <a:spcPct val="20000"/>
              </a:spcBef>
              <a:spcAft>
                <a:spcPts val="0"/>
              </a:spcAft>
              <a:buNone/>
            </a:pPr>
            <a:r>
              <a:rPr lang="en-US" sz="2400" smtClean="0"/>
              <a:t>0</a:t>
            </a:r>
            <a:br>
              <a:rPr lang="en-US" sz="2400" smtClean="0"/>
            </a:br>
            <a:endParaRPr lang="en-US" sz="2400" smtClean="0"/>
          </a:p>
          <a:p>
            <a:pPr marL="639763" indent="-639763" algn="r" fontAlgn="auto">
              <a:lnSpc>
                <a:spcPct val="100000"/>
              </a:lnSpc>
              <a:spcBef>
                <a:spcPct val="20000"/>
              </a:spcBef>
              <a:spcAft>
                <a:spcPts val="0"/>
              </a:spcAft>
              <a:buNone/>
            </a:pPr>
            <a:r>
              <a:rPr lang="en-US" sz="2400" smtClean="0"/>
              <a:t>0</a:t>
            </a:r>
          </a:p>
          <a:p>
            <a:pPr marL="639763" indent="-639763" algn="r" fontAlgn="auto">
              <a:lnSpc>
                <a:spcPct val="100000"/>
              </a:lnSpc>
              <a:spcBef>
                <a:spcPct val="20000"/>
              </a:spcBef>
              <a:spcAft>
                <a:spcPts val="0"/>
              </a:spcAft>
              <a:buNone/>
            </a:pPr>
            <a:r>
              <a:rPr lang="en-US" sz="2400" smtClean="0"/>
              <a:t>0</a:t>
            </a:r>
          </a:p>
          <a:p>
            <a:pPr marL="639763" indent="-639763" algn="r" fontAlgn="auto">
              <a:lnSpc>
                <a:spcPct val="100000"/>
              </a:lnSpc>
              <a:spcBef>
                <a:spcPct val="20000"/>
              </a:spcBef>
              <a:spcAft>
                <a:spcPts val="0"/>
              </a:spcAft>
              <a:buNone/>
            </a:pPr>
            <a:r>
              <a:rPr lang="en-US" sz="2400" smtClean="0"/>
              <a:t>0</a:t>
            </a:r>
          </a:p>
          <a:p>
            <a:pPr marL="639763" indent="-639763" algn="r" fontAlgn="auto">
              <a:lnSpc>
                <a:spcPct val="100000"/>
              </a:lnSpc>
              <a:spcBef>
                <a:spcPct val="20000"/>
              </a:spcBef>
              <a:spcAft>
                <a:spcPts val="0"/>
              </a:spcAft>
              <a:buNone/>
            </a:pPr>
            <a:r>
              <a:rPr lang="en-US" sz="2400" smtClean="0"/>
              <a:t>0</a:t>
            </a:r>
            <a:br>
              <a:rPr lang="en-US" sz="2400" smtClean="0"/>
            </a:br>
            <a:endParaRPr lang="en-US" sz="2400" dirty="0"/>
          </a:p>
        </p:txBody>
      </p:sp>
    </p:spTree>
    <p:custDataLst>
      <p:tags r:id="rId1"/>
    </p:custDataLst>
    <p:extLst>
      <p:ext uri="{BB962C8B-B14F-4D97-AF65-F5344CB8AC3E}">
        <p14:creationId xmlns:p14="http://schemas.microsoft.com/office/powerpoint/2010/main" val="130467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122882" name="Rectangle 2"/>
          <p:cNvSpPr>
            <a:spLocks noGrp="1" noChangeArrowheads="1"/>
          </p:cNvSpPr>
          <p:nvPr>
            <p:ph type="title" idx="4294967295"/>
          </p:nvPr>
        </p:nvSpPr>
        <p:spPr>
          <a:xfrm>
            <a:off x="457200" y="228600"/>
            <a:ext cx="82296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mtClean="0"/>
              <a:t>Summary</a:t>
            </a:r>
          </a:p>
        </p:txBody>
      </p:sp>
      <p:sp>
        <p:nvSpPr>
          <p:cNvPr id="122884" name="Rectangle 3"/>
          <p:cNvSpPr>
            <a:spLocks noChangeArrowheads="1"/>
          </p:cNvSpPr>
          <p:nvPr/>
        </p:nvSpPr>
        <p:spPr bwMode="auto">
          <a:xfrm>
            <a:off x="5334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Clr>
                <a:srgbClr val="FFFF00"/>
              </a:buClr>
              <a:buFont typeface="Wingdings" pitchFamily="2" charset="2"/>
              <a:buChar char="Ø"/>
              <a:defRPr sz="3200">
                <a:solidFill>
                  <a:schemeClr val="tx1"/>
                </a:solidFill>
                <a:effectLst>
                  <a:outerShdw blurRad="38100" dist="38100" dir="2700000" algn="tl">
                    <a:srgbClr val="000000"/>
                  </a:outerShdw>
                </a:effectLst>
                <a:latin typeface="Arial" charset="0"/>
              </a:defRPr>
            </a:lvl1pPr>
            <a:lvl2pPr marL="990600" indent="-533400">
              <a:spcBef>
                <a:spcPct val="20000"/>
              </a:spcBef>
              <a:buClr>
                <a:srgbClr val="5CB9E7"/>
              </a:buClr>
              <a:buFont typeface="Wingdings" pitchFamily="2" charset="2"/>
              <a:buChar char="Ø"/>
              <a:defRPr sz="2800">
                <a:solidFill>
                  <a:schemeClr val="tx1"/>
                </a:solidFill>
                <a:effectLst>
                  <a:outerShdw blurRad="38100" dist="38100" dir="2700000" algn="tl">
                    <a:srgbClr val="000000"/>
                  </a:outerShdw>
                </a:effectLst>
                <a:latin typeface="Arial" charset="0"/>
              </a:defRPr>
            </a:lvl2pPr>
            <a:lvl3pPr marL="1371600" indent="-457200">
              <a:spcBef>
                <a:spcPct val="20000"/>
              </a:spcBef>
              <a:buClr>
                <a:schemeClr val="accent2"/>
              </a:buClr>
              <a:buFont typeface="Wingdings" pitchFamily="2" charset="2"/>
              <a:buChar char="Ø"/>
              <a:defRPr sz="2400">
                <a:solidFill>
                  <a:schemeClr val="tx1"/>
                </a:solidFill>
                <a:effectLst>
                  <a:outerShdw blurRad="38100" dist="38100" dir="2700000" algn="tl">
                    <a:srgbClr val="000000"/>
                  </a:outerShdw>
                </a:effectLst>
                <a:latin typeface="Arial" charset="0"/>
              </a:defRPr>
            </a:lvl3pPr>
            <a:lvl4pPr marL="1752600" indent="-381000">
              <a:spcBef>
                <a:spcPct val="20000"/>
              </a:spcBef>
              <a:buClr>
                <a:schemeClr val="tx2"/>
              </a:buClr>
              <a:buFont typeface="Wingdings" pitchFamily="2" charset="2"/>
              <a:buChar char="Ø"/>
              <a:defRPr sz="2000">
                <a:solidFill>
                  <a:schemeClr val="tx1"/>
                </a:solidFill>
                <a:effectLst>
                  <a:outerShdw blurRad="38100" dist="38100" dir="2700000" algn="tl">
                    <a:srgbClr val="000000"/>
                  </a:outerShdw>
                </a:effectLst>
                <a:latin typeface="Arial" charset="0"/>
              </a:defRPr>
            </a:lvl4pPr>
            <a:lvl5pPr marL="2209800" indent="-381000">
              <a:spcBef>
                <a:spcPct val="20000"/>
              </a:spcBef>
              <a:buClr>
                <a:schemeClr val="folHlink"/>
              </a:buClr>
              <a:buFont typeface="Wingdings" pitchFamily="2" charset="2"/>
              <a:buChar char="Ø"/>
              <a:defRPr sz="2000">
                <a:solidFill>
                  <a:schemeClr val="tx1"/>
                </a:solidFill>
                <a:effectLst>
                  <a:outerShdw blurRad="38100" dist="38100" dir="2700000" algn="tl">
                    <a:srgbClr val="000000"/>
                  </a:outerShdw>
                </a:effectLst>
                <a:latin typeface="Arial" charset="0"/>
              </a:defRPr>
            </a:lvl5pPr>
            <a:lvl6pPr marL="2667000" indent="-381000" eaLnBrk="0" fontAlgn="base" hangingPunct="0">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Arial" charset="0"/>
              </a:defRPr>
            </a:lvl6pPr>
            <a:lvl7pPr marL="3124200" indent="-381000" eaLnBrk="0" fontAlgn="base" hangingPunct="0">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Arial" charset="0"/>
              </a:defRPr>
            </a:lvl7pPr>
            <a:lvl8pPr marL="3581400" indent="-381000" eaLnBrk="0" fontAlgn="base" hangingPunct="0">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Arial" charset="0"/>
              </a:defRPr>
            </a:lvl8pPr>
            <a:lvl9pPr marL="4038600" indent="-381000" eaLnBrk="0" fontAlgn="base" hangingPunct="0">
              <a:spcBef>
                <a:spcPct val="20000"/>
              </a:spcBef>
              <a:spcAft>
                <a:spcPct val="0"/>
              </a:spcAft>
              <a:buClr>
                <a:schemeClr val="folHlink"/>
              </a:buClr>
              <a:buFont typeface="Wingdings" pitchFamily="2" charset="2"/>
              <a:buChar char="Ø"/>
              <a:defRPr sz="2000">
                <a:solidFill>
                  <a:schemeClr val="tx1"/>
                </a:solidFill>
                <a:effectLst>
                  <a:outerShdw blurRad="38100" dist="38100" dir="2700000" algn="tl">
                    <a:srgbClr val="000000"/>
                  </a:outerShdw>
                </a:effectLst>
                <a:latin typeface="Arial" charset="0"/>
              </a:defRPr>
            </a:lvl9pPr>
          </a:lstStyle>
          <a:p>
            <a:r>
              <a:rPr lang="en-US" altLang="en-US" sz="2800"/>
              <a:t>The history of the unitary government and the rule of the warlords in China</a:t>
            </a:r>
          </a:p>
          <a:p>
            <a:r>
              <a:rPr lang="en-US" altLang="en-US" sz="2800"/>
              <a:t>The causes of the shift from isolation to openness in Japan</a:t>
            </a:r>
          </a:p>
          <a:p>
            <a:r>
              <a:rPr lang="en-US" altLang="en-US" sz="2800"/>
              <a:t>The impact of domination and division on Korea</a:t>
            </a:r>
          </a:p>
          <a:p>
            <a:r>
              <a:rPr lang="en-US" altLang="en-US" sz="2800"/>
              <a:t>The political and economic impact of World War II on China and Japan</a:t>
            </a:r>
          </a:p>
          <a:p>
            <a:r>
              <a:rPr lang="en-US" altLang="en-US" sz="2800"/>
              <a:t>Japan, South Korea, and China as economic powerhouses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1"/>
          <p:cNvSpPr>
            <a:spLocks noGrp="1" noChangeArrowheads="1"/>
          </p:cNvSpPr>
          <p:nvPr>
            <p:ph type="ftr" sz="quarter" idx="11"/>
          </p:nvPr>
        </p:nvSpPr>
        <p:spPr>
          <a:ln/>
        </p:spPr>
        <p:txBody>
          <a:bodyPr/>
          <a:lstStyle/>
          <a:p>
            <a:r>
              <a:rPr lang="en-US" altLang="en-US"/>
              <a:t>Chapter 2, Lesson 2</a:t>
            </a:r>
          </a:p>
        </p:txBody>
      </p:sp>
      <p:sp>
        <p:nvSpPr>
          <p:cNvPr id="124930" name="Rectangle 2"/>
          <p:cNvSpPr>
            <a:spLocks noGrp="1" noChangeArrowheads="1"/>
          </p:cNvSpPr>
          <p:nvPr>
            <p:ph type="title"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mtClean="0"/>
              <a:t>Next…</a:t>
            </a:r>
          </a:p>
        </p:txBody>
      </p:sp>
      <p:sp>
        <p:nvSpPr>
          <p:cNvPr id="124931" name="Rectangle 3"/>
          <p:cNvSpPr>
            <a:spLocks noGrp="1" noChangeArrowheads="1"/>
          </p:cNvSpPr>
          <p:nvPr>
            <p:ph type="body"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Done—Japan, Korea, and China</a:t>
            </a:r>
          </a:p>
          <a:p>
            <a:pPr eaLnBrk="1" hangingPunct="1"/>
            <a:endParaRPr lang="en-US" altLang="en-US" smtClean="0"/>
          </a:p>
          <a:p>
            <a:pPr eaLnBrk="1" hangingPunct="1"/>
            <a:r>
              <a:rPr lang="en-US" altLang="en-US" smtClean="0"/>
              <a:t>Next—India, Pakistan, and Afghanistan</a:t>
            </a:r>
          </a:p>
        </p:txBody>
      </p:sp>
      <p:pic>
        <p:nvPicPr>
          <p:cNvPr id="124932" name="Picture 4" descr="COALITION FORC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505200"/>
            <a:ext cx="3657600" cy="2446338"/>
          </a:xfrm>
          <a:prstGeom prst="rect">
            <a:avLst/>
          </a:prstGeom>
          <a:noFill/>
          <a:ln w="28575">
            <a:solidFill>
              <a:srgbClr val="D7D7D7"/>
            </a:solidFill>
            <a:miter lim="800000"/>
            <a:headEnd/>
            <a:tailEnd/>
          </a:ln>
          <a:effectLst>
            <a:outerShdw dist="81320" dir="3080412" algn="ctr" rotWithShape="0">
              <a:srgbClr val="696969"/>
            </a:outerShdw>
          </a:effectLst>
          <a:extLst>
            <a:ext uri="{909E8E84-426E-40DD-AFC4-6F175D3DCCD1}">
              <a14:hiddenFill xmlns:a14="http://schemas.microsoft.com/office/drawing/2010/main">
                <a:solidFill>
                  <a:srgbClr val="FFFFFF"/>
                </a:solidFill>
              </a14:hiddenFill>
            </a:ext>
          </a:extLst>
        </p:spPr>
      </p:pic>
      <p:sp>
        <p:nvSpPr>
          <p:cNvPr id="124933" name="Rectangle 5"/>
          <p:cNvSpPr>
            <a:spLocks noChangeArrowheads="1"/>
          </p:cNvSpPr>
          <p:nvPr/>
        </p:nvSpPr>
        <p:spPr bwMode="auto">
          <a:xfrm>
            <a:off x="6019800" y="6172200"/>
            <a:ext cx="2736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a:t>Melanie Stetson Freeman / © 2003 The Christian Science Monitor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4931">
                                            <p:txEl>
                                              <p:pRg st="2" end="2"/>
                                            </p:txEl>
                                          </p:spTgt>
                                        </p:tgtEl>
                                        <p:attrNameLst>
                                          <p:attrName>style.visibility</p:attrName>
                                        </p:attrNameLst>
                                      </p:cBhvr>
                                      <p:to>
                                        <p:strVal val="visible"/>
                                      </p:to>
                                    </p:set>
                                    <p:animEffect transition="in" filter="dissolve">
                                      <p:cBhvr>
                                        <p:cTn id="7" dur="500"/>
                                        <p:tgtEl>
                                          <p:spTgt spid="124931">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24932"/>
                                        </p:tgtEl>
                                        <p:attrNameLst>
                                          <p:attrName>style.visibility</p:attrName>
                                        </p:attrNameLst>
                                      </p:cBhvr>
                                      <p:to>
                                        <p:strVal val="visible"/>
                                      </p:to>
                                    </p:set>
                                    <p:animEffect transition="in" filter="dissolve">
                                      <p:cBhvr>
                                        <p:cTn id="10" dur="500"/>
                                        <p:tgtEl>
                                          <p:spTgt spid="12493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4933"/>
                                        </p:tgtEl>
                                        <p:attrNameLst>
                                          <p:attrName>style.visibility</p:attrName>
                                        </p:attrNameLst>
                                      </p:cBhvr>
                                      <p:to>
                                        <p:strVal val="visible"/>
                                      </p:to>
                                    </p:set>
                                    <p:animEffect transition="in" filter="dissolve">
                                      <p:cBhvr>
                                        <p:cTn id="13" dur="500"/>
                                        <p:tgtEl>
                                          <p:spTgt spid="1249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In which country did the Edo Period take place?</a:t>
            </a:r>
            <a:endParaRPr lang="en-US" sz="5400" dirty="0"/>
          </a:p>
        </p:txBody>
      </p:sp>
      <p:sp>
        <p:nvSpPr>
          <p:cNvPr id="3" name="TPAnswers"/>
          <p:cNvSpPr>
            <a:spLocks noGrp="1"/>
          </p:cNvSpPr>
          <p:nvPr>
            <p:ph type="body" idx="1"/>
            <p:custDataLst>
              <p:tags r:id="rId2"/>
            </p:custDataLst>
          </p:nvPr>
        </p:nvSpPr>
        <p:spPr>
          <a:xfrm>
            <a:off x="762000" y="3200400"/>
            <a:ext cx="7753350" cy="2366962"/>
          </a:xfrm>
        </p:spPr>
        <p:txBody>
          <a:bodyPr>
            <a:normAutofit/>
          </a:bodyPr>
          <a:lstStyle/>
          <a:p>
            <a:pPr>
              <a:lnSpc>
                <a:spcPct val="100000"/>
              </a:lnSpc>
              <a:spcBef>
                <a:spcPct val="20000"/>
              </a:spcBef>
              <a:buFont typeface="+mj-lt"/>
              <a:buAutoNum type="alphaUcPeriod"/>
            </a:pPr>
            <a:r>
              <a:rPr lang="en-US" sz="3200" dirty="0" smtClean="0"/>
              <a:t>China</a:t>
            </a:r>
          </a:p>
          <a:p>
            <a:pPr>
              <a:lnSpc>
                <a:spcPct val="100000"/>
              </a:lnSpc>
              <a:spcBef>
                <a:spcPct val="20000"/>
              </a:spcBef>
              <a:buFont typeface="+mj-lt"/>
              <a:buAutoNum type="alphaUcPeriod"/>
            </a:pPr>
            <a:r>
              <a:rPr lang="en-US" sz="3200" dirty="0" smtClean="0"/>
              <a:t>Japan</a:t>
            </a:r>
          </a:p>
          <a:p>
            <a:pPr>
              <a:lnSpc>
                <a:spcPct val="100000"/>
              </a:lnSpc>
              <a:spcBef>
                <a:spcPct val="20000"/>
              </a:spcBef>
              <a:buFont typeface="+mj-lt"/>
              <a:buAutoNum type="alphaUcPeriod"/>
            </a:pPr>
            <a:r>
              <a:rPr lang="en-US" sz="3200" dirty="0" smtClean="0"/>
              <a:t>North Korea</a:t>
            </a:r>
          </a:p>
          <a:p>
            <a:pPr>
              <a:lnSpc>
                <a:spcPct val="100000"/>
              </a:lnSpc>
              <a:spcBef>
                <a:spcPct val="20000"/>
              </a:spcBef>
              <a:buFont typeface="+mj-lt"/>
              <a:buAutoNum type="alphaUcPeriod"/>
            </a:pPr>
            <a:r>
              <a:rPr lang="en-US" sz="3200" dirty="0" smtClean="0"/>
              <a:t>South Korea</a:t>
            </a:r>
            <a:endParaRPr lang="en-US" sz="3200" dirty="0"/>
          </a:p>
        </p:txBody>
      </p:sp>
      <p:sp>
        <p:nvSpPr>
          <p:cNvPr id="5" name="Text Placeholder 4"/>
          <p:cNvSpPr>
            <a:spLocks noGrp="1"/>
          </p:cNvSpPr>
          <p:nvPr>
            <p:ph type="body" sz="quarter" idx="10"/>
          </p:nvPr>
        </p:nvSpPr>
        <p:spPr/>
        <p:txBody>
          <a:bodyPr/>
          <a:lstStyle/>
          <a:p>
            <a:r>
              <a:rPr lang="en-US" dirty="0"/>
              <a:t>(AS220-C2L2:LQ2)</a:t>
            </a:r>
          </a:p>
        </p:txBody>
      </p:sp>
      <p:sp>
        <p:nvSpPr>
          <p:cNvPr id="7" name="CAI1"/>
          <p:cNvSpPr>
            <a:spLocks noChangeAspect="1"/>
          </p:cNvSpPr>
          <p:nvPr>
            <p:custDataLst>
              <p:tags r:id="rId3"/>
            </p:custDataLst>
          </p:nvPr>
        </p:nvSpPr>
        <p:spPr>
          <a:xfrm rot="10800000">
            <a:off x="381001" y="38100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200400"/>
            <a:ext cx="1727200" cy="2366962"/>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3</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0</a:t>
            </a:r>
            <a:endParaRPr lang="en-US" sz="3200" dirty="0"/>
          </a:p>
        </p:txBody>
      </p:sp>
    </p:spTree>
    <p:custDataLst>
      <p:tags r:id="rId1"/>
    </p:custDataLst>
    <p:extLst>
      <p:ext uri="{BB962C8B-B14F-4D97-AF65-F5344CB8AC3E}">
        <p14:creationId xmlns:p14="http://schemas.microsoft.com/office/powerpoint/2010/main" val="383018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TPChart"/>
          <p:cNvGraphicFramePr/>
          <p:nvPr>
            <p:custDataLst>
              <p:tags r:id="rId2"/>
            </p:custDataLst>
            <p:extLst>
              <p:ext uri="{D42A27DB-BD31-4B8C-83A1-F6EECF244321}">
                <p14:modId xmlns:p14="http://schemas.microsoft.com/office/powerpoint/2010/main" val="3668868998"/>
              </p:ext>
            </p:extLst>
          </p:nvPr>
        </p:nvGraphicFramePr>
        <p:xfrm>
          <a:off x="4508500" y="1600200"/>
          <a:ext cx="4572000" cy="5143500"/>
        </p:xfrm>
        <a:graphic>
          <a:graphicData uri="http://schemas.openxmlformats.org/drawingml/2006/chart">
            <c:chart xmlns:c="http://schemas.openxmlformats.org/drawingml/2006/chart" xmlns:r="http://schemas.openxmlformats.org/officeDocument/2006/relationships" r:id="rId5"/>
          </a:graphicData>
        </a:graphic>
      </p:graphicFrame>
      <p:sp>
        <p:nvSpPr>
          <p:cNvPr id="2" name="TPQuestion"/>
          <p:cNvSpPr>
            <a:spLocks noGrp="1"/>
          </p:cNvSpPr>
          <p:nvPr>
            <p:ph type="title"/>
          </p:nvPr>
        </p:nvSpPr>
        <p:spPr>
          <a:xfrm>
            <a:off x="457200" y="274638"/>
            <a:ext cx="7886700" cy="1325563"/>
          </a:xfrm>
        </p:spPr>
        <p:txBody>
          <a:bodyPr/>
          <a:lstStyle/>
          <a:p>
            <a:r>
              <a:rPr lang="en-US" dirty="0" smtClean="0"/>
              <a:t>Team Assignment</a:t>
            </a:r>
            <a:endParaRPr lang="en-US" dirty="0"/>
          </a:p>
        </p:txBody>
      </p:sp>
      <p:sp>
        <p:nvSpPr>
          <p:cNvPr id="3" name="TPAnswers"/>
          <p:cNvSpPr>
            <a:spLocks noGrp="1"/>
          </p:cNvSpPr>
          <p:nvPr>
            <p:ph type="body" idx="1"/>
            <p:custDataLst>
              <p:tags r:id="rId3"/>
            </p:custDataLst>
          </p:nvPr>
        </p:nvSpPr>
        <p:spPr>
          <a:xfrm>
            <a:off x="914400" y="1714500"/>
            <a:ext cx="7772400" cy="4800600"/>
          </a:xfrm>
        </p:spPr>
        <p:txBody>
          <a:bodyPr>
            <a:noAutofit/>
          </a:bodyPr>
          <a:lstStyle/>
          <a:p>
            <a:pPr>
              <a:lnSpc>
                <a:spcPct val="100000"/>
              </a:lnSpc>
              <a:spcBef>
                <a:spcPct val="20000"/>
              </a:spcBef>
              <a:spcAft>
                <a:spcPct val="100000"/>
              </a:spcAft>
              <a:buFont typeface="+mj-lt"/>
              <a:buAutoNum type="alphaUcPeriod"/>
            </a:pPr>
            <a:r>
              <a:rPr lang="en-US" sz="3200" dirty="0" smtClean="0"/>
              <a:t>Alpha</a:t>
            </a:r>
          </a:p>
          <a:p>
            <a:pPr>
              <a:lnSpc>
                <a:spcPct val="100000"/>
              </a:lnSpc>
              <a:spcBef>
                <a:spcPct val="20000"/>
              </a:spcBef>
              <a:spcAft>
                <a:spcPct val="100000"/>
              </a:spcAft>
              <a:buFont typeface="+mj-lt"/>
              <a:buAutoNum type="alphaUcPeriod"/>
            </a:pPr>
            <a:r>
              <a:rPr lang="en-US" sz="3200" dirty="0" smtClean="0"/>
              <a:t>Bravo</a:t>
            </a:r>
          </a:p>
          <a:p>
            <a:pPr>
              <a:lnSpc>
                <a:spcPct val="100000"/>
              </a:lnSpc>
              <a:spcBef>
                <a:spcPct val="20000"/>
              </a:spcBef>
              <a:spcAft>
                <a:spcPct val="100000"/>
              </a:spcAft>
              <a:buFont typeface="+mj-lt"/>
              <a:buAutoNum type="alphaUcPeriod"/>
            </a:pPr>
            <a:r>
              <a:rPr lang="en-US" sz="3200" dirty="0" smtClean="0"/>
              <a:t>Charlie</a:t>
            </a:r>
          </a:p>
          <a:p>
            <a:pPr>
              <a:lnSpc>
                <a:spcPct val="100000"/>
              </a:lnSpc>
              <a:spcBef>
                <a:spcPct val="20000"/>
              </a:spcBef>
              <a:spcAft>
                <a:spcPct val="100000"/>
              </a:spcAft>
              <a:buFont typeface="+mj-lt"/>
              <a:buAutoNum type="alphaUcPeriod"/>
            </a:pPr>
            <a:r>
              <a:rPr lang="en-US" sz="3200" dirty="0" smtClean="0"/>
              <a:t>Delta</a:t>
            </a:r>
            <a:endParaRPr lang="en-US" sz="3200" dirty="0"/>
          </a:p>
        </p:txBody>
      </p:sp>
    </p:spTree>
    <p:custDataLst>
      <p:tags r:id="rId1"/>
    </p:custDataLst>
    <p:extLst>
      <p:ext uri="{BB962C8B-B14F-4D97-AF65-F5344CB8AC3E}">
        <p14:creationId xmlns:p14="http://schemas.microsoft.com/office/powerpoint/2010/main" val="4107714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A core shared belief (p.154)</a:t>
            </a:r>
            <a:endParaRPr lang="en-US" sz="5400" dirty="0"/>
          </a:p>
        </p:txBody>
      </p:sp>
      <p:sp>
        <p:nvSpPr>
          <p:cNvPr id="3" name="TPAnswers"/>
          <p:cNvSpPr>
            <a:spLocks noGrp="1"/>
          </p:cNvSpPr>
          <p:nvPr>
            <p:ph type="body" idx="1"/>
            <p:custDataLst>
              <p:tags r:id="rId2"/>
            </p:custDataLst>
          </p:nvPr>
        </p:nvSpPr>
        <p:spPr>
          <a:xfrm>
            <a:off x="762000" y="3200399"/>
            <a:ext cx="7753350" cy="2438401"/>
          </a:xfrm>
        </p:spPr>
        <p:txBody>
          <a:bodyPr>
            <a:normAutofit/>
          </a:bodyPr>
          <a:lstStyle/>
          <a:p>
            <a:pPr>
              <a:lnSpc>
                <a:spcPct val="100000"/>
              </a:lnSpc>
              <a:spcBef>
                <a:spcPct val="20000"/>
              </a:spcBef>
              <a:buFont typeface="+mj-lt"/>
              <a:buAutoNum type="alphaUcPeriod"/>
            </a:pPr>
            <a:r>
              <a:rPr lang="en-US" sz="3200" dirty="0" smtClean="0"/>
              <a:t>Edict</a:t>
            </a:r>
          </a:p>
          <a:p>
            <a:pPr>
              <a:lnSpc>
                <a:spcPct val="100000"/>
              </a:lnSpc>
              <a:spcBef>
                <a:spcPct val="20000"/>
              </a:spcBef>
              <a:buFont typeface="+mj-lt"/>
              <a:buAutoNum type="alphaUcPeriod"/>
            </a:pPr>
            <a:r>
              <a:rPr lang="en-US" sz="3200" dirty="0" smtClean="0"/>
              <a:t>Ideology</a:t>
            </a:r>
          </a:p>
          <a:p>
            <a:pPr>
              <a:lnSpc>
                <a:spcPct val="100000"/>
              </a:lnSpc>
              <a:spcBef>
                <a:spcPct val="20000"/>
              </a:spcBef>
              <a:buFont typeface="+mj-lt"/>
              <a:buAutoNum type="alphaUcPeriod"/>
            </a:pPr>
            <a:r>
              <a:rPr lang="en-US" sz="3200" dirty="0" smtClean="0"/>
              <a:t>Protocol</a:t>
            </a:r>
          </a:p>
          <a:p>
            <a:pPr>
              <a:lnSpc>
                <a:spcPct val="100000"/>
              </a:lnSpc>
              <a:spcBef>
                <a:spcPct val="20000"/>
              </a:spcBef>
              <a:buFont typeface="+mj-lt"/>
              <a:buAutoNum type="alphaUcPeriod"/>
            </a:pPr>
            <a:r>
              <a:rPr lang="en-US" sz="3200" dirty="0" smtClean="0"/>
              <a:t>Belief system</a:t>
            </a:r>
            <a:endParaRPr lang="en-US" sz="3200" dirty="0"/>
          </a:p>
        </p:txBody>
      </p:sp>
      <p:sp>
        <p:nvSpPr>
          <p:cNvPr id="5" name="Text Placeholder 4"/>
          <p:cNvSpPr>
            <a:spLocks noGrp="1"/>
          </p:cNvSpPr>
          <p:nvPr>
            <p:ph type="body" sz="quarter" idx="10"/>
          </p:nvPr>
        </p:nvSpPr>
        <p:spPr/>
        <p:txBody>
          <a:bodyPr/>
          <a:lstStyle/>
          <a:p>
            <a:r>
              <a:rPr lang="en-US" dirty="0"/>
              <a:t>(AS220-C2L2:VQ1)</a:t>
            </a:r>
          </a:p>
        </p:txBody>
      </p:sp>
      <p:sp>
        <p:nvSpPr>
          <p:cNvPr id="7" name="CAI1"/>
          <p:cNvSpPr>
            <a:spLocks noChangeAspect="1"/>
          </p:cNvSpPr>
          <p:nvPr>
            <p:custDataLst>
              <p:tags r:id="rId3"/>
            </p:custDataLst>
          </p:nvPr>
        </p:nvSpPr>
        <p:spPr>
          <a:xfrm rot="10800000">
            <a:off x="374590" y="38100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200399"/>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0</a:t>
            </a:r>
          </a:p>
          <a:p>
            <a:pPr algn="r" fontAlgn="auto">
              <a:lnSpc>
                <a:spcPct val="100000"/>
              </a:lnSpc>
              <a:spcBef>
                <a:spcPct val="20000"/>
              </a:spcBef>
              <a:spcAft>
                <a:spcPts val="0"/>
              </a:spcAft>
              <a:buNone/>
            </a:pPr>
            <a:r>
              <a:rPr lang="en-US" sz="3200" smtClean="0"/>
              <a:t>0</a:t>
            </a:r>
          </a:p>
          <a:p>
            <a:pPr algn="r" fontAlgn="auto">
              <a:lnSpc>
                <a:spcPct val="100000"/>
              </a:lnSpc>
              <a:spcBef>
                <a:spcPct val="20000"/>
              </a:spcBef>
              <a:spcAft>
                <a:spcPts val="0"/>
              </a:spcAft>
              <a:buNone/>
            </a:pPr>
            <a:r>
              <a:rPr lang="en-US" sz="3200" smtClean="0"/>
              <a:t>0</a:t>
            </a:r>
          </a:p>
          <a:p>
            <a:pPr algn="r" fontAlgn="auto">
              <a:lnSpc>
                <a:spcPct val="100000"/>
              </a:lnSpc>
              <a:spcBef>
                <a:spcPct val="20000"/>
              </a:spcBef>
              <a:spcAft>
                <a:spcPts val="0"/>
              </a:spcAft>
              <a:buNone/>
            </a:pPr>
            <a:r>
              <a:rPr lang="en-US" sz="3200" smtClean="0"/>
              <a:t>0</a:t>
            </a:r>
            <a:endParaRPr lang="en-US" sz="3200" dirty="0"/>
          </a:p>
        </p:txBody>
      </p:sp>
    </p:spTree>
    <p:custDataLst>
      <p:tags r:id="rId1"/>
    </p:custDataLst>
    <p:extLst>
      <p:ext uri="{BB962C8B-B14F-4D97-AF65-F5344CB8AC3E}">
        <p14:creationId xmlns:p14="http://schemas.microsoft.com/office/powerpoint/2010/main" val="248442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5400" dirty="0" smtClean="0"/>
              <a:t>Government employees and institutions (p.154)</a:t>
            </a:r>
            <a:endParaRPr lang="en-US" sz="5400" dirty="0"/>
          </a:p>
        </p:txBody>
      </p:sp>
      <p:sp>
        <p:nvSpPr>
          <p:cNvPr id="3" name="TPAnswers"/>
          <p:cNvSpPr>
            <a:spLocks noGrp="1"/>
          </p:cNvSpPr>
          <p:nvPr>
            <p:ph type="body" idx="1"/>
            <p:custDataLst>
              <p:tags r:id="rId2"/>
            </p:custDataLst>
          </p:nvPr>
        </p:nvSpPr>
        <p:spPr>
          <a:xfrm>
            <a:off x="762000" y="3200400"/>
            <a:ext cx="7753350" cy="2362201"/>
          </a:xfrm>
        </p:spPr>
        <p:txBody>
          <a:bodyPr>
            <a:normAutofit/>
          </a:bodyPr>
          <a:lstStyle/>
          <a:p>
            <a:pPr>
              <a:lnSpc>
                <a:spcPct val="100000"/>
              </a:lnSpc>
              <a:spcBef>
                <a:spcPct val="20000"/>
              </a:spcBef>
              <a:buFont typeface="+mj-lt"/>
              <a:buAutoNum type="alphaUcPeriod"/>
            </a:pPr>
            <a:r>
              <a:rPr lang="en-US" sz="3200" dirty="0" smtClean="0"/>
              <a:t>Civil service</a:t>
            </a:r>
          </a:p>
          <a:p>
            <a:pPr>
              <a:lnSpc>
                <a:spcPct val="100000"/>
              </a:lnSpc>
              <a:spcBef>
                <a:spcPct val="20000"/>
              </a:spcBef>
              <a:buFont typeface="+mj-lt"/>
              <a:buAutoNum type="alphaUcPeriod"/>
            </a:pPr>
            <a:r>
              <a:rPr lang="en-US" sz="3200" dirty="0" smtClean="0"/>
              <a:t>Diplomatic corps</a:t>
            </a:r>
          </a:p>
          <a:p>
            <a:pPr>
              <a:lnSpc>
                <a:spcPct val="100000"/>
              </a:lnSpc>
              <a:spcBef>
                <a:spcPct val="20000"/>
              </a:spcBef>
              <a:buFont typeface="+mj-lt"/>
              <a:buAutoNum type="alphaUcPeriod"/>
            </a:pPr>
            <a:r>
              <a:rPr lang="en-US" sz="3200" dirty="0" smtClean="0"/>
              <a:t>Foreign service</a:t>
            </a:r>
          </a:p>
          <a:p>
            <a:pPr>
              <a:lnSpc>
                <a:spcPct val="100000"/>
              </a:lnSpc>
              <a:spcBef>
                <a:spcPct val="20000"/>
              </a:spcBef>
              <a:buFont typeface="+mj-lt"/>
              <a:buAutoNum type="alphaUcPeriod"/>
            </a:pPr>
            <a:r>
              <a:rPr lang="en-US" sz="3200" dirty="0" smtClean="0"/>
              <a:t>Government service corps</a:t>
            </a:r>
            <a:endParaRPr lang="en-US" sz="3200" dirty="0"/>
          </a:p>
        </p:txBody>
      </p:sp>
      <p:sp>
        <p:nvSpPr>
          <p:cNvPr id="5" name="Text Placeholder 4"/>
          <p:cNvSpPr>
            <a:spLocks noGrp="1"/>
          </p:cNvSpPr>
          <p:nvPr>
            <p:ph type="body" sz="quarter" idx="10"/>
          </p:nvPr>
        </p:nvSpPr>
        <p:spPr/>
        <p:txBody>
          <a:bodyPr/>
          <a:lstStyle/>
          <a:p>
            <a:r>
              <a:rPr lang="en-US" dirty="0"/>
              <a:t>(AS220-C2L2:VQ2)</a:t>
            </a:r>
          </a:p>
        </p:txBody>
      </p:sp>
      <p:sp>
        <p:nvSpPr>
          <p:cNvPr id="7" name="CAI1"/>
          <p:cNvSpPr>
            <a:spLocks noChangeAspect="1"/>
          </p:cNvSpPr>
          <p:nvPr>
            <p:custDataLst>
              <p:tags r:id="rId3"/>
            </p:custDataLst>
          </p:nvPr>
        </p:nvSpPr>
        <p:spPr>
          <a:xfrm rot="10800000">
            <a:off x="359664" y="3227832"/>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PChart"/>
          <p:cNvSpPr txBox="1">
            <a:spLocks/>
          </p:cNvSpPr>
          <p:nvPr>
            <p:custDataLst>
              <p:tags r:id="rId4"/>
            </p:custDataLst>
          </p:nvPr>
        </p:nvSpPr>
        <p:spPr>
          <a:xfrm>
            <a:off x="6858000" y="3200400"/>
            <a:ext cx="1727200" cy="23622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31450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Proclamations or commands (p.155)</a:t>
            </a:r>
            <a:endParaRPr lang="en-US" sz="5400" dirty="0"/>
          </a:p>
        </p:txBody>
      </p:sp>
      <p:sp>
        <p:nvSpPr>
          <p:cNvPr id="3" name="TPAnswers"/>
          <p:cNvSpPr>
            <a:spLocks noGrp="1"/>
          </p:cNvSpPr>
          <p:nvPr>
            <p:ph type="body" idx="1"/>
            <p:custDataLst>
              <p:tags r:id="rId2"/>
            </p:custDataLst>
          </p:nvPr>
        </p:nvSpPr>
        <p:spPr>
          <a:xfrm>
            <a:off x="762000" y="2971800"/>
            <a:ext cx="7753350" cy="2438399"/>
          </a:xfrm>
        </p:spPr>
        <p:txBody>
          <a:bodyPr>
            <a:normAutofit/>
          </a:bodyPr>
          <a:lstStyle/>
          <a:p>
            <a:pPr>
              <a:lnSpc>
                <a:spcPct val="100000"/>
              </a:lnSpc>
              <a:spcBef>
                <a:spcPct val="20000"/>
              </a:spcBef>
              <a:buFont typeface="+mj-lt"/>
              <a:buAutoNum type="alphaUcPeriod"/>
            </a:pPr>
            <a:r>
              <a:rPr lang="en-US" sz="3200" dirty="0" smtClean="0"/>
              <a:t>Decrees</a:t>
            </a:r>
          </a:p>
          <a:p>
            <a:pPr>
              <a:lnSpc>
                <a:spcPct val="100000"/>
              </a:lnSpc>
              <a:spcBef>
                <a:spcPct val="20000"/>
              </a:spcBef>
              <a:buFont typeface="+mj-lt"/>
              <a:buAutoNum type="alphaUcPeriod"/>
            </a:pPr>
            <a:r>
              <a:rPr lang="en-US" sz="3200" dirty="0" smtClean="0"/>
              <a:t>Proclamations</a:t>
            </a:r>
          </a:p>
          <a:p>
            <a:pPr>
              <a:lnSpc>
                <a:spcPct val="100000"/>
              </a:lnSpc>
              <a:spcBef>
                <a:spcPct val="20000"/>
              </a:spcBef>
              <a:buFont typeface="+mj-lt"/>
              <a:buAutoNum type="alphaUcPeriod"/>
            </a:pPr>
            <a:r>
              <a:rPr lang="en-US" sz="3200" dirty="0" smtClean="0"/>
              <a:t>Edicts</a:t>
            </a:r>
          </a:p>
          <a:p>
            <a:pPr>
              <a:lnSpc>
                <a:spcPct val="100000"/>
              </a:lnSpc>
              <a:spcBef>
                <a:spcPct val="20000"/>
              </a:spcBef>
              <a:buFont typeface="+mj-lt"/>
              <a:buAutoNum type="alphaUcPeriod"/>
            </a:pPr>
            <a:r>
              <a:rPr lang="en-US" sz="3200" dirty="0" smtClean="0"/>
              <a:t>Public orders</a:t>
            </a:r>
            <a:endParaRPr lang="en-US" sz="3200" dirty="0"/>
          </a:p>
        </p:txBody>
      </p:sp>
      <p:sp>
        <p:nvSpPr>
          <p:cNvPr id="5" name="Text Placeholder 4"/>
          <p:cNvSpPr>
            <a:spLocks noGrp="1"/>
          </p:cNvSpPr>
          <p:nvPr>
            <p:ph type="body" sz="quarter" idx="10"/>
          </p:nvPr>
        </p:nvSpPr>
        <p:spPr/>
        <p:txBody>
          <a:bodyPr/>
          <a:lstStyle/>
          <a:p>
            <a:r>
              <a:rPr lang="en-US" dirty="0"/>
              <a:t>(AS220-C2L2:VQ3)</a:t>
            </a:r>
          </a:p>
        </p:txBody>
      </p:sp>
      <p:sp>
        <p:nvSpPr>
          <p:cNvPr id="7" name="CAI1"/>
          <p:cNvSpPr>
            <a:spLocks noChangeAspect="1"/>
          </p:cNvSpPr>
          <p:nvPr>
            <p:custDataLst>
              <p:tags r:id="rId3"/>
            </p:custDataLst>
          </p:nvPr>
        </p:nvSpPr>
        <p:spPr>
          <a:xfrm rot="10800000">
            <a:off x="359664" y="4218432"/>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PChart"/>
          <p:cNvSpPr txBox="1">
            <a:spLocks/>
          </p:cNvSpPr>
          <p:nvPr>
            <p:custDataLst>
              <p:tags r:id="rId4"/>
            </p:custDataLst>
          </p:nvPr>
        </p:nvSpPr>
        <p:spPr>
          <a:xfrm>
            <a:off x="6858000" y="2971800"/>
            <a:ext cx="1727200" cy="2438399"/>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246635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A land area under the control of a foreign power (p.156)</a:t>
            </a:r>
            <a:endParaRPr lang="en-US" sz="5400" dirty="0"/>
          </a:p>
        </p:txBody>
      </p:sp>
      <p:sp>
        <p:nvSpPr>
          <p:cNvPr id="3" name="TPAnswers"/>
          <p:cNvSpPr>
            <a:spLocks noGrp="1"/>
          </p:cNvSpPr>
          <p:nvPr>
            <p:ph type="body" idx="1"/>
            <p:custDataLst>
              <p:tags r:id="rId2"/>
            </p:custDataLst>
          </p:nvPr>
        </p:nvSpPr>
        <p:spPr>
          <a:xfrm>
            <a:off x="762000" y="3200399"/>
            <a:ext cx="7753350" cy="2362201"/>
          </a:xfrm>
        </p:spPr>
        <p:txBody>
          <a:bodyPr>
            <a:normAutofit/>
          </a:bodyPr>
          <a:lstStyle/>
          <a:p>
            <a:pPr>
              <a:lnSpc>
                <a:spcPct val="100000"/>
              </a:lnSpc>
              <a:spcBef>
                <a:spcPct val="20000"/>
              </a:spcBef>
              <a:buFont typeface="+mj-lt"/>
              <a:buAutoNum type="alphaUcPeriod"/>
            </a:pPr>
            <a:r>
              <a:rPr lang="en-US" sz="3200" dirty="0" smtClean="0"/>
              <a:t>Concession</a:t>
            </a:r>
          </a:p>
          <a:p>
            <a:pPr>
              <a:lnSpc>
                <a:spcPct val="100000"/>
              </a:lnSpc>
              <a:spcBef>
                <a:spcPct val="20000"/>
              </a:spcBef>
              <a:buFont typeface="+mj-lt"/>
              <a:buAutoNum type="alphaUcPeriod"/>
            </a:pPr>
            <a:r>
              <a:rPr lang="en-US" sz="3200" dirty="0" smtClean="0"/>
              <a:t>Colony</a:t>
            </a:r>
          </a:p>
          <a:p>
            <a:pPr>
              <a:lnSpc>
                <a:spcPct val="100000"/>
              </a:lnSpc>
              <a:spcBef>
                <a:spcPct val="20000"/>
              </a:spcBef>
              <a:buFont typeface="+mj-lt"/>
              <a:buAutoNum type="alphaUcPeriod"/>
            </a:pPr>
            <a:r>
              <a:rPr lang="en-US" sz="3200" dirty="0" smtClean="0"/>
              <a:t>Territory</a:t>
            </a:r>
          </a:p>
          <a:p>
            <a:pPr>
              <a:lnSpc>
                <a:spcPct val="100000"/>
              </a:lnSpc>
              <a:spcBef>
                <a:spcPct val="20000"/>
              </a:spcBef>
              <a:buFont typeface="+mj-lt"/>
              <a:buAutoNum type="alphaUcPeriod"/>
            </a:pPr>
            <a:r>
              <a:rPr lang="en-US" sz="3200" dirty="0" smtClean="0"/>
              <a:t>Purchase</a:t>
            </a:r>
            <a:endParaRPr lang="en-US" sz="3200" dirty="0"/>
          </a:p>
        </p:txBody>
      </p:sp>
      <p:sp>
        <p:nvSpPr>
          <p:cNvPr id="5" name="Text Placeholder 4"/>
          <p:cNvSpPr>
            <a:spLocks noGrp="1"/>
          </p:cNvSpPr>
          <p:nvPr>
            <p:ph type="body" sz="quarter" idx="10"/>
          </p:nvPr>
        </p:nvSpPr>
        <p:spPr/>
        <p:txBody>
          <a:bodyPr/>
          <a:lstStyle/>
          <a:p>
            <a:r>
              <a:rPr lang="en-US" dirty="0"/>
              <a:t>(AS220-C2L2:VQ4)</a:t>
            </a:r>
          </a:p>
        </p:txBody>
      </p:sp>
      <p:sp>
        <p:nvSpPr>
          <p:cNvPr id="7" name="CAI1"/>
          <p:cNvSpPr>
            <a:spLocks noChangeAspect="1"/>
          </p:cNvSpPr>
          <p:nvPr>
            <p:custDataLst>
              <p:tags r:id="rId3"/>
            </p:custDataLst>
          </p:nvPr>
        </p:nvSpPr>
        <p:spPr>
          <a:xfrm rot="10800000">
            <a:off x="381000" y="32004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200399"/>
            <a:ext cx="1727200" cy="23622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17245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8650" y="365124"/>
            <a:ext cx="7886700" cy="2682875"/>
          </a:xfrm>
        </p:spPr>
        <p:txBody>
          <a:bodyPr>
            <a:noAutofit/>
          </a:bodyPr>
          <a:lstStyle/>
          <a:p>
            <a:r>
              <a:rPr lang="en-US" dirty="0" smtClean="0"/>
              <a:t>A form of government run by the people generally through elected representatives (p.157)</a:t>
            </a:r>
            <a:endParaRPr lang="en-US" dirty="0"/>
          </a:p>
        </p:txBody>
      </p:sp>
      <p:sp>
        <p:nvSpPr>
          <p:cNvPr id="3" name="TPAnswers"/>
          <p:cNvSpPr>
            <a:spLocks noGrp="1"/>
          </p:cNvSpPr>
          <p:nvPr>
            <p:ph type="body" idx="1"/>
            <p:custDataLst>
              <p:tags r:id="rId2"/>
            </p:custDataLst>
          </p:nvPr>
        </p:nvSpPr>
        <p:spPr>
          <a:xfrm>
            <a:off x="762000" y="3505200"/>
            <a:ext cx="7753350" cy="2438401"/>
          </a:xfrm>
        </p:spPr>
        <p:txBody>
          <a:bodyPr>
            <a:normAutofit/>
          </a:bodyPr>
          <a:lstStyle/>
          <a:p>
            <a:pPr>
              <a:lnSpc>
                <a:spcPct val="100000"/>
              </a:lnSpc>
              <a:spcBef>
                <a:spcPct val="20000"/>
              </a:spcBef>
              <a:buFont typeface="+mj-lt"/>
              <a:buAutoNum type="alphaUcPeriod"/>
            </a:pPr>
            <a:r>
              <a:rPr lang="en-US" sz="3200" dirty="0" smtClean="0"/>
              <a:t>Monarchy</a:t>
            </a:r>
          </a:p>
          <a:p>
            <a:pPr>
              <a:lnSpc>
                <a:spcPct val="100000"/>
              </a:lnSpc>
              <a:spcBef>
                <a:spcPct val="20000"/>
              </a:spcBef>
              <a:buFont typeface="+mj-lt"/>
              <a:buAutoNum type="alphaUcPeriod"/>
            </a:pPr>
            <a:r>
              <a:rPr lang="en-US" sz="3200" dirty="0" smtClean="0"/>
              <a:t>Democracy</a:t>
            </a:r>
          </a:p>
          <a:p>
            <a:pPr>
              <a:lnSpc>
                <a:spcPct val="100000"/>
              </a:lnSpc>
              <a:spcBef>
                <a:spcPct val="20000"/>
              </a:spcBef>
              <a:buFont typeface="+mj-lt"/>
              <a:buAutoNum type="alphaUcPeriod"/>
            </a:pPr>
            <a:r>
              <a:rPr lang="en-US" sz="3200" dirty="0" smtClean="0"/>
              <a:t>Oligarchy</a:t>
            </a:r>
          </a:p>
          <a:p>
            <a:pPr>
              <a:lnSpc>
                <a:spcPct val="100000"/>
              </a:lnSpc>
              <a:spcBef>
                <a:spcPct val="20000"/>
              </a:spcBef>
              <a:buFont typeface="+mj-lt"/>
              <a:buAutoNum type="alphaUcPeriod"/>
            </a:pPr>
            <a:r>
              <a:rPr lang="en-US" sz="3200" dirty="0" smtClean="0"/>
              <a:t>Republic</a:t>
            </a:r>
            <a:endParaRPr lang="en-US" sz="3200" dirty="0"/>
          </a:p>
        </p:txBody>
      </p:sp>
      <p:sp>
        <p:nvSpPr>
          <p:cNvPr id="5" name="Text Placeholder 4"/>
          <p:cNvSpPr>
            <a:spLocks noGrp="1"/>
          </p:cNvSpPr>
          <p:nvPr>
            <p:ph type="body" sz="quarter" idx="10"/>
          </p:nvPr>
        </p:nvSpPr>
        <p:spPr/>
        <p:txBody>
          <a:bodyPr/>
          <a:lstStyle/>
          <a:p>
            <a:r>
              <a:rPr lang="en-US" dirty="0"/>
              <a:t>(AS220-C2L2:VQ5)</a:t>
            </a:r>
          </a:p>
        </p:txBody>
      </p:sp>
      <p:sp>
        <p:nvSpPr>
          <p:cNvPr id="7" name="CAI1"/>
          <p:cNvSpPr>
            <a:spLocks noChangeAspect="1"/>
          </p:cNvSpPr>
          <p:nvPr>
            <p:custDataLst>
              <p:tags r:id="rId3"/>
            </p:custDataLst>
          </p:nvPr>
        </p:nvSpPr>
        <p:spPr>
          <a:xfrm rot="10800000">
            <a:off x="381000" y="5312664"/>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505200"/>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114443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A temporary president is a/an _____________ president. (p.157)</a:t>
            </a:r>
            <a:endParaRPr lang="en-US" sz="5400" dirty="0"/>
          </a:p>
        </p:txBody>
      </p:sp>
      <p:sp>
        <p:nvSpPr>
          <p:cNvPr id="3" name="TPAnswers"/>
          <p:cNvSpPr>
            <a:spLocks noGrp="1"/>
          </p:cNvSpPr>
          <p:nvPr>
            <p:ph type="body" idx="1"/>
            <p:custDataLst>
              <p:tags r:id="rId2"/>
            </p:custDataLst>
          </p:nvPr>
        </p:nvSpPr>
        <p:spPr>
          <a:xfrm>
            <a:off x="762000" y="3200399"/>
            <a:ext cx="7753350" cy="2438401"/>
          </a:xfrm>
        </p:spPr>
        <p:txBody>
          <a:bodyPr>
            <a:normAutofit/>
          </a:bodyPr>
          <a:lstStyle/>
          <a:p>
            <a:pPr>
              <a:lnSpc>
                <a:spcPct val="100000"/>
              </a:lnSpc>
              <a:spcBef>
                <a:spcPct val="20000"/>
              </a:spcBef>
              <a:buFont typeface="+mj-lt"/>
              <a:buAutoNum type="alphaUcPeriod"/>
            </a:pPr>
            <a:r>
              <a:rPr lang="en-US" sz="3200" dirty="0" smtClean="0"/>
              <a:t>permanent</a:t>
            </a:r>
          </a:p>
          <a:p>
            <a:pPr>
              <a:lnSpc>
                <a:spcPct val="100000"/>
              </a:lnSpc>
              <a:spcBef>
                <a:spcPct val="20000"/>
              </a:spcBef>
              <a:buFont typeface="+mj-lt"/>
              <a:buAutoNum type="alphaUcPeriod"/>
            </a:pPr>
            <a:r>
              <a:rPr lang="en-US" sz="3200" dirty="0" smtClean="0"/>
              <a:t>provisional</a:t>
            </a:r>
          </a:p>
          <a:p>
            <a:pPr>
              <a:lnSpc>
                <a:spcPct val="100000"/>
              </a:lnSpc>
              <a:spcBef>
                <a:spcPct val="20000"/>
              </a:spcBef>
              <a:buFont typeface="+mj-lt"/>
              <a:buAutoNum type="alphaUcPeriod"/>
            </a:pPr>
            <a:r>
              <a:rPr lang="en-US" sz="3200" dirty="0" smtClean="0"/>
              <a:t>elected</a:t>
            </a:r>
          </a:p>
          <a:p>
            <a:pPr>
              <a:lnSpc>
                <a:spcPct val="100000"/>
              </a:lnSpc>
              <a:spcBef>
                <a:spcPct val="20000"/>
              </a:spcBef>
              <a:buFont typeface="+mj-lt"/>
              <a:buAutoNum type="alphaUcPeriod"/>
            </a:pPr>
            <a:r>
              <a:rPr lang="en-US" sz="3200" dirty="0" smtClean="0"/>
              <a:t>appointed</a:t>
            </a:r>
            <a:endParaRPr lang="en-US" sz="3200" dirty="0"/>
          </a:p>
        </p:txBody>
      </p:sp>
      <p:sp>
        <p:nvSpPr>
          <p:cNvPr id="5" name="Text Placeholder 4"/>
          <p:cNvSpPr>
            <a:spLocks noGrp="1"/>
          </p:cNvSpPr>
          <p:nvPr>
            <p:ph type="body" sz="quarter" idx="10"/>
          </p:nvPr>
        </p:nvSpPr>
        <p:spPr/>
        <p:txBody>
          <a:bodyPr/>
          <a:lstStyle/>
          <a:p>
            <a:r>
              <a:rPr lang="en-US" dirty="0"/>
              <a:t>(AS220-C2L2:VQ6)</a:t>
            </a:r>
          </a:p>
        </p:txBody>
      </p:sp>
      <p:sp>
        <p:nvSpPr>
          <p:cNvPr id="7" name="CAI1"/>
          <p:cNvSpPr>
            <a:spLocks noChangeAspect="1"/>
          </p:cNvSpPr>
          <p:nvPr>
            <p:custDataLst>
              <p:tags r:id="rId3"/>
            </p:custDataLst>
          </p:nvPr>
        </p:nvSpPr>
        <p:spPr>
          <a:xfrm rot="10800000">
            <a:off x="381000" y="38100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200399"/>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364133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4400" dirty="0" smtClean="0"/>
              <a:t>Rulers who exercise both military and civil authority in the absence of a strong central government (p.158)</a:t>
            </a:r>
            <a:endParaRPr lang="en-US" sz="4400" dirty="0"/>
          </a:p>
        </p:txBody>
      </p:sp>
      <p:sp>
        <p:nvSpPr>
          <p:cNvPr id="3" name="TPAnswers"/>
          <p:cNvSpPr>
            <a:spLocks noGrp="1"/>
          </p:cNvSpPr>
          <p:nvPr>
            <p:ph type="body" idx="1"/>
            <p:custDataLst>
              <p:tags r:id="rId2"/>
            </p:custDataLst>
          </p:nvPr>
        </p:nvSpPr>
        <p:spPr>
          <a:xfrm>
            <a:off x="762000" y="3200399"/>
            <a:ext cx="7753350" cy="2438401"/>
          </a:xfrm>
        </p:spPr>
        <p:txBody>
          <a:bodyPr>
            <a:normAutofit/>
          </a:bodyPr>
          <a:lstStyle/>
          <a:p>
            <a:pPr>
              <a:lnSpc>
                <a:spcPct val="100000"/>
              </a:lnSpc>
              <a:spcBef>
                <a:spcPct val="20000"/>
              </a:spcBef>
              <a:buFont typeface="+mj-lt"/>
              <a:buAutoNum type="alphaUcPeriod"/>
            </a:pPr>
            <a:r>
              <a:rPr lang="en-US" sz="3200" dirty="0" smtClean="0"/>
              <a:t>Governors</a:t>
            </a:r>
          </a:p>
          <a:p>
            <a:pPr>
              <a:lnSpc>
                <a:spcPct val="100000"/>
              </a:lnSpc>
              <a:spcBef>
                <a:spcPct val="20000"/>
              </a:spcBef>
              <a:buFont typeface="+mj-lt"/>
              <a:buAutoNum type="alphaUcPeriod"/>
            </a:pPr>
            <a:r>
              <a:rPr lang="en-US" sz="3200" dirty="0" smtClean="0"/>
              <a:t>Civil servants</a:t>
            </a:r>
          </a:p>
          <a:p>
            <a:pPr>
              <a:lnSpc>
                <a:spcPct val="100000"/>
              </a:lnSpc>
              <a:spcBef>
                <a:spcPct val="20000"/>
              </a:spcBef>
              <a:buFont typeface="+mj-lt"/>
              <a:buAutoNum type="alphaUcPeriod"/>
            </a:pPr>
            <a:r>
              <a:rPr lang="en-US" sz="3200" dirty="0" smtClean="0"/>
              <a:t>Bureaucrats</a:t>
            </a:r>
          </a:p>
          <a:p>
            <a:pPr>
              <a:lnSpc>
                <a:spcPct val="100000"/>
              </a:lnSpc>
              <a:spcBef>
                <a:spcPct val="20000"/>
              </a:spcBef>
              <a:buFont typeface="+mj-lt"/>
              <a:buAutoNum type="alphaUcPeriod"/>
            </a:pPr>
            <a:r>
              <a:rPr lang="en-US" sz="3200" dirty="0" smtClean="0"/>
              <a:t>Warlords</a:t>
            </a:r>
            <a:endParaRPr lang="en-US" sz="3200" dirty="0"/>
          </a:p>
        </p:txBody>
      </p:sp>
      <p:sp>
        <p:nvSpPr>
          <p:cNvPr id="5" name="Text Placeholder 4"/>
          <p:cNvSpPr>
            <a:spLocks noGrp="1"/>
          </p:cNvSpPr>
          <p:nvPr>
            <p:ph type="body" sz="quarter" idx="10"/>
          </p:nvPr>
        </p:nvSpPr>
        <p:spPr/>
        <p:txBody>
          <a:bodyPr/>
          <a:lstStyle/>
          <a:p>
            <a:r>
              <a:rPr lang="en-US" dirty="0"/>
              <a:t>(AS220-C2L2:VQ7)</a:t>
            </a:r>
          </a:p>
        </p:txBody>
      </p:sp>
      <p:sp>
        <p:nvSpPr>
          <p:cNvPr id="7" name="CAI1"/>
          <p:cNvSpPr>
            <a:spLocks noChangeAspect="1"/>
          </p:cNvSpPr>
          <p:nvPr>
            <p:custDataLst>
              <p:tags r:id="rId3"/>
            </p:custDataLst>
          </p:nvPr>
        </p:nvSpPr>
        <p:spPr>
          <a:xfrm rot="10800000">
            <a:off x="381001" y="5007864"/>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200399"/>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327848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Military governors in Japan (p.160)</a:t>
            </a:r>
            <a:endParaRPr lang="en-US" sz="5400" dirty="0"/>
          </a:p>
        </p:txBody>
      </p:sp>
      <p:sp>
        <p:nvSpPr>
          <p:cNvPr id="3" name="TPAnswers"/>
          <p:cNvSpPr>
            <a:spLocks noGrp="1"/>
          </p:cNvSpPr>
          <p:nvPr>
            <p:ph type="body" idx="1"/>
            <p:custDataLst>
              <p:tags r:id="rId2"/>
            </p:custDataLst>
          </p:nvPr>
        </p:nvSpPr>
        <p:spPr>
          <a:xfrm>
            <a:off x="762000" y="2971800"/>
            <a:ext cx="7753350" cy="2438401"/>
          </a:xfrm>
        </p:spPr>
        <p:txBody>
          <a:bodyPr>
            <a:normAutofit/>
          </a:bodyPr>
          <a:lstStyle/>
          <a:p>
            <a:pPr>
              <a:lnSpc>
                <a:spcPct val="100000"/>
              </a:lnSpc>
              <a:spcBef>
                <a:spcPct val="20000"/>
              </a:spcBef>
              <a:buFont typeface="+mj-lt"/>
              <a:buAutoNum type="alphaUcPeriod"/>
            </a:pPr>
            <a:r>
              <a:rPr lang="en-US" sz="3200" dirty="0" smtClean="0"/>
              <a:t>Samurai</a:t>
            </a:r>
          </a:p>
          <a:p>
            <a:pPr>
              <a:lnSpc>
                <a:spcPct val="100000"/>
              </a:lnSpc>
              <a:spcBef>
                <a:spcPct val="20000"/>
              </a:spcBef>
              <a:buFont typeface="+mj-lt"/>
              <a:buAutoNum type="alphaUcPeriod"/>
            </a:pPr>
            <a:r>
              <a:rPr lang="en-US" sz="3200" dirty="0" smtClean="0"/>
              <a:t>Bushido</a:t>
            </a:r>
          </a:p>
          <a:p>
            <a:pPr>
              <a:lnSpc>
                <a:spcPct val="100000"/>
              </a:lnSpc>
              <a:spcBef>
                <a:spcPct val="20000"/>
              </a:spcBef>
              <a:buFont typeface="+mj-lt"/>
              <a:buAutoNum type="alphaUcPeriod"/>
            </a:pPr>
            <a:r>
              <a:rPr lang="en-US" sz="3200" dirty="0" smtClean="0"/>
              <a:t>Shoguns</a:t>
            </a:r>
          </a:p>
          <a:p>
            <a:pPr>
              <a:lnSpc>
                <a:spcPct val="100000"/>
              </a:lnSpc>
              <a:spcBef>
                <a:spcPct val="20000"/>
              </a:spcBef>
              <a:buFont typeface="+mj-lt"/>
              <a:buAutoNum type="alphaUcPeriod"/>
            </a:pPr>
            <a:r>
              <a:rPr lang="en-US" sz="3200" dirty="0" smtClean="0"/>
              <a:t>Oligarchs</a:t>
            </a:r>
            <a:endParaRPr lang="en-US" sz="3200" dirty="0"/>
          </a:p>
        </p:txBody>
      </p:sp>
      <p:sp>
        <p:nvSpPr>
          <p:cNvPr id="5" name="Text Placeholder 4"/>
          <p:cNvSpPr>
            <a:spLocks noGrp="1"/>
          </p:cNvSpPr>
          <p:nvPr>
            <p:ph type="body" sz="quarter" idx="10"/>
          </p:nvPr>
        </p:nvSpPr>
        <p:spPr/>
        <p:txBody>
          <a:bodyPr/>
          <a:lstStyle/>
          <a:p>
            <a:r>
              <a:rPr lang="en-US" dirty="0"/>
              <a:t>(AS220-C2L2:VQ8)</a:t>
            </a:r>
          </a:p>
        </p:txBody>
      </p:sp>
      <p:sp>
        <p:nvSpPr>
          <p:cNvPr id="7" name="CAI1"/>
          <p:cNvSpPr>
            <a:spLocks noChangeAspect="1"/>
          </p:cNvSpPr>
          <p:nvPr>
            <p:custDataLst>
              <p:tags r:id="rId3"/>
            </p:custDataLst>
          </p:nvPr>
        </p:nvSpPr>
        <p:spPr>
          <a:xfrm rot="10800000">
            <a:off x="381001" y="4169665"/>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2971800"/>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61927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The warrior aristocrats of Japan (p. 161)</a:t>
            </a:r>
            <a:endParaRPr lang="en-US" sz="5400" dirty="0"/>
          </a:p>
        </p:txBody>
      </p:sp>
      <p:sp>
        <p:nvSpPr>
          <p:cNvPr id="3" name="TPAnswers"/>
          <p:cNvSpPr>
            <a:spLocks noGrp="1"/>
          </p:cNvSpPr>
          <p:nvPr>
            <p:ph type="body" idx="1"/>
            <p:custDataLst>
              <p:tags r:id="rId2"/>
            </p:custDataLst>
          </p:nvPr>
        </p:nvSpPr>
        <p:spPr>
          <a:xfrm>
            <a:off x="762000" y="3124200"/>
            <a:ext cx="7753350" cy="2438401"/>
          </a:xfrm>
        </p:spPr>
        <p:txBody>
          <a:bodyPr>
            <a:normAutofit/>
          </a:bodyPr>
          <a:lstStyle/>
          <a:p>
            <a:pPr>
              <a:lnSpc>
                <a:spcPct val="100000"/>
              </a:lnSpc>
              <a:spcBef>
                <a:spcPct val="20000"/>
              </a:spcBef>
              <a:buFont typeface="+mj-lt"/>
              <a:buAutoNum type="alphaUcPeriod"/>
            </a:pPr>
            <a:r>
              <a:rPr lang="en-US" sz="3200" dirty="0" err="1" smtClean="0"/>
              <a:t>Chonindo</a:t>
            </a:r>
            <a:endParaRPr lang="en-US" sz="3200" dirty="0" smtClean="0"/>
          </a:p>
          <a:p>
            <a:pPr>
              <a:lnSpc>
                <a:spcPct val="100000"/>
              </a:lnSpc>
              <a:spcBef>
                <a:spcPct val="20000"/>
              </a:spcBef>
              <a:buFont typeface="+mj-lt"/>
              <a:buAutoNum type="alphaUcPeriod"/>
            </a:pPr>
            <a:r>
              <a:rPr lang="en-US" sz="3200" dirty="0" smtClean="0"/>
              <a:t>War lords</a:t>
            </a:r>
          </a:p>
          <a:p>
            <a:pPr>
              <a:lnSpc>
                <a:spcPct val="100000"/>
              </a:lnSpc>
              <a:spcBef>
                <a:spcPct val="20000"/>
              </a:spcBef>
              <a:buFont typeface="+mj-lt"/>
              <a:buAutoNum type="alphaUcPeriod"/>
            </a:pPr>
            <a:r>
              <a:rPr lang="en-US" sz="3200" dirty="0" err="1" smtClean="0"/>
              <a:t>Bakufu</a:t>
            </a:r>
            <a:endParaRPr lang="en-US" sz="3200" dirty="0" smtClean="0"/>
          </a:p>
          <a:p>
            <a:pPr>
              <a:lnSpc>
                <a:spcPct val="100000"/>
              </a:lnSpc>
              <a:spcBef>
                <a:spcPct val="20000"/>
              </a:spcBef>
              <a:buFont typeface="+mj-lt"/>
              <a:buAutoNum type="alphaUcPeriod"/>
            </a:pPr>
            <a:r>
              <a:rPr lang="en-US" sz="3200" dirty="0" smtClean="0"/>
              <a:t>Samurai</a:t>
            </a:r>
            <a:endParaRPr lang="en-US" sz="3200" dirty="0"/>
          </a:p>
        </p:txBody>
      </p:sp>
      <p:sp>
        <p:nvSpPr>
          <p:cNvPr id="5" name="Text Placeholder 4"/>
          <p:cNvSpPr>
            <a:spLocks noGrp="1"/>
          </p:cNvSpPr>
          <p:nvPr>
            <p:ph type="body" sz="quarter" idx="10"/>
          </p:nvPr>
        </p:nvSpPr>
        <p:spPr/>
        <p:txBody>
          <a:bodyPr/>
          <a:lstStyle/>
          <a:p>
            <a:r>
              <a:rPr lang="en-US" dirty="0"/>
              <a:t>(AS220-C2L2:VQ9)</a:t>
            </a:r>
          </a:p>
        </p:txBody>
      </p:sp>
      <p:sp>
        <p:nvSpPr>
          <p:cNvPr id="7" name="CAI1"/>
          <p:cNvSpPr>
            <a:spLocks noChangeAspect="1"/>
          </p:cNvSpPr>
          <p:nvPr>
            <p:custDataLst>
              <p:tags r:id="rId3"/>
            </p:custDataLst>
          </p:nvPr>
        </p:nvSpPr>
        <p:spPr>
          <a:xfrm rot="10800000">
            <a:off x="381001" y="4931665"/>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124200"/>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22214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ftr" sz="quarter" idx="11"/>
          </p:nvPr>
        </p:nvSpPr>
        <p:spPr>
          <a:ln/>
        </p:spPr>
        <p:txBody>
          <a:bodyPr/>
          <a:lstStyle/>
          <a:p>
            <a:r>
              <a:rPr lang="en-US" altLang="en-US"/>
              <a:t>Chapter 2, Lesson 2</a:t>
            </a:r>
          </a:p>
        </p:txBody>
      </p:sp>
      <p:sp>
        <p:nvSpPr>
          <p:cNvPr id="71682" name="Rectangle 2"/>
          <p:cNvSpPr>
            <a:spLocks noGrp="1" noChangeArrowheads="1"/>
          </p:cNvSpPr>
          <p:nvPr>
            <p:ph type="title" idx="4294967295"/>
          </p:nvPr>
        </p:nvSpPr>
        <p:spPr>
          <a:xfrm>
            <a:off x="457200" y="228600"/>
            <a:ext cx="82296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pPr eaLnBrk="1" hangingPunct="1"/>
            <a:r>
              <a:rPr lang="en-US" altLang="en-US" smtClean="0"/>
              <a:t>Overview</a:t>
            </a:r>
          </a:p>
        </p:txBody>
      </p:sp>
      <p:sp>
        <p:nvSpPr>
          <p:cNvPr id="71683" name="Rectangle 3"/>
          <p:cNvSpPr>
            <a:spLocks noGrp="1" noChangeArrowheads="1"/>
          </p:cNvSpPr>
          <p:nvPr>
            <p:ph type="body" idx="4294967295"/>
          </p:nvPr>
        </p:nvSpPr>
        <p:spPr>
          <a:xfrm>
            <a:off x="457200" y="1219200"/>
            <a:ext cx="8229600" cy="5257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mtClean="0"/>
              <a:t>The history of unitary government and the rule of warlords in China</a:t>
            </a:r>
          </a:p>
          <a:p>
            <a:pPr>
              <a:lnSpc>
                <a:spcPct val="90000"/>
              </a:lnSpc>
            </a:pPr>
            <a:r>
              <a:rPr lang="en-US" altLang="en-US" smtClean="0"/>
              <a:t>The causes of the shift from isolation to openness in Japan</a:t>
            </a:r>
          </a:p>
          <a:p>
            <a:pPr>
              <a:lnSpc>
                <a:spcPct val="90000"/>
              </a:lnSpc>
            </a:pPr>
            <a:r>
              <a:rPr lang="en-US" altLang="en-US" smtClean="0"/>
              <a:t>The impact of domination and division on   Korea </a:t>
            </a:r>
          </a:p>
          <a:p>
            <a:pPr>
              <a:lnSpc>
                <a:spcPct val="90000"/>
              </a:lnSpc>
            </a:pPr>
            <a:r>
              <a:rPr lang="en-US" altLang="en-US" smtClean="0"/>
              <a:t>The political and economic impact of World War II on China and Japan</a:t>
            </a:r>
          </a:p>
          <a:p>
            <a:pPr>
              <a:lnSpc>
                <a:spcPct val="90000"/>
              </a:lnSpc>
            </a:pPr>
            <a:r>
              <a:rPr lang="en-US" altLang="en-US" smtClean="0"/>
              <a:t>Japan, South Korea, and China as economic powerhouses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8650" y="365124"/>
            <a:ext cx="7886700" cy="2606675"/>
          </a:xfrm>
        </p:spPr>
        <p:txBody>
          <a:bodyPr>
            <a:noAutofit/>
          </a:bodyPr>
          <a:lstStyle/>
          <a:p>
            <a:r>
              <a:rPr lang="en-US" sz="5400" dirty="0" smtClean="0"/>
              <a:t>The threat, or limited use, of naval force to reach a foreign policy goal (p. 161)</a:t>
            </a:r>
            <a:endParaRPr lang="en-US" sz="5400" dirty="0"/>
          </a:p>
        </p:txBody>
      </p:sp>
      <p:sp>
        <p:nvSpPr>
          <p:cNvPr id="3" name="TPAnswers"/>
          <p:cNvSpPr>
            <a:spLocks noGrp="1"/>
          </p:cNvSpPr>
          <p:nvPr>
            <p:ph type="body" idx="1"/>
            <p:custDataLst>
              <p:tags r:id="rId2"/>
            </p:custDataLst>
          </p:nvPr>
        </p:nvSpPr>
        <p:spPr>
          <a:xfrm>
            <a:off x="739219" y="3505200"/>
            <a:ext cx="7753350" cy="2438401"/>
          </a:xfrm>
        </p:spPr>
        <p:txBody>
          <a:bodyPr>
            <a:normAutofit/>
          </a:bodyPr>
          <a:lstStyle/>
          <a:p>
            <a:pPr>
              <a:lnSpc>
                <a:spcPct val="100000"/>
              </a:lnSpc>
              <a:spcBef>
                <a:spcPct val="20000"/>
              </a:spcBef>
              <a:buFont typeface="+mj-lt"/>
              <a:buAutoNum type="alphaUcPeriod"/>
            </a:pPr>
            <a:r>
              <a:rPr lang="en-US" sz="3200" dirty="0" smtClean="0"/>
              <a:t>Naval diplomacy</a:t>
            </a:r>
          </a:p>
          <a:p>
            <a:pPr>
              <a:lnSpc>
                <a:spcPct val="100000"/>
              </a:lnSpc>
              <a:spcBef>
                <a:spcPct val="20000"/>
              </a:spcBef>
              <a:buFont typeface="+mj-lt"/>
              <a:buAutoNum type="alphaUcPeriod"/>
            </a:pPr>
            <a:r>
              <a:rPr lang="en-US" sz="3200" dirty="0" smtClean="0"/>
              <a:t>Gunboat diplomacy</a:t>
            </a:r>
          </a:p>
          <a:p>
            <a:pPr>
              <a:lnSpc>
                <a:spcPct val="100000"/>
              </a:lnSpc>
              <a:spcBef>
                <a:spcPct val="20000"/>
              </a:spcBef>
              <a:buFont typeface="+mj-lt"/>
              <a:buAutoNum type="alphaUcPeriod"/>
            </a:pPr>
            <a:r>
              <a:rPr lang="en-US" sz="3200" dirty="0" smtClean="0"/>
              <a:t>Cold War</a:t>
            </a:r>
          </a:p>
          <a:p>
            <a:pPr>
              <a:lnSpc>
                <a:spcPct val="100000"/>
              </a:lnSpc>
              <a:spcBef>
                <a:spcPct val="20000"/>
              </a:spcBef>
              <a:buFont typeface="+mj-lt"/>
              <a:buAutoNum type="alphaUcPeriod"/>
            </a:pPr>
            <a:r>
              <a:rPr lang="en-US" sz="3200" dirty="0" smtClean="0"/>
              <a:t>Preemptive action</a:t>
            </a:r>
            <a:endParaRPr lang="en-US" sz="3200" dirty="0"/>
          </a:p>
        </p:txBody>
      </p:sp>
      <p:sp>
        <p:nvSpPr>
          <p:cNvPr id="5" name="Text Placeholder 4"/>
          <p:cNvSpPr>
            <a:spLocks noGrp="1"/>
          </p:cNvSpPr>
          <p:nvPr>
            <p:ph type="body" sz="quarter" idx="10"/>
          </p:nvPr>
        </p:nvSpPr>
        <p:spPr/>
        <p:txBody>
          <a:bodyPr/>
          <a:lstStyle/>
          <a:p>
            <a:r>
              <a:rPr lang="en-US" dirty="0"/>
              <a:t>(AS220-C2L2:VQ10)</a:t>
            </a:r>
          </a:p>
        </p:txBody>
      </p:sp>
      <p:sp>
        <p:nvSpPr>
          <p:cNvPr id="7" name="CAI1"/>
          <p:cNvSpPr>
            <a:spLocks noChangeAspect="1"/>
          </p:cNvSpPr>
          <p:nvPr>
            <p:custDataLst>
              <p:tags r:id="rId3"/>
            </p:custDataLst>
          </p:nvPr>
        </p:nvSpPr>
        <p:spPr>
          <a:xfrm rot="10800000">
            <a:off x="381001" y="41148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505200"/>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375058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8650" y="365124"/>
            <a:ext cx="7886700" cy="2682875"/>
          </a:xfrm>
        </p:spPr>
        <p:txBody>
          <a:bodyPr>
            <a:noAutofit/>
          </a:bodyPr>
          <a:lstStyle/>
          <a:p>
            <a:r>
              <a:rPr lang="en-US" dirty="0" smtClean="0"/>
              <a:t>An arrangement for one country to govern another under international control </a:t>
            </a:r>
            <a:br>
              <a:rPr lang="en-US" dirty="0" smtClean="0"/>
            </a:br>
            <a:r>
              <a:rPr lang="en-US" dirty="0" smtClean="0"/>
              <a:t>(p. 164)</a:t>
            </a:r>
            <a:endParaRPr lang="en-US" dirty="0"/>
          </a:p>
        </p:txBody>
      </p:sp>
      <p:sp>
        <p:nvSpPr>
          <p:cNvPr id="3" name="TPAnswers"/>
          <p:cNvSpPr>
            <a:spLocks noGrp="1" noChangeAspect="1"/>
          </p:cNvSpPr>
          <p:nvPr>
            <p:ph type="body" idx="1"/>
            <p:custDataLst>
              <p:tags r:id="rId2"/>
            </p:custDataLst>
          </p:nvPr>
        </p:nvSpPr>
        <p:spPr>
          <a:xfrm>
            <a:off x="762000" y="3200399"/>
            <a:ext cx="7753350" cy="2438401"/>
          </a:xfrm>
        </p:spPr>
        <p:txBody>
          <a:bodyPr>
            <a:normAutofit/>
          </a:bodyPr>
          <a:lstStyle/>
          <a:p>
            <a:pPr>
              <a:lnSpc>
                <a:spcPct val="100000"/>
              </a:lnSpc>
              <a:spcBef>
                <a:spcPct val="20000"/>
              </a:spcBef>
              <a:buFont typeface="+mj-lt"/>
              <a:buAutoNum type="alphaUcPeriod"/>
            </a:pPr>
            <a:r>
              <a:rPr lang="en-US" sz="3200" dirty="0" smtClean="0"/>
              <a:t>Protectorate</a:t>
            </a:r>
          </a:p>
          <a:p>
            <a:pPr>
              <a:lnSpc>
                <a:spcPct val="100000"/>
              </a:lnSpc>
              <a:spcBef>
                <a:spcPct val="20000"/>
              </a:spcBef>
              <a:buFont typeface="+mj-lt"/>
              <a:buAutoNum type="alphaUcPeriod"/>
            </a:pPr>
            <a:r>
              <a:rPr lang="en-US" sz="3200" dirty="0" smtClean="0"/>
              <a:t>Trusteeship</a:t>
            </a:r>
          </a:p>
          <a:p>
            <a:pPr>
              <a:lnSpc>
                <a:spcPct val="100000"/>
              </a:lnSpc>
              <a:spcBef>
                <a:spcPct val="20000"/>
              </a:spcBef>
              <a:buFont typeface="+mj-lt"/>
              <a:buAutoNum type="alphaUcPeriod"/>
            </a:pPr>
            <a:r>
              <a:rPr lang="en-US" sz="3200" dirty="0" smtClean="0"/>
              <a:t>Concession</a:t>
            </a:r>
          </a:p>
          <a:p>
            <a:pPr>
              <a:lnSpc>
                <a:spcPct val="100000"/>
              </a:lnSpc>
              <a:spcBef>
                <a:spcPct val="20000"/>
              </a:spcBef>
              <a:buFont typeface="+mj-lt"/>
              <a:buAutoNum type="alphaUcPeriod"/>
            </a:pPr>
            <a:r>
              <a:rPr lang="en-US" sz="3200" dirty="0" smtClean="0"/>
              <a:t>Provisional government</a:t>
            </a:r>
            <a:endParaRPr lang="en-US" sz="3200" dirty="0"/>
          </a:p>
        </p:txBody>
      </p:sp>
      <p:sp>
        <p:nvSpPr>
          <p:cNvPr id="5" name="Text Placeholder 4"/>
          <p:cNvSpPr>
            <a:spLocks noGrp="1"/>
          </p:cNvSpPr>
          <p:nvPr>
            <p:ph type="body" sz="quarter" idx="10"/>
          </p:nvPr>
        </p:nvSpPr>
        <p:spPr/>
        <p:txBody>
          <a:bodyPr/>
          <a:lstStyle/>
          <a:p>
            <a:r>
              <a:rPr lang="en-US" dirty="0"/>
              <a:t>(AS220-C2L2:VQ11)</a:t>
            </a:r>
          </a:p>
        </p:txBody>
      </p:sp>
      <p:sp>
        <p:nvSpPr>
          <p:cNvPr id="7" name="CAI1"/>
          <p:cNvSpPr>
            <a:spLocks noChangeAspect="1"/>
          </p:cNvSpPr>
          <p:nvPr>
            <p:custDataLst>
              <p:tags r:id="rId3"/>
            </p:custDataLst>
          </p:nvPr>
        </p:nvSpPr>
        <p:spPr>
          <a:xfrm rot="10800000">
            <a:off x="381000" y="38100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noChangeAspect="1"/>
          </p:cNvSpPr>
          <p:nvPr>
            <p:custDataLst>
              <p:tags r:id="rId4"/>
            </p:custDataLst>
          </p:nvPr>
        </p:nvSpPr>
        <p:spPr>
          <a:xfrm>
            <a:off x="6858000" y="3200399"/>
            <a:ext cx="7753354"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285665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6000" dirty="0" smtClean="0"/>
              <a:t>Military rule (p. 166)</a:t>
            </a:r>
            <a:endParaRPr lang="en-US" sz="6000" dirty="0"/>
          </a:p>
        </p:txBody>
      </p:sp>
      <p:sp>
        <p:nvSpPr>
          <p:cNvPr id="3" name="TPAnswers"/>
          <p:cNvSpPr>
            <a:spLocks noGrp="1"/>
          </p:cNvSpPr>
          <p:nvPr>
            <p:ph type="body" idx="1"/>
            <p:custDataLst>
              <p:tags r:id="rId2"/>
            </p:custDataLst>
          </p:nvPr>
        </p:nvSpPr>
        <p:spPr>
          <a:xfrm>
            <a:off x="762000" y="3048000"/>
            <a:ext cx="7753350" cy="2438401"/>
          </a:xfrm>
        </p:spPr>
        <p:txBody>
          <a:bodyPr>
            <a:normAutofit/>
          </a:bodyPr>
          <a:lstStyle/>
          <a:p>
            <a:pPr>
              <a:lnSpc>
                <a:spcPct val="100000"/>
              </a:lnSpc>
              <a:spcBef>
                <a:spcPct val="20000"/>
              </a:spcBef>
              <a:buFont typeface="+mj-lt"/>
              <a:buAutoNum type="alphaUcPeriod"/>
            </a:pPr>
            <a:r>
              <a:rPr lang="en-US" sz="3200" dirty="0" smtClean="0"/>
              <a:t>Martial law</a:t>
            </a:r>
          </a:p>
          <a:p>
            <a:pPr>
              <a:lnSpc>
                <a:spcPct val="100000"/>
              </a:lnSpc>
              <a:spcBef>
                <a:spcPct val="20000"/>
              </a:spcBef>
              <a:buFont typeface="+mj-lt"/>
              <a:buAutoNum type="alphaUcPeriod"/>
            </a:pPr>
            <a:r>
              <a:rPr lang="en-US" sz="3200" dirty="0" smtClean="0"/>
              <a:t>Foreign domination</a:t>
            </a:r>
          </a:p>
          <a:p>
            <a:pPr>
              <a:lnSpc>
                <a:spcPct val="100000"/>
              </a:lnSpc>
              <a:spcBef>
                <a:spcPct val="20000"/>
              </a:spcBef>
              <a:buFont typeface="+mj-lt"/>
              <a:buAutoNum type="alphaUcPeriod"/>
            </a:pPr>
            <a:r>
              <a:rPr lang="en-US" sz="3200" dirty="0" smtClean="0"/>
              <a:t>A UN peace keeping force</a:t>
            </a:r>
          </a:p>
          <a:p>
            <a:pPr>
              <a:lnSpc>
                <a:spcPct val="100000"/>
              </a:lnSpc>
              <a:spcBef>
                <a:spcPct val="20000"/>
              </a:spcBef>
              <a:buFont typeface="+mj-lt"/>
              <a:buAutoNum type="alphaUcPeriod"/>
            </a:pPr>
            <a:r>
              <a:rPr lang="en-US" sz="3200" dirty="0" smtClean="0"/>
              <a:t>Democratic activism</a:t>
            </a:r>
            <a:endParaRPr lang="en-US" sz="3200" dirty="0"/>
          </a:p>
        </p:txBody>
      </p:sp>
      <p:sp>
        <p:nvSpPr>
          <p:cNvPr id="5" name="Text Placeholder 4"/>
          <p:cNvSpPr>
            <a:spLocks noGrp="1"/>
          </p:cNvSpPr>
          <p:nvPr>
            <p:ph type="body" sz="quarter" idx="10"/>
          </p:nvPr>
        </p:nvSpPr>
        <p:spPr/>
        <p:txBody>
          <a:bodyPr/>
          <a:lstStyle/>
          <a:p>
            <a:r>
              <a:rPr lang="en-US" dirty="0"/>
              <a:t>(AS220-C2L2:VQ12)</a:t>
            </a:r>
          </a:p>
        </p:txBody>
      </p:sp>
      <p:sp>
        <p:nvSpPr>
          <p:cNvPr id="7" name="CAI1"/>
          <p:cNvSpPr>
            <a:spLocks noChangeAspect="1"/>
          </p:cNvSpPr>
          <p:nvPr>
            <p:custDataLst>
              <p:tags r:id="rId3"/>
            </p:custDataLst>
          </p:nvPr>
        </p:nvSpPr>
        <p:spPr>
          <a:xfrm rot="10800000">
            <a:off x="381000" y="3048001"/>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048000"/>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363834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Another word for shared (p.169)</a:t>
            </a:r>
            <a:endParaRPr lang="en-US" sz="5400" dirty="0"/>
          </a:p>
        </p:txBody>
      </p:sp>
      <p:sp>
        <p:nvSpPr>
          <p:cNvPr id="3" name="TPAnswers"/>
          <p:cNvSpPr>
            <a:spLocks noGrp="1"/>
          </p:cNvSpPr>
          <p:nvPr>
            <p:ph type="body" idx="1"/>
            <p:custDataLst>
              <p:tags r:id="rId2"/>
            </p:custDataLst>
          </p:nvPr>
        </p:nvSpPr>
        <p:spPr>
          <a:xfrm>
            <a:off x="762000" y="3048000"/>
            <a:ext cx="7753350" cy="2438401"/>
          </a:xfrm>
        </p:spPr>
        <p:txBody>
          <a:bodyPr>
            <a:normAutofit/>
          </a:bodyPr>
          <a:lstStyle/>
          <a:p>
            <a:pPr>
              <a:lnSpc>
                <a:spcPct val="100000"/>
              </a:lnSpc>
              <a:spcBef>
                <a:spcPct val="20000"/>
              </a:spcBef>
              <a:buFont typeface="+mj-lt"/>
              <a:buAutoNum type="alphaUcPeriod"/>
            </a:pPr>
            <a:r>
              <a:rPr lang="en-US" sz="3200" dirty="0" smtClean="0"/>
              <a:t>Provisional</a:t>
            </a:r>
          </a:p>
          <a:p>
            <a:pPr>
              <a:lnSpc>
                <a:spcPct val="100000"/>
              </a:lnSpc>
              <a:spcBef>
                <a:spcPct val="20000"/>
              </a:spcBef>
              <a:buFont typeface="+mj-lt"/>
              <a:buAutoNum type="alphaUcPeriod"/>
            </a:pPr>
            <a:r>
              <a:rPr lang="en-US" sz="3200" dirty="0" smtClean="0"/>
              <a:t>Social</a:t>
            </a:r>
          </a:p>
          <a:p>
            <a:pPr>
              <a:lnSpc>
                <a:spcPct val="100000"/>
              </a:lnSpc>
              <a:spcBef>
                <a:spcPct val="20000"/>
              </a:spcBef>
              <a:buFont typeface="+mj-lt"/>
              <a:buAutoNum type="alphaUcPeriod"/>
            </a:pPr>
            <a:r>
              <a:rPr lang="en-US" sz="3200" dirty="0" smtClean="0"/>
              <a:t>Central</a:t>
            </a:r>
          </a:p>
          <a:p>
            <a:pPr>
              <a:lnSpc>
                <a:spcPct val="100000"/>
              </a:lnSpc>
              <a:spcBef>
                <a:spcPct val="20000"/>
              </a:spcBef>
              <a:buFont typeface="+mj-lt"/>
              <a:buAutoNum type="alphaUcPeriod"/>
            </a:pPr>
            <a:r>
              <a:rPr lang="en-US" sz="3200" dirty="0" smtClean="0"/>
              <a:t>Communal</a:t>
            </a:r>
            <a:endParaRPr lang="en-US" sz="3200" dirty="0"/>
          </a:p>
        </p:txBody>
      </p:sp>
      <p:sp>
        <p:nvSpPr>
          <p:cNvPr id="5" name="Text Placeholder 4"/>
          <p:cNvSpPr>
            <a:spLocks noGrp="1"/>
          </p:cNvSpPr>
          <p:nvPr>
            <p:ph type="body" sz="quarter" idx="10"/>
          </p:nvPr>
        </p:nvSpPr>
        <p:spPr/>
        <p:txBody>
          <a:bodyPr/>
          <a:lstStyle/>
          <a:p>
            <a:r>
              <a:rPr lang="en-US" dirty="0"/>
              <a:t>(AS220-C2L2:VQ13)</a:t>
            </a:r>
          </a:p>
        </p:txBody>
      </p:sp>
      <p:sp>
        <p:nvSpPr>
          <p:cNvPr id="7" name="CAI1"/>
          <p:cNvSpPr>
            <a:spLocks noChangeAspect="1"/>
          </p:cNvSpPr>
          <p:nvPr>
            <p:custDataLst>
              <p:tags r:id="rId3"/>
            </p:custDataLst>
          </p:nvPr>
        </p:nvSpPr>
        <p:spPr>
          <a:xfrm rot="10800000">
            <a:off x="381001" y="4855465"/>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048000"/>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7594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628650" y="365124"/>
            <a:ext cx="7886700" cy="2987675"/>
          </a:xfrm>
        </p:spPr>
        <p:txBody>
          <a:bodyPr>
            <a:noAutofit/>
          </a:bodyPr>
          <a:lstStyle/>
          <a:p>
            <a:r>
              <a:rPr lang="en-US" sz="5400" dirty="0" smtClean="0"/>
              <a:t>A situation that's out of control with, in effect, where no one is in charge (p.171)</a:t>
            </a:r>
            <a:endParaRPr lang="en-US" sz="5400" dirty="0"/>
          </a:p>
        </p:txBody>
      </p:sp>
      <p:sp>
        <p:nvSpPr>
          <p:cNvPr id="3" name="TPAnswers"/>
          <p:cNvSpPr>
            <a:spLocks noGrp="1"/>
          </p:cNvSpPr>
          <p:nvPr>
            <p:ph type="body" idx="1"/>
            <p:custDataLst>
              <p:tags r:id="rId2"/>
            </p:custDataLst>
          </p:nvPr>
        </p:nvSpPr>
        <p:spPr>
          <a:xfrm>
            <a:off x="762000" y="3733799"/>
            <a:ext cx="7753350" cy="2438401"/>
          </a:xfrm>
        </p:spPr>
        <p:txBody>
          <a:bodyPr>
            <a:normAutofit/>
          </a:bodyPr>
          <a:lstStyle/>
          <a:p>
            <a:pPr>
              <a:lnSpc>
                <a:spcPct val="100000"/>
              </a:lnSpc>
              <a:spcBef>
                <a:spcPct val="20000"/>
              </a:spcBef>
              <a:buFont typeface="+mj-lt"/>
              <a:buAutoNum type="alphaUcPeriod"/>
            </a:pPr>
            <a:r>
              <a:rPr lang="en-US" sz="3200" dirty="0" smtClean="0"/>
              <a:t>Communism</a:t>
            </a:r>
          </a:p>
          <a:p>
            <a:pPr>
              <a:lnSpc>
                <a:spcPct val="100000"/>
              </a:lnSpc>
              <a:spcBef>
                <a:spcPct val="20000"/>
              </a:spcBef>
              <a:buFont typeface="+mj-lt"/>
              <a:buAutoNum type="alphaUcPeriod"/>
            </a:pPr>
            <a:r>
              <a:rPr lang="en-US" sz="3200" dirty="0" smtClean="0"/>
              <a:t>Socialism</a:t>
            </a:r>
          </a:p>
          <a:p>
            <a:pPr>
              <a:lnSpc>
                <a:spcPct val="100000"/>
              </a:lnSpc>
              <a:spcBef>
                <a:spcPct val="20000"/>
              </a:spcBef>
              <a:buFont typeface="+mj-lt"/>
              <a:buAutoNum type="alphaUcPeriod"/>
            </a:pPr>
            <a:r>
              <a:rPr lang="en-US" sz="3200" dirty="0" smtClean="0"/>
              <a:t>Anarchy</a:t>
            </a:r>
          </a:p>
          <a:p>
            <a:pPr>
              <a:lnSpc>
                <a:spcPct val="100000"/>
              </a:lnSpc>
              <a:spcBef>
                <a:spcPct val="20000"/>
              </a:spcBef>
              <a:buFont typeface="+mj-lt"/>
              <a:buAutoNum type="alphaUcPeriod"/>
            </a:pPr>
            <a:r>
              <a:rPr lang="en-US" sz="3200" dirty="0" smtClean="0"/>
              <a:t>Plutocracy</a:t>
            </a:r>
            <a:endParaRPr lang="en-US" sz="3200" dirty="0"/>
          </a:p>
        </p:txBody>
      </p:sp>
      <p:sp>
        <p:nvSpPr>
          <p:cNvPr id="5" name="Text Placeholder 4"/>
          <p:cNvSpPr>
            <a:spLocks noGrp="1"/>
          </p:cNvSpPr>
          <p:nvPr>
            <p:ph type="body" sz="quarter" idx="10"/>
          </p:nvPr>
        </p:nvSpPr>
        <p:spPr/>
        <p:txBody>
          <a:bodyPr/>
          <a:lstStyle/>
          <a:p>
            <a:r>
              <a:rPr lang="en-US" dirty="0"/>
              <a:t>(AS220-C2L2:VQ14)</a:t>
            </a:r>
          </a:p>
        </p:txBody>
      </p:sp>
      <p:sp>
        <p:nvSpPr>
          <p:cNvPr id="7" name="CAI1"/>
          <p:cNvSpPr>
            <a:spLocks noChangeAspect="1"/>
          </p:cNvSpPr>
          <p:nvPr>
            <p:custDataLst>
              <p:tags r:id="rId3"/>
            </p:custDataLst>
          </p:nvPr>
        </p:nvSpPr>
        <p:spPr>
          <a:xfrm rot="10800000">
            <a:off x="381001" y="4953000"/>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3733799"/>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2088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5400" dirty="0" smtClean="0"/>
              <a:t>Able to be farmed (p.172)</a:t>
            </a:r>
            <a:endParaRPr lang="en-US" sz="5400" dirty="0"/>
          </a:p>
        </p:txBody>
      </p:sp>
      <p:sp>
        <p:nvSpPr>
          <p:cNvPr id="3" name="TPAnswers"/>
          <p:cNvSpPr>
            <a:spLocks noGrp="1"/>
          </p:cNvSpPr>
          <p:nvPr>
            <p:ph type="body" idx="1"/>
            <p:custDataLst>
              <p:tags r:id="rId2"/>
            </p:custDataLst>
          </p:nvPr>
        </p:nvSpPr>
        <p:spPr>
          <a:xfrm>
            <a:off x="762000" y="2971800"/>
            <a:ext cx="7753350" cy="2438401"/>
          </a:xfrm>
        </p:spPr>
        <p:txBody>
          <a:bodyPr>
            <a:normAutofit/>
          </a:bodyPr>
          <a:lstStyle/>
          <a:p>
            <a:pPr>
              <a:lnSpc>
                <a:spcPct val="100000"/>
              </a:lnSpc>
              <a:spcBef>
                <a:spcPct val="20000"/>
              </a:spcBef>
              <a:buFont typeface="+mj-lt"/>
              <a:buAutoNum type="alphaUcPeriod"/>
            </a:pPr>
            <a:r>
              <a:rPr lang="en-US" sz="3200" dirty="0" smtClean="0"/>
              <a:t>Aqueous</a:t>
            </a:r>
          </a:p>
          <a:p>
            <a:pPr>
              <a:lnSpc>
                <a:spcPct val="100000"/>
              </a:lnSpc>
              <a:spcBef>
                <a:spcPct val="20000"/>
              </a:spcBef>
              <a:buFont typeface="+mj-lt"/>
              <a:buAutoNum type="alphaUcPeriod"/>
            </a:pPr>
            <a:r>
              <a:rPr lang="en-US" sz="3200" dirty="0" smtClean="0"/>
              <a:t>Arable</a:t>
            </a:r>
          </a:p>
          <a:p>
            <a:pPr>
              <a:lnSpc>
                <a:spcPct val="100000"/>
              </a:lnSpc>
              <a:spcBef>
                <a:spcPct val="20000"/>
              </a:spcBef>
              <a:buFont typeface="+mj-lt"/>
              <a:buAutoNum type="alphaUcPeriod"/>
            </a:pPr>
            <a:r>
              <a:rPr lang="en-US" sz="3200" dirty="0" smtClean="0"/>
              <a:t>Arterial</a:t>
            </a:r>
          </a:p>
          <a:p>
            <a:pPr>
              <a:lnSpc>
                <a:spcPct val="100000"/>
              </a:lnSpc>
              <a:spcBef>
                <a:spcPct val="20000"/>
              </a:spcBef>
              <a:buFont typeface="+mj-lt"/>
              <a:buAutoNum type="alphaUcPeriod"/>
            </a:pPr>
            <a:r>
              <a:rPr lang="en-US" sz="3200" dirty="0" smtClean="0"/>
              <a:t>Arboreal</a:t>
            </a:r>
            <a:endParaRPr lang="en-US" sz="3200" dirty="0"/>
          </a:p>
        </p:txBody>
      </p:sp>
      <p:sp>
        <p:nvSpPr>
          <p:cNvPr id="5" name="Text Placeholder 4"/>
          <p:cNvSpPr>
            <a:spLocks noGrp="1"/>
          </p:cNvSpPr>
          <p:nvPr>
            <p:ph type="body" sz="quarter" idx="10"/>
          </p:nvPr>
        </p:nvSpPr>
        <p:spPr/>
        <p:txBody>
          <a:bodyPr/>
          <a:lstStyle/>
          <a:p>
            <a:r>
              <a:rPr lang="en-US" dirty="0"/>
              <a:t>(AS220-C2L2:VQ15)</a:t>
            </a:r>
          </a:p>
        </p:txBody>
      </p:sp>
      <p:sp>
        <p:nvSpPr>
          <p:cNvPr id="7" name="CAI1"/>
          <p:cNvSpPr>
            <a:spLocks noChangeAspect="1"/>
          </p:cNvSpPr>
          <p:nvPr>
            <p:custDataLst>
              <p:tags r:id="rId3"/>
            </p:custDataLst>
          </p:nvPr>
        </p:nvSpPr>
        <p:spPr>
          <a:xfrm rot="10800000">
            <a:off x="381000" y="3581401"/>
            <a:ext cx="402336" cy="402336"/>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PChart"/>
          <p:cNvSpPr txBox="1">
            <a:spLocks/>
          </p:cNvSpPr>
          <p:nvPr>
            <p:custDataLst>
              <p:tags r:id="rId4"/>
            </p:custDataLst>
          </p:nvPr>
        </p:nvSpPr>
        <p:spPr>
          <a:xfrm>
            <a:off x="6858000" y="2971800"/>
            <a:ext cx="1727200" cy="2438401"/>
          </a:xfrm>
          <a:prstGeom prst="rect">
            <a:avLst/>
          </a:prstGeom>
        </p:spPr>
        <p:txBody>
          <a:bodyPr vert="horz" lIns="91440" tIns="45720" rIns="91440" bIns="45720" rtlCol="0">
            <a:normAutofit/>
          </a:bodyPr>
          <a:lstStyle>
            <a:lvl1pPr marL="514350" indent="-640080" algn="l" defTabSz="914400" rtl="0" eaLnBrk="1" latinLnBrk="0" hangingPunct="1">
              <a:lnSpc>
                <a:spcPct val="90000"/>
              </a:lnSpc>
              <a:spcBef>
                <a:spcPts val="1000"/>
              </a:spcBef>
              <a:buClr>
                <a:srgbClr val="FFFF00"/>
              </a:buClr>
              <a:buFont typeface="+mj-lt"/>
              <a:buAutoNum type="alphaUcPeriod"/>
              <a:defRPr sz="4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p>
          <a:p>
            <a:pPr algn="r" fontAlgn="auto">
              <a:lnSpc>
                <a:spcPct val="100000"/>
              </a:lnSpc>
              <a:spcBef>
                <a:spcPct val="20000"/>
              </a:spcBef>
              <a:spcAft>
                <a:spcPts val="0"/>
              </a:spcAft>
              <a:buNone/>
            </a:pPr>
            <a:r>
              <a:rPr lang="en-US" sz="3200" smtClean="0"/>
              <a:t>1</a:t>
            </a:r>
            <a:endParaRPr lang="en-US" sz="3200" dirty="0"/>
          </a:p>
        </p:txBody>
      </p:sp>
    </p:spTree>
    <p:custDataLst>
      <p:tags r:id="rId1"/>
    </p:custDataLst>
    <p:extLst>
      <p:ext uri="{BB962C8B-B14F-4D97-AF65-F5344CB8AC3E}">
        <p14:creationId xmlns:p14="http://schemas.microsoft.com/office/powerpoint/2010/main" val="82771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p:cNvSpPr>
            <a:spLocks noGrp="1"/>
          </p:cNvSpPr>
          <p:nvPr>
            <p:ph type="title"/>
          </p:nvPr>
        </p:nvSpPr>
        <p:spPr>
          <a:xfrm>
            <a:off x="219808" y="67408"/>
            <a:ext cx="7886700" cy="1325563"/>
          </a:xfrm>
        </p:spPr>
        <p:txBody>
          <a:bodyPr/>
          <a:lstStyle/>
          <a:p>
            <a:r>
              <a:rPr lang="en-US" dirty="0" smtClean="0"/>
              <a:t>Leaderboard</a:t>
            </a:r>
            <a:endParaRPr lang="en-US" dirty="0"/>
          </a:p>
        </p:txBody>
      </p:sp>
      <p:graphicFrame>
        <p:nvGraphicFramePr>
          <p:cNvPr id="4" name="TPLeaderBoardTable"/>
          <p:cNvGraphicFramePr>
            <a:graphicFrameLocks noGrp="1"/>
          </p:cNvGraphicFramePr>
          <p:nvPr>
            <p:extLst>
              <p:ext uri="{D42A27DB-BD31-4B8C-83A1-F6EECF244321}">
                <p14:modId xmlns:p14="http://schemas.microsoft.com/office/powerpoint/2010/main" val="589061172"/>
              </p:ext>
            </p:extLst>
          </p:nvPr>
        </p:nvGraphicFramePr>
        <p:xfrm>
          <a:off x="127000" y="1333500"/>
          <a:ext cx="8890000" cy="5029200"/>
        </p:xfrm>
        <a:graphic>
          <a:graphicData uri="http://schemas.openxmlformats.org/drawingml/2006/table">
            <a:tbl>
              <a:tblPr firstRow="1" bandRow="1">
                <a:tableStyleId>{7DF18680-E054-41AD-8BC1-D1AEF772440D}</a:tableStyleId>
              </a:tblPr>
              <a:tblGrid>
                <a:gridCol w="1397000"/>
                <a:gridCol w="3048000"/>
                <a:gridCol w="1397000"/>
                <a:gridCol w="3048000"/>
              </a:tblGrid>
              <a:tr h="317500">
                <a:tc>
                  <a:txBody>
                    <a:bodyPr/>
                    <a:lstStyle/>
                    <a:p>
                      <a:pPr algn="l"/>
                      <a:r>
                        <a:rPr lang="en-US" sz="2400" dirty="0" smtClean="0"/>
                        <a:t>Points</a:t>
                      </a:r>
                      <a:endParaRPr lang="en-US" sz="2400" b="1" dirty="0">
                        <a:solidFill>
                          <a:srgbClr val="000000"/>
                        </a:solidFill>
                      </a:endParaRPr>
                    </a:p>
                  </a:txBody>
                  <a:tcPr/>
                </a:tc>
                <a:tc>
                  <a:txBody>
                    <a:bodyPr/>
                    <a:lstStyle/>
                    <a:p>
                      <a:pPr algn="l"/>
                      <a:r>
                        <a:rPr lang="en-US" sz="2400" smtClean="0"/>
                        <a:t>Participant</a:t>
                      </a:r>
                      <a:endParaRPr lang="en-US" sz="2400" b="1">
                        <a:solidFill>
                          <a:srgbClr val="000000"/>
                        </a:solidFill>
                      </a:endParaRPr>
                    </a:p>
                  </a:txBody>
                  <a:tcPr/>
                </a:tc>
                <a:tc>
                  <a:txBody>
                    <a:bodyPr/>
                    <a:lstStyle/>
                    <a:p>
                      <a:pPr algn="l"/>
                      <a:r>
                        <a:rPr lang="en-US" sz="2400" smtClean="0"/>
                        <a:t>Points</a:t>
                      </a:r>
                      <a:endParaRPr lang="en-US" sz="2400" b="1">
                        <a:solidFill>
                          <a:srgbClr val="000000"/>
                        </a:solidFill>
                      </a:endParaRPr>
                    </a:p>
                  </a:txBody>
                  <a:tcPr/>
                </a:tc>
                <a:tc>
                  <a:txBody>
                    <a:bodyPr/>
                    <a:lstStyle/>
                    <a:p>
                      <a:pPr algn="l"/>
                      <a:r>
                        <a:rPr lang="en-US" sz="2400" smtClean="0"/>
                        <a:t>Participant</a:t>
                      </a:r>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r>
            </a:tbl>
          </a:graphicData>
        </a:graphic>
      </p:graphicFrame>
      <p:sp>
        <p:nvSpPr>
          <p:cNvPr id="6" name="Rectangle 5"/>
          <p:cNvSpPr/>
          <p:nvPr/>
        </p:nvSpPr>
        <p:spPr>
          <a:xfrm>
            <a:off x="8100527" y="252446"/>
            <a:ext cx="859531" cy="954107"/>
          </a:xfrm>
          <a:prstGeom prst="rect">
            <a:avLst/>
          </a:prstGeom>
        </p:spPr>
        <p:txBody>
          <a:bodyPr wrap="none">
            <a:spAutoFit/>
          </a:bodyPr>
          <a:lstStyle/>
          <a:p>
            <a:pPr algn="ctr"/>
            <a:r>
              <a:rPr lang="en-US" sz="2800" b="1" i="1" dirty="0" smtClean="0">
                <a:solidFill>
                  <a:prstClr val="white"/>
                </a:solidFill>
                <a:effectLst>
                  <a:outerShdw blurRad="38100" dist="38100" dir="2700000" algn="tl">
                    <a:srgbClr val="000000">
                      <a:alpha val="43137"/>
                    </a:srgbClr>
                  </a:outerShdw>
                </a:effectLst>
                <a:latin typeface="Calibri Light"/>
              </a:rPr>
              <a:t>Last</a:t>
            </a:r>
          </a:p>
          <a:p>
            <a:pPr algn="ctr"/>
            <a:r>
              <a:rPr lang="en-US" sz="2800" b="1" i="1" dirty="0" smtClean="0">
                <a:solidFill>
                  <a:prstClr val="white"/>
                </a:solidFill>
                <a:effectLst>
                  <a:outerShdw blurRad="38100" dist="38100" dir="2700000" algn="tl">
                    <a:srgbClr val="000000">
                      <a:alpha val="43137"/>
                    </a:srgbClr>
                  </a:outerShdw>
                </a:effectLst>
                <a:latin typeface="Calibri Light"/>
              </a:rPr>
              <a:t>Slide</a:t>
            </a:r>
            <a:endParaRPr lang="en-US" sz="2800" b="1" i="1" dirty="0">
              <a:solidFill>
                <a:prstClr val="white"/>
              </a:solidFill>
              <a:effectLst>
                <a:outerShdw blurRad="38100" dist="38100" dir="2700000" algn="tl">
                  <a:srgbClr val="000000">
                    <a:alpha val="43137"/>
                  </a:srgbClr>
                </a:outerShdw>
              </a:effectLst>
              <a:latin typeface="Calibri Light"/>
            </a:endParaRPr>
          </a:p>
        </p:txBody>
      </p:sp>
      <p:sp>
        <p:nvSpPr>
          <p:cNvPr id="7" name="Action Button: Return 6">
            <a:hlinkClick r:id="" action="ppaction://hlinkshowjump?jump=lastslideviewed" highlightClick="1"/>
          </p:cNvPr>
          <p:cNvSpPr/>
          <p:nvPr/>
        </p:nvSpPr>
        <p:spPr>
          <a:xfrm rot="16200000">
            <a:off x="7332243" y="403643"/>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solidFill>
                <a:prstClr val="white"/>
              </a:solidFill>
            </a:endParaRPr>
          </a:p>
        </p:txBody>
      </p:sp>
    </p:spTree>
    <p:custDataLst>
      <p:tags r:id="rId1"/>
    </p:custDataLst>
    <p:extLst>
      <p:ext uri="{BB962C8B-B14F-4D97-AF65-F5344CB8AC3E}">
        <p14:creationId xmlns:p14="http://schemas.microsoft.com/office/powerpoint/2010/main" val="363564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PLeaderBoardTable"/>
          <p:cNvGraphicFramePr>
            <a:graphicFrameLocks noGrp="1"/>
          </p:cNvGraphicFramePr>
          <p:nvPr>
            <p:extLst>
              <p:ext uri="{D42A27DB-BD31-4B8C-83A1-F6EECF244321}">
                <p14:modId xmlns:p14="http://schemas.microsoft.com/office/powerpoint/2010/main" val="1109204287"/>
              </p:ext>
            </p:extLst>
          </p:nvPr>
        </p:nvGraphicFramePr>
        <p:xfrm>
          <a:off x="127000" y="1333500"/>
          <a:ext cx="8890000" cy="5029200"/>
        </p:xfrm>
        <a:graphic>
          <a:graphicData uri="http://schemas.openxmlformats.org/drawingml/2006/table">
            <a:tbl>
              <a:tblPr firstRow="1" bandRow="1">
                <a:tableStyleId>{7DF18680-E054-41AD-8BC1-D1AEF772440D}</a:tableStyleId>
              </a:tblPr>
              <a:tblGrid>
                <a:gridCol w="1397000"/>
                <a:gridCol w="3048000"/>
                <a:gridCol w="1397000"/>
                <a:gridCol w="3048000"/>
              </a:tblGrid>
              <a:tr h="317500">
                <a:tc>
                  <a:txBody>
                    <a:bodyPr/>
                    <a:lstStyle/>
                    <a:p>
                      <a:pPr algn="l"/>
                      <a:r>
                        <a:rPr lang="en-US" sz="2400" dirty="0" smtClean="0"/>
                        <a:t>Points</a:t>
                      </a:r>
                      <a:endParaRPr lang="en-US" sz="2400" b="1" dirty="0">
                        <a:solidFill>
                          <a:srgbClr val="000000"/>
                        </a:solidFill>
                      </a:endParaRPr>
                    </a:p>
                  </a:txBody>
                  <a:tcPr/>
                </a:tc>
                <a:tc>
                  <a:txBody>
                    <a:bodyPr/>
                    <a:lstStyle/>
                    <a:p>
                      <a:pPr algn="l"/>
                      <a:r>
                        <a:rPr lang="en-US" sz="2400" dirty="0" smtClean="0"/>
                        <a:t>Team</a:t>
                      </a:r>
                      <a:endParaRPr lang="en-US" sz="2400" b="1" dirty="0">
                        <a:solidFill>
                          <a:srgbClr val="000000"/>
                        </a:solidFill>
                      </a:endParaRPr>
                    </a:p>
                  </a:txBody>
                  <a:tcPr/>
                </a:tc>
                <a:tc>
                  <a:txBody>
                    <a:bodyPr/>
                    <a:lstStyle/>
                    <a:p>
                      <a:pPr algn="l"/>
                      <a:r>
                        <a:rPr lang="en-US" sz="2400" smtClean="0"/>
                        <a:t>Points</a:t>
                      </a:r>
                      <a:endParaRPr lang="en-US" sz="2400" b="1">
                        <a:solidFill>
                          <a:srgbClr val="000000"/>
                        </a:solidFill>
                      </a:endParaRPr>
                    </a:p>
                  </a:txBody>
                  <a:tcPr/>
                </a:tc>
                <a:tc>
                  <a:txBody>
                    <a:bodyPr/>
                    <a:lstStyle/>
                    <a:p>
                      <a:pPr algn="l"/>
                      <a:r>
                        <a:rPr lang="en-US" sz="2400" smtClean="0"/>
                        <a:t>Team</a:t>
                      </a:r>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r>
            </a:tbl>
          </a:graphicData>
        </a:graphic>
      </p:graphicFrame>
      <p:sp>
        <p:nvSpPr>
          <p:cNvPr id="5" name="Rectangle 4"/>
          <p:cNvSpPr/>
          <p:nvPr/>
        </p:nvSpPr>
        <p:spPr>
          <a:xfrm>
            <a:off x="8100527" y="252446"/>
            <a:ext cx="859531" cy="954107"/>
          </a:xfrm>
          <a:prstGeom prst="rect">
            <a:avLst/>
          </a:prstGeom>
        </p:spPr>
        <p:txBody>
          <a:bodyPr wrap="none">
            <a:spAutoFit/>
          </a:bodyPr>
          <a:lstStyle/>
          <a:p>
            <a:pPr algn="ctr"/>
            <a:r>
              <a:rPr lang="en-US" sz="2800" b="1" i="1" dirty="0" smtClean="0">
                <a:solidFill>
                  <a:prstClr val="white"/>
                </a:solidFill>
                <a:effectLst>
                  <a:outerShdw blurRad="38100" dist="38100" dir="2700000" algn="tl">
                    <a:srgbClr val="000000">
                      <a:alpha val="43137"/>
                    </a:srgbClr>
                  </a:outerShdw>
                </a:effectLst>
                <a:latin typeface="Calibri Light"/>
              </a:rPr>
              <a:t>Last</a:t>
            </a:r>
          </a:p>
          <a:p>
            <a:pPr algn="ctr"/>
            <a:r>
              <a:rPr lang="en-US" sz="2800" b="1" i="1" dirty="0" smtClean="0">
                <a:solidFill>
                  <a:prstClr val="white"/>
                </a:solidFill>
                <a:effectLst>
                  <a:outerShdw blurRad="38100" dist="38100" dir="2700000" algn="tl">
                    <a:srgbClr val="000000">
                      <a:alpha val="43137"/>
                    </a:srgbClr>
                  </a:outerShdw>
                </a:effectLst>
                <a:latin typeface="Calibri Light"/>
              </a:rPr>
              <a:t>Slide</a:t>
            </a:r>
            <a:endParaRPr lang="en-US" sz="2800" b="1" i="1" dirty="0">
              <a:solidFill>
                <a:prstClr val="white"/>
              </a:solidFill>
              <a:effectLst>
                <a:outerShdw blurRad="38100" dist="38100" dir="2700000" algn="tl">
                  <a:srgbClr val="000000">
                    <a:alpha val="43137"/>
                  </a:srgbClr>
                </a:outerShdw>
              </a:effectLst>
              <a:latin typeface="Calibri Light"/>
            </a:endParaRPr>
          </a:p>
        </p:txBody>
      </p:sp>
      <p:sp>
        <p:nvSpPr>
          <p:cNvPr id="6" name="Action Button: Return 5">
            <a:hlinkClick r:id="" action="ppaction://hlinkshowjump?jump=lastslideviewed" highlightClick="1"/>
          </p:cNvPr>
          <p:cNvSpPr/>
          <p:nvPr/>
        </p:nvSpPr>
        <p:spPr>
          <a:xfrm rot="16200000">
            <a:off x="7332243" y="403643"/>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solidFill>
                <a:prstClr val="white"/>
              </a:solidFill>
            </a:endParaRPr>
          </a:p>
        </p:txBody>
      </p:sp>
      <p:sp>
        <p:nvSpPr>
          <p:cNvPr id="7" name="TPLeaderBoardTitle"/>
          <p:cNvSpPr txBox="1">
            <a:spLocks/>
          </p:cNvSpPr>
          <p:nvPr/>
        </p:nvSpPr>
        <p:spPr>
          <a:xfrm>
            <a:off x="213827" y="264367"/>
            <a:ext cx="7886700" cy="930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b="1" kern="1200">
                <a:ln w="3175">
                  <a:solidFill>
                    <a:schemeClr val="tx1"/>
                  </a:solidFill>
                </a:ln>
                <a:solidFill>
                  <a:schemeClr val="bg1"/>
                </a:solidFill>
                <a:effectLst>
                  <a:outerShdw blurRad="38100" dist="38100" dir="2700000" algn="tl">
                    <a:srgbClr val="000000">
                      <a:alpha val="43137"/>
                    </a:srgbClr>
                  </a:outerShdw>
                </a:effectLst>
                <a:latin typeface="+mn-lt"/>
                <a:ea typeface="+mj-ea"/>
                <a:cs typeface="+mj-cs"/>
              </a:defRPr>
            </a:lvl1pPr>
          </a:lstStyle>
          <a:p>
            <a:pPr fontAlgn="auto">
              <a:spcAft>
                <a:spcPts val="0"/>
              </a:spcAft>
            </a:pPr>
            <a:r>
              <a:rPr lang="en-US" dirty="0" smtClean="0">
                <a:ln w="3175">
                  <a:solidFill>
                    <a:prstClr val="black"/>
                  </a:solidFill>
                </a:ln>
                <a:solidFill>
                  <a:prstClr val="white"/>
                </a:solidFill>
              </a:rPr>
              <a:t>Team Scores</a:t>
            </a:r>
            <a:endParaRPr lang="en-US" dirty="0">
              <a:ln w="3175">
                <a:solidFill>
                  <a:prstClr val="black"/>
                </a:solidFill>
              </a:ln>
              <a:solidFill>
                <a:prstClr val="white"/>
              </a:solidFill>
            </a:endParaRPr>
          </a:p>
        </p:txBody>
      </p:sp>
    </p:spTree>
    <p:custDataLst>
      <p:tags r:id="rId1"/>
    </p:custDataLst>
    <p:extLst>
      <p:ext uri="{BB962C8B-B14F-4D97-AF65-F5344CB8AC3E}">
        <p14:creationId xmlns:p14="http://schemas.microsoft.com/office/powerpoint/2010/main" val="694152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PLeaderBoardTable"/>
          <p:cNvGraphicFramePr>
            <a:graphicFrameLocks noGrp="1"/>
          </p:cNvGraphicFramePr>
          <p:nvPr>
            <p:extLst>
              <p:ext uri="{D42A27DB-BD31-4B8C-83A1-F6EECF244321}">
                <p14:modId xmlns:p14="http://schemas.microsoft.com/office/powerpoint/2010/main" val="1149530085"/>
              </p:ext>
            </p:extLst>
          </p:nvPr>
        </p:nvGraphicFramePr>
        <p:xfrm>
          <a:off x="127000" y="1333500"/>
          <a:ext cx="8890000" cy="5029200"/>
        </p:xfrm>
        <a:graphic>
          <a:graphicData uri="http://schemas.openxmlformats.org/drawingml/2006/table">
            <a:tbl>
              <a:tblPr firstRow="1" bandRow="1">
                <a:tableStyleId>{7DF18680-E054-41AD-8BC1-D1AEF772440D}</a:tableStyleId>
              </a:tblPr>
              <a:tblGrid>
                <a:gridCol w="1270000"/>
                <a:gridCol w="3810000"/>
                <a:gridCol w="3810000"/>
              </a:tblGrid>
              <a:tr h="317500">
                <a:tc>
                  <a:txBody>
                    <a:bodyPr/>
                    <a:lstStyle/>
                    <a:p>
                      <a:pPr algn="l"/>
                      <a:r>
                        <a:rPr lang="en-US" sz="2400" dirty="0" smtClean="0"/>
                        <a:t>Points</a:t>
                      </a:r>
                      <a:endParaRPr lang="en-US" sz="2400" b="1" dirty="0">
                        <a:solidFill>
                          <a:srgbClr val="000000"/>
                        </a:solidFill>
                      </a:endParaRPr>
                    </a:p>
                  </a:txBody>
                  <a:tcPr/>
                </a:tc>
                <a:tc>
                  <a:txBody>
                    <a:bodyPr/>
                    <a:lstStyle/>
                    <a:p>
                      <a:pPr algn="l"/>
                      <a:r>
                        <a:rPr lang="en-US" sz="2400" smtClean="0"/>
                        <a:t>Team</a:t>
                      </a:r>
                      <a:endParaRPr lang="en-US" sz="2400" b="1">
                        <a:solidFill>
                          <a:srgbClr val="000000"/>
                        </a:solidFill>
                      </a:endParaRPr>
                    </a:p>
                  </a:txBody>
                  <a:tcPr/>
                </a:tc>
                <a:tc>
                  <a:txBody>
                    <a:bodyPr/>
                    <a:lstStyle/>
                    <a:p>
                      <a:pPr algn="l"/>
                      <a:r>
                        <a:rPr lang="en-US" sz="2400" dirty="0" smtClean="0"/>
                        <a:t>Participant</a:t>
                      </a:r>
                      <a:endParaRPr lang="en-US" sz="2400" b="1" dirty="0">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r>
              <a:tr h="317500">
                <a:tc>
                  <a:txBody>
                    <a:bodyPr/>
                    <a:lstStyle/>
                    <a:p>
                      <a:pPr algn="l"/>
                      <a:endParaRPr lang="en-US" sz="2400" b="1">
                        <a:solidFill>
                          <a:srgbClr val="000000"/>
                        </a:solidFill>
                      </a:endParaRPr>
                    </a:p>
                  </a:txBody>
                  <a:tcPr/>
                </a:tc>
                <a:tc>
                  <a:txBody>
                    <a:bodyPr/>
                    <a:lstStyle/>
                    <a:p>
                      <a:pPr algn="l"/>
                      <a:endParaRPr lang="en-US" sz="2400" b="1">
                        <a:solidFill>
                          <a:srgbClr val="000000"/>
                        </a:solidFill>
                      </a:endParaRPr>
                    </a:p>
                  </a:txBody>
                  <a:tcPr/>
                </a:tc>
                <a:tc>
                  <a:txBody>
                    <a:bodyPr/>
                    <a:lstStyle/>
                    <a:p>
                      <a:pPr algn="l"/>
                      <a:endParaRPr lang="en-US" sz="2400" b="1" dirty="0">
                        <a:solidFill>
                          <a:srgbClr val="000000"/>
                        </a:solidFill>
                      </a:endParaRPr>
                    </a:p>
                  </a:txBody>
                  <a:tcPr/>
                </a:tc>
              </a:tr>
            </a:tbl>
          </a:graphicData>
        </a:graphic>
      </p:graphicFrame>
      <p:sp>
        <p:nvSpPr>
          <p:cNvPr id="5" name="Rectangle 4"/>
          <p:cNvSpPr/>
          <p:nvPr/>
        </p:nvSpPr>
        <p:spPr>
          <a:xfrm>
            <a:off x="8100527" y="252446"/>
            <a:ext cx="859531" cy="954107"/>
          </a:xfrm>
          <a:prstGeom prst="rect">
            <a:avLst/>
          </a:prstGeom>
        </p:spPr>
        <p:txBody>
          <a:bodyPr wrap="none">
            <a:spAutoFit/>
          </a:bodyPr>
          <a:lstStyle/>
          <a:p>
            <a:pPr algn="ctr"/>
            <a:r>
              <a:rPr lang="en-US" sz="2800" b="1" i="1" dirty="0" smtClean="0">
                <a:solidFill>
                  <a:prstClr val="white"/>
                </a:solidFill>
                <a:effectLst>
                  <a:outerShdw blurRad="38100" dist="38100" dir="2700000" algn="tl">
                    <a:srgbClr val="000000">
                      <a:alpha val="43137"/>
                    </a:srgbClr>
                  </a:outerShdw>
                </a:effectLst>
                <a:latin typeface="Calibri Light"/>
              </a:rPr>
              <a:t>Last</a:t>
            </a:r>
          </a:p>
          <a:p>
            <a:pPr algn="ctr"/>
            <a:r>
              <a:rPr lang="en-US" sz="2800" b="1" i="1" dirty="0" smtClean="0">
                <a:solidFill>
                  <a:prstClr val="white"/>
                </a:solidFill>
                <a:effectLst>
                  <a:outerShdw blurRad="38100" dist="38100" dir="2700000" algn="tl">
                    <a:srgbClr val="000000">
                      <a:alpha val="43137"/>
                    </a:srgbClr>
                  </a:outerShdw>
                </a:effectLst>
                <a:latin typeface="Calibri Light"/>
              </a:rPr>
              <a:t>Slide</a:t>
            </a:r>
            <a:endParaRPr lang="en-US" sz="2800" b="1" i="1" dirty="0">
              <a:solidFill>
                <a:prstClr val="white"/>
              </a:solidFill>
              <a:effectLst>
                <a:outerShdw blurRad="38100" dist="38100" dir="2700000" algn="tl">
                  <a:srgbClr val="000000">
                    <a:alpha val="43137"/>
                  </a:srgbClr>
                </a:outerShdw>
              </a:effectLst>
              <a:latin typeface="Calibri Light"/>
            </a:endParaRPr>
          </a:p>
        </p:txBody>
      </p:sp>
      <p:sp>
        <p:nvSpPr>
          <p:cNvPr id="6" name="Action Button: Return 5">
            <a:hlinkClick r:id="" action="ppaction://hlinkshowjump?jump=lastslideviewed" highlightClick="1"/>
          </p:cNvPr>
          <p:cNvSpPr/>
          <p:nvPr/>
        </p:nvSpPr>
        <p:spPr>
          <a:xfrm rot="16200000">
            <a:off x="7332243" y="403643"/>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solidFill>
                <a:prstClr val="white"/>
              </a:solidFill>
            </a:endParaRPr>
          </a:p>
        </p:txBody>
      </p:sp>
      <p:sp>
        <p:nvSpPr>
          <p:cNvPr id="7" name="TPLeaderBoardTitle"/>
          <p:cNvSpPr>
            <a:spLocks noGrp="1"/>
          </p:cNvSpPr>
          <p:nvPr>
            <p:ph type="title"/>
          </p:nvPr>
        </p:nvSpPr>
        <p:spPr>
          <a:xfrm>
            <a:off x="213827" y="264367"/>
            <a:ext cx="7886700" cy="930275"/>
          </a:xfrm>
        </p:spPr>
        <p:txBody>
          <a:bodyPr/>
          <a:lstStyle/>
          <a:p>
            <a:r>
              <a:rPr lang="en-US" dirty="0" smtClean="0"/>
              <a:t>Team MVP</a:t>
            </a:r>
            <a:endParaRPr lang="en-US" dirty="0"/>
          </a:p>
        </p:txBody>
      </p:sp>
    </p:spTree>
    <p:custDataLst>
      <p:tags r:id="rId1"/>
    </p:custDataLst>
    <p:extLst>
      <p:ext uri="{BB962C8B-B14F-4D97-AF65-F5344CB8AC3E}">
        <p14:creationId xmlns:p14="http://schemas.microsoft.com/office/powerpoint/2010/main" val="3524027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fontScale="90000"/>
          </a:bodyPr>
          <a:lstStyle/>
          <a:p>
            <a:pPr algn="ctr"/>
            <a:r>
              <a:rPr lang="en-US" dirty="0" smtClean="0">
                <a:solidFill>
                  <a:schemeClr val="tx1"/>
                </a:solidFill>
              </a:rPr>
              <a:t>Whiteboard</a:t>
            </a:r>
            <a:endParaRPr lang="en-US" dirty="0">
              <a:solidFill>
                <a:schemeClr val="tx1"/>
              </a:solidFill>
            </a:endParaRPr>
          </a:p>
        </p:txBody>
      </p:sp>
      <p:sp>
        <p:nvSpPr>
          <p:cNvPr id="4" name="Rectangle 3"/>
          <p:cNvSpPr/>
          <p:nvPr/>
        </p:nvSpPr>
        <p:spPr>
          <a:xfrm>
            <a:off x="8378820" y="17585"/>
            <a:ext cx="750526" cy="830997"/>
          </a:xfrm>
          <a:prstGeom prst="rect">
            <a:avLst/>
          </a:prstGeom>
        </p:spPr>
        <p:txBody>
          <a:bodyPr wrap="none">
            <a:spAutoFit/>
          </a:bodyPr>
          <a:lstStyle/>
          <a:p>
            <a:pPr algn="ctr"/>
            <a:r>
              <a:rPr lang="en-US" sz="2400" b="1" i="1" dirty="0" smtClean="0">
                <a:solidFill>
                  <a:prstClr val="black"/>
                </a:solidFill>
                <a:effectLst>
                  <a:outerShdw blurRad="38100" dist="38100" dir="2700000" algn="tl">
                    <a:srgbClr val="000000">
                      <a:alpha val="43137"/>
                    </a:srgbClr>
                  </a:outerShdw>
                </a:effectLst>
                <a:latin typeface="Calibri Light"/>
              </a:rPr>
              <a:t>Last</a:t>
            </a:r>
          </a:p>
          <a:p>
            <a:pPr algn="ctr"/>
            <a:r>
              <a:rPr lang="en-US" sz="2400" b="1" i="1" dirty="0" smtClean="0">
                <a:solidFill>
                  <a:prstClr val="black"/>
                </a:solidFill>
                <a:effectLst>
                  <a:outerShdw blurRad="38100" dist="38100" dir="2700000" algn="tl">
                    <a:srgbClr val="000000">
                      <a:alpha val="43137"/>
                    </a:srgbClr>
                  </a:outerShdw>
                </a:effectLst>
                <a:latin typeface="Calibri Light"/>
              </a:rPr>
              <a:t>Slide</a:t>
            </a:r>
            <a:endParaRPr lang="en-US" sz="2400" b="1" i="1" dirty="0">
              <a:solidFill>
                <a:prstClr val="black"/>
              </a:solidFill>
              <a:effectLst>
                <a:outerShdw blurRad="38100" dist="38100" dir="2700000" algn="tl">
                  <a:srgbClr val="000000">
                    <a:alpha val="43137"/>
                  </a:srgbClr>
                </a:outerShdw>
              </a:effectLst>
              <a:latin typeface="Calibri Light"/>
            </a:endParaRPr>
          </a:p>
        </p:txBody>
      </p:sp>
      <p:sp>
        <p:nvSpPr>
          <p:cNvPr id="5" name="Action Button: Return 4">
            <a:hlinkClick r:id="" action="ppaction://hlinkshowjump?jump=lastslideviewed" highlightClick="1"/>
          </p:cNvPr>
          <p:cNvSpPr/>
          <p:nvPr/>
        </p:nvSpPr>
        <p:spPr>
          <a:xfrm rot="16200000">
            <a:off x="7710063" y="102626"/>
            <a:ext cx="685800" cy="651714"/>
          </a:xfrm>
          <a:prstGeom prst="actionButtonReturn">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153025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65125"/>
            <a:ext cx="8610600" cy="1325563"/>
          </a:xfrm>
        </p:spPr>
        <p:txBody>
          <a:bodyPr>
            <a:noAutofit/>
          </a:bodyPr>
          <a:lstStyle/>
          <a:p>
            <a:pPr algn="ctr"/>
            <a:r>
              <a:rPr lang="en-US" dirty="0" smtClean="0">
                <a:solidFill>
                  <a:srgbClr val="F8F8F8"/>
                </a:solidFill>
                <a:latin typeface="Calibri" panose="020F0502020204030204" pitchFamily="34" charset="0"/>
              </a:rPr>
              <a:t>Vocabulary Questions </a:t>
            </a:r>
            <a:r>
              <a:rPr lang="en-US" dirty="0">
                <a:solidFill>
                  <a:srgbClr val="F8F8F8"/>
                </a:solidFill>
                <a:latin typeface="Calibri" panose="020F0502020204030204" pitchFamily="34" charset="0"/>
              </a:rPr>
              <a:t>Slide </a:t>
            </a:r>
            <a:r>
              <a:rPr lang="en-US" dirty="0" smtClean="0">
                <a:solidFill>
                  <a:srgbClr val="F8F8F8"/>
                </a:solidFill>
                <a:latin typeface="Calibri" panose="020F0502020204030204" pitchFamily="34" charset="0"/>
              </a:rPr>
              <a:t>Index</a:t>
            </a:r>
            <a:endParaRPr lang="en-US" dirty="0"/>
          </a:p>
        </p:txBody>
      </p:sp>
      <p:sp>
        <p:nvSpPr>
          <p:cNvPr id="3" name="TextBox 2"/>
          <p:cNvSpPr txBox="1"/>
          <p:nvPr/>
        </p:nvSpPr>
        <p:spPr>
          <a:xfrm>
            <a:off x="149289" y="2460811"/>
            <a:ext cx="8839200" cy="3936975"/>
          </a:xfrm>
          <a:prstGeom prst="rect">
            <a:avLst/>
          </a:prstGeom>
          <a:noFill/>
        </p:spPr>
        <p:txBody>
          <a:bodyPr wrap="square" numCol="2" rtlCol="0">
            <a:spAutoFit/>
          </a:bodyPr>
          <a:lstStyle/>
          <a:p>
            <a:pPr marL="514350" indent="-514350">
              <a:lnSpc>
                <a:spcPct val="150000"/>
              </a:lnSpc>
              <a:spcAft>
                <a:spcPts val="200"/>
              </a:spcAft>
              <a:buFont typeface="+mj-lt"/>
              <a:buAutoNum type="arabicPeriod"/>
            </a:pPr>
            <a:r>
              <a:rPr lang="en-US" sz="2300" dirty="0" smtClean="0">
                <a:solidFill>
                  <a:srgbClr val="F8F8F8"/>
                </a:solidFill>
                <a:latin typeface="Calibri"/>
                <a:hlinkClick r:id="rId3" action="ppaction://hlinksldjump"/>
              </a:rPr>
              <a:t>Core shared belief </a:t>
            </a:r>
            <a:endParaRPr lang="en-US" sz="2300" dirty="0" smtClean="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4" action="ppaction://hlinksldjump"/>
              </a:rPr>
              <a:t>Government employees and institutions</a:t>
            </a:r>
            <a:endParaRPr lang="en-US" sz="2300" dirty="0" smtClean="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5" action="ppaction://hlinksldjump"/>
              </a:rPr>
              <a:t>Proclamations</a:t>
            </a:r>
            <a:endParaRPr lang="en-US" sz="2300" dirty="0" smtClean="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6" action="ppaction://hlinksldjump"/>
              </a:rPr>
              <a:t>Land under control of foreign power</a:t>
            </a:r>
            <a:endParaRPr lang="en-US" sz="2300" dirty="0" smtClean="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7" action="ppaction://hlinksldjump"/>
              </a:rPr>
              <a:t>Government run by the people</a:t>
            </a:r>
            <a:endParaRPr lang="en-US" sz="2300" dirty="0" smtClean="0">
              <a:solidFill>
                <a:srgbClr val="F8F8F8"/>
              </a:solidFill>
              <a:latin typeface="Calibri"/>
              <a:hlinkClick r:id="" action="ppaction://noaction"/>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8" action="ppaction://hlinksldjump"/>
              </a:rPr>
              <a:t>Temporary president </a:t>
            </a:r>
            <a:endParaRPr lang="en-US" sz="2300" dirty="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9" action="ppaction://hlinksldjump"/>
              </a:rPr>
              <a:t>Rulers who exercise both military and civil authority</a:t>
            </a:r>
            <a:endParaRPr lang="en-US" sz="2300" dirty="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10" action="ppaction://hlinksldjump"/>
              </a:rPr>
              <a:t>Military governors in Japan</a:t>
            </a:r>
            <a:endParaRPr lang="en-US" sz="2300" dirty="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11" action="ppaction://hlinksldjump"/>
              </a:rPr>
              <a:t>Warrior aristocrats of Japan</a:t>
            </a:r>
            <a:endParaRPr lang="en-US" sz="2300" dirty="0">
              <a:solidFill>
                <a:srgbClr val="F8F8F8"/>
              </a:solidFill>
              <a:latin typeface="Calibri"/>
            </a:endParaRPr>
          </a:p>
          <a:p>
            <a:pPr marL="514350" indent="-514350">
              <a:lnSpc>
                <a:spcPct val="150000"/>
              </a:lnSpc>
              <a:spcAft>
                <a:spcPts val="200"/>
              </a:spcAft>
              <a:buFont typeface="+mj-lt"/>
              <a:buAutoNum type="arabicPeriod"/>
            </a:pPr>
            <a:r>
              <a:rPr lang="en-US" sz="2300" dirty="0" smtClean="0">
                <a:solidFill>
                  <a:srgbClr val="F8F8F8"/>
                </a:solidFill>
                <a:latin typeface="Calibri"/>
                <a:hlinkClick r:id="rId12" action="ppaction://hlinksldjump"/>
              </a:rPr>
              <a:t>Threat of naval force to reach foreign policy goal</a:t>
            </a:r>
            <a:endParaRPr lang="en-US" sz="2300" dirty="0">
              <a:solidFill>
                <a:srgbClr val="F8F8F8"/>
              </a:solidFill>
              <a:latin typeface="Calibri"/>
            </a:endParaRPr>
          </a:p>
        </p:txBody>
      </p:sp>
      <p:sp>
        <p:nvSpPr>
          <p:cNvPr id="22" name="TextBox 21"/>
          <p:cNvSpPr txBox="1"/>
          <p:nvPr/>
        </p:nvSpPr>
        <p:spPr>
          <a:xfrm>
            <a:off x="160175" y="1730274"/>
            <a:ext cx="8610600" cy="523220"/>
          </a:xfrm>
          <a:prstGeom prst="rect">
            <a:avLst/>
          </a:prstGeom>
          <a:noFill/>
        </p:spPr>
        <p:txBody>
          <a:bodyPr wrap="square" rtlCol="0">
            <a:spAutoFit/>
          </a:bodyPr>
          <a:lstStyle/>
          <a:p>
            <a:r>
              <a:rPr lang="en-US" sz="2800" i="1" dirty="0" smtClean="0">
                <a:solidFill>
                  <a:srgbClr val="F8F8F8"/>
                </a:solidFill>
                <a:latin typeface="Calibri"/>
              </a:rPr>
              <a:t>Click any link below to go directly to polling that question.</a:t>
            </a:r>
            <a:endParaRPr lang="en-US" sz="2800" i="1" dirty="0">
              <a:solidFill>
                <a:srgbClr val="F8F8F8"/>
              </a:solidFill>
              <a:latin typeface="Calibri"/>
            </a:endParaRPr>
          </a:p>
        </p:txBody>
      </p:sp>
      <p:sp>
        <p:nvSpPr>
          <p:cNvPr id="8" name="TextBox 7"/>
          <p:cNvSpPr txBox="1"/>
          <p:nvPr/>
        </p:nvSpPr>
        <p:spPr>
          <a:xfrm>
            <a:off x="2971800" y="6396335"/>
            <a:ext cx="4170980" cy="461665"/>
          </a:xfrm>
          <a:prstGeom prst="rect">
            <a:avLst/>
          </a:prstGeom>
          <a:noFill/>
        </p:spPr>
        <p:txBody>
          <a:bodyPr wrap="square" rtlCol="0">
            <a:spAutoFit/>
          </a:bodyPr>
          <a:lstStyle/>
          <a:p>
            <a:r>
              <a:rPr lang="en-US" sz="2400" i="1" dirty="0" smtClean="0">
                <a:solidFill>
                  <a:srgbClr val="F8F8F8"/>
                </a:solidFill>
                <a:latin typeface="Calibri"/>
              </a:rPr>
              <a:t>Click here to return to this index. </a:t>
            </a:r>
            <a:endParaRPr lang="en-US" sz="2400" i="1" dirty="0">
              <a:solidFill>
                <a:srgbClr val="F8F8F8"/>
              </a:solidFill>
              <a:latin typeface="Calibri"/>
            </a:endParaRPr>
          </a:p>
        </p:txBody>
      </p:sp>
      <p:sp>
        <p:nvSpPr>
          <p:cNvPr id="9" name="Left Arrow 8"/>
          <p:cNvSpPr/>
          <p:nvPr/>
        </p:nvSpPr>
        <p:spPr bwMode="auto">
          <a:xfrm>
            <a:off x="1934545" y="6530842"/>
            <a:ext cx="1066800" cy="250958"/>
          </a:xfrm>
          <a:prstGeom prst="leftArrow">
            <a:avLst/>
          </a:prstGeom>
          <a:solidFill>
            <a:srgbClr val="E0E0E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2400" smtClean="0">
              <a:solidFill>
                <a:srgbClr val="E0E0E0"/>
              </a:solidFill>
              <a:latin typeface="Arial" charset="0"/>
            </a:endParaRPr>
          </a:p>
        </p:txBody>
      </p:sp>
      <p:pic>
        <p:nvPicPr>
          <p:cNvPr id="10" name="Picture 9">
            <a:hlinkClick r:id="rId13" action="ppaction://hlinksldjump"/>
          </p:cNvPr>
          <p:cNvPicPr>
            <a:picLocks noChangeAspect="1"/>
          </p:cNvPicPr>
          <p:nvPr/>
        </p:nvPicPr>
        <p:blipFill>
          <a:blip r:embed="rId14"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a:hlinkClick r:id="rId15" action="ppaction://hlinksldjump"/>
          </p:cNvPr>
          <p:cNvPicPr>
            <a:picLocks noChangeAspect="1"/>
          </p:cNvPicPr>
          <p:nvPr/>
        </p:nvPicPr>
        <p:blipFill>
          <a:blip r:embed="rId16"/>
          <a:stretch>
            <a:fillRect/>
          </a:stretch>
        </p:blipFill>
        <p:spPr>
          <a:xfrm>
            <a:off x="8239125" y="5972175"/>
            <a:ext cx="904875" cy="885825"/>
          </a:xfrm>
          <a:prstGeom prst="rect">
            <a:avLst/>
          </a:prstGeom>
        </p:spPr>
      </p:pic>
    </p:spTree>
    <p:extLst>
      <p:ext uri="{BB962C8B-B14F-4D97-AF65-F5344CB8AC3E}">
        <p14:creationId xmlns:p14="http://schemas.microsoft.com/office/powerpoint/2010/main" val="3017722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365125"/>
            <a:ext cx="8610600" cy="1325563"/>
          </a:xfrm>
        </p:spPr>
        <p:txBody>
          <a:bodyPr>
            <a:noAutofit/>
          </a:bodyPr>
          <a:lstStyle/>
          <a:p>
            <a:pPr algn="ctr"/>
            <a:r>
              <a:rPr lang="en-US" dirty="0" smtClean="0">
                <a:solidFill>
                  <a:srgbClr val="F8F8F8"/>
                </a:solidFill>
                <a:latin typeface="Calibri" panose="020F0502020204030204" pitchFamily="34" charset="0"/>
              </a:rPr>
              <a:t>Vocabulary Questions </a:t>
            </a:r>
            <a:r>
              <a:rPr lang="en-US" dirty="0">
                <a:solidFill>
                  <a:srgbClr val="F8F8F8"/>
                </a:solidFill>
                <a:latin typeface="Calibri" panose="020F0502020204030204" pitchFamily="34" charset="0"/>
              </a:rPr>
              <a:t>Slide </a:t>
            </a:r>
            <a:r>
              <a:rPr lang="en-US" dirty="0" smtClean="0">
                <a:solidFill>
                  <a:srgbClr val="F8F8F8"/>
                </a:solidFill>
                <a:latin typeface="Calibri" panose="020F0502020204030204" pitchFamily="34" charset="0"/>
              </a:rPr>
              <a:t>Index</a:t>
            </a:r>
            <a:endParaRPr lang="en-US" dirty="0"/>
          </a:p>
        </p:txBody>
      </p:sp>
      <p:sp>
        <p:nvSpPr>
          <p:cNvPr id="3" name="TextBox 2"/>
          <p:cNvSpPr txBox="1"/>
          <p:nvPr/>
        </p:nvSpPr>
        <p:spPr>
          <a:xfrm>
            <a:off x="149289" y="2460811"/>
            <a:ext cx="8839200" cy="2849498"/>
          </a:xfrm>
          <a:prstGeom prst="rect">
            <a:avLst/>
          </a:prstGeom>
          <a:noFill/>
        </p:spPr>
        <p:txBody>
          <a:bodyPr wrap="square" numCol="1" rtlCol="0">
            <a:spAutoFit/>
          </a:bodyPr>
          <a:lstStyle/>
          <a:p>
            <a:pPr marL="514350" indent="-514350">
              <a:lnSpc>
                <a:spcPct val="150000"/>
              </a:lnSpc>
              <a:spcAft>
                <a:spcPts val="200"/>
              </a:spcAft>
              <a:buFont typeface="+mj-lt"/>
              <a:buAutoNum type="arabicPeriod" startAt="11"/>
            </a:pPr>
            <a:r>
              <a:rPr lang="en-US" sz="2300" dirty="0" smtClean="0">
                <a:solidFill>
                  <a:srgbClr val="F8F8F8"/>
                </a:solidFill>
                <a:latin typeface="Calibri"/>
                <a:hlinkClick r:id="rId3" action="ppaction://hlinksldjump"/>
              </a:rPr>
              <a:t>Arrangement for one country to govern another </a:t>
            </a:r>
            <a:endParaRPr lang="en-US" sz="2300" dirty="0" smtClean="0">
              <a:solidFill>
                <a:srgbClr val="F8F8F8"/>
              </a:solidFill>
              <a:latin typeface="Calibri"/>
            </a:endParaRPr>
          </a:p>
          <a:p>
            <a:pPr marL="514350" indent="-514350">
              <a:lnSpc>
                <a:spcPct val="150000"/>
              </a:lnSpc>
              <a:spcAft>
                <a:spcPts val="200"/>
              </a:spcAft>
              <a:buFont typeface="+mj-lt"/>
              <a:buAutoNum type="arabicPeriod" startAt="11"/>
            </a:pPr>
            <a:r>
              <a:rPr lang="en-US" sz="2300" dirty="0" smtClean="0">
                <a:solidFill>
                  <a:srgbClr val="F8F8F8"/>
                </a:solidFill>
                <a:latin typeface="Calibri"/>
                <a:hlinkClick r:id="rId4" action="ppaction://hlinksldjump"/>
              </a:rPr>
              <a:t>Military rule</a:t>
            </a:r>
            <a:endParaRPr lang="en-US" sz="2300" dirty="0" smtClean="0">
              <a:solidFill>
                <a:srgbClr val="F8F8F8"/>
              </a:solidFill>
              <a:latin typeface="Calibri"/>
            </a:endParaRPr>
          </a:p>
          <a:p>
            <a:pPr marL="514350" indent="-514350">
              <a:lnSpc>
                <a:spcPct val="150000"/>
              </a:lnSpc>
              <a:spcAft>
                <a:spcPts val="200"/>
              </a:spcAft>
              <a:buFont typeface="+mj-lt"/>
              <a:buAutoNum type="arabicPeriod" startAt="11"/>
            </a:pPr>
            <a:r>
              <a:rPr lang="en-US" sz="2300" dirty="0" smtClean="0">
                <a:solidFill>
                  <a:srgbClr val="F8F8F8"/>
                </a:solidFill>
                <a:latin typeface="Calibri"/>
                <a:hlinkClick r:id="rId5" action="ppaction://hlinksldjump"/>
              </a:rPr>
              <a:t>Shared </a:t>
            </a:r>
            <a:endParaRPr lang="en-US" sz="2300" dirty="0" smtClean="0">
              <a:solidFill>
                <a:srgbClr val="F8F8F8"/>
              </a:solidFill>
              <a:latin typeface="Calibri"/>
            </a:endParaRPr>
          </a:p>
          <a:p>
            <a:pPr marL="514350" indent="-514350">
              <a:lnSpc>
                <a:spcPct val="150000"/>
              </a:lnSpc>
              <a:spcAft>
                <a:spcPts val="200"/>
              </a:spcAft>
              <a:buFont typeface="+mj-lt"/>
              <a:buAutoNum type="arabicPeriod" startAt="11"/>
            </a:pPr>
            <a:r>
              <a:rPr lang="en-US" sz="2300" dirty="0" smtClean="0">
                <a:solidFill>
                  <a:srgbClr val="F8F8F8"/>
                </a:solidFill>
                <a:latin typeface="Calibri"/>
                <a:hlinkClick r:id="rId6" action="ppaction://hlinksldjump"/>
              </a:rPr>
              <a:t>Situation that's out of control</a:t>
            </a:r>
            <a:endParaRPr lang="en-US" sz="2300" dirty="0" smtClean="0">
              <a:solidFill>
                <a:srgbClr val="F8F8F8"/>
              </a:solidFill>
              <a:latin typeface="Calibri"/>
            </a:endParaRPr>
          </a:p>
          <a:p>
            <a:pPr marL="514350" indent="-514350">
              <a:lnSpc>
                <a:spcPct val="150000"/>
              </a:lnSpc>
              <a:spcAft>
                <a:spcPts val="200"/>
              </a:spcAft>
              <a:buFont typeface="+mj-lt"/>
              <a:buAutoNum type="arabicPeriod" startAt="11"/>
            </a:pPr>
            <a:r>
              <a:rPr lang="en-US" sz="2300" dirty="0" smtClean="0">
                <a:solidFill>
                  <a:srgbClr val="F8F8F8"/>
                </a:solidFill>
                <a:latin typeface="Calibri"/>
                <a:hlinkClick r:id="rId7" action="ppaction://hlinksldjump"/>
              </a:rPr>
              <a:t>Able to be farmed</a:t>
            </a:r>
            <a:endParaRPr lang="en-US" sz="2300" dirty="0" smtClean="0">
              <a:solidFill>
                <a:srgbClr val="F8F8F8"/>
              </a:solidFill>
              <a:latin typeface="Calibri"/>
              <a:hlinkClick r:id="" action="ppaction://noaction"/>
            </a:endParaRPr>
          </a:p>
        </p:txBody>
      </p:sp>
      <p:sp>
        <p:nvSpPr>
          <p:cNvPr id="22" name="TextBox 21"/>
          <p:cNvSpPr txBox="1"/>
          <p:nvPr/>
        </p:nvSpPr>
        <p:spPr>
          <a:xfrm>
            <a:off x="160175" y="1730274"/>
            <a:ext cx="8610600" cy="523220"/>
          </a:xfrm>
          <a:prstGeom prst="rect">
            <a:avLst/>
          </a:prstGeom>
          <a:noFill/>
        </p:spPr>
        <p:txBody>
          <a:bodyPr wrap="square" rtlCol="0">
            <a:spAutoFit/>
          </a:bodyPr>
          <a:lstStyle/>
          <a:p>
            <a:r>
              <a:rPr lang="en-US" sz="2800" i="1" dirty="0" smtClean="0">
                <a:solidFill>
                  <a:srgbClr val="F8F8F8"/>
                </a:solidFill>
                <a:latin typeface="Calibri"/>
              </a:rPr>
              <a:t>Click any link below to go directly to polling that question.</a:t>
            </a:r>
            <a:endParaRPr lang="en-US" sz="2800" i="1" dirty="0">
              <a:solidFill>
                <a:srgbClr val="F8F8F8"/>
              </a:solidFill>
              <a:latin typeface="Calibri"/>
            </a:endParaRPr>
          </a:p>
        </p:txBody>
      </p:sp>
      <p:sp>
        <p:nvSpPr>
          <p:cNvPr id="8" name="TextBox 7"/>
          <p:cNvSpPr txBox="1"/>
          <p:nvPr/>
        </p:nvSpPr>
        <p:spPr>
          <a:xfrm>
            <a:off x="2971800" y="6396335"/>
            <a:ext cx="4170980" cy="461665"/>
          </a:xfrm>
          <a:prstGeom prst="rect">
            <a:avLst/>
          </a:prstGeom>
          <a:noFill/>
        </p:spPr>
        <p:txBody>
          <a:bodyPr wrap="square" rtlCol="0">
            <a:spAutoFit/>
          </a:bodyPr>
          <a:lstStyle/>
          <a:p>
            <a:r>
              <a:rPr lang="en-US" sz="2400" i="1" dirty="0" smtClean="0">
                <a:solidFill>
                  <a:srgbClr val="F8F8F8"/>
                </a:solidFill>
                <a:latin typeface="Calibri"/>
              </a:rPr>
              <a:t>Click here to return to this index. </a:t>
            </a:r>
            <a:endParaRPr lang="en-US" sz="2400" i="1" dirty="0">
              <a:solidFill>
                <a:srgbClr val="F8F8F8"/>
              </a:solidFill>
              <a:latin typeface="Calibri"/>
            </a:endParaRPr>
          </a:p>
        </p:txBody>
      </p:sp>
      <p:sp>
        <p:nvSpPr>
          <p:cNvPr id="9" name="Left Arrow 8"/>
          <p:cNvSpPr/>
          <p:nvPr/>
        </p:nvSpPr>
        <p:spPr bwMode="auto">
          <a:xfrm>
            <a:off x="1934545" y="6530842"/>
            <a:ext cx="1066800" cy="250958"/>
          </a:xfrm>
          <a:prstGeom prst="leftArrow">
            <a:avLst/>
          </a:prstGeom>
          <a:solidFill>
            <a:srgbClr val="E0E0E0"/>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sz="2400" smtClean="0">
              <a:solidFill>
                <a:srgbClr val="E0E0E0"/>
              </a:solidFill>
              <a:latin typeface="Arial" charset="0"/>
            </a:endParaRPr>
          </a:p>
        </p:txBody>
      </p:sp>
      <p:pic>
        <p:nvPicPr>
          <p:cNvPr id="10" name="Picture 9">
            <a:hlinkClick r:id="rId8" action="ppaction://hlinksldjump"/>
          </p:cNvPr>
          <p:cNvPicPr>
            <a:picLocks noChangeAspect="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a:xfrm>
            <a:off x="1466462" y="6417662"/>
            <a:ext cx="438538" cy="438538"/>
          </a:xfrm>
          <a:prstGeom prst="rect">
            <a:avLst/>
          </a:prstGeom>
        </p:spPr>
      </p:pic>
      <p:pic>
        <p:nvPicPr>
          <p:cNvPr id="11" name="Picture 10">
            <a:hlinkClick r:id="rId10" action="ppaction://hlinksldjump"/>
          </p:cNvPr>
          <p:cNvPicPr>
            <a:picLocks noChangeAspect="1"/>
          </p:cNvPicPr>
          <p:nvPr/>
        </p:nvPicPr>
        <p:blipFill>
          <a:blip r:embed="rId11"/>
          <a:stretch>
            <a:fillRect/>
          </a:stretch>
        </p:blipFill>
        <p:spPr>
          <a:xfrm>
            <a:off x="8239125" y="5972175"/>
            <a:ext cx="904875" cy="885825"/>
          </a:xfrm>
          <a:prstGeom prst="rect">
            <a:avLst/>
          </a:prstGeom>
        </p:spPr>
      </p:pic>
    </p:spTree>
    <p:extLst>
      <p:ext uri="{BB962C8B-B14F-4D97-AF65-F5344CB8AC3E}">
        <p14:creationId xmlns:p14="http://schemas.microsoft.com/office/powerpoint/2010/main" val="346909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idx="4294967295"/>
          </p:nvPr>
        </p:nvSpPr>
        <p:spPr>
          <a:xfrm>
            <a:off x="0" y="381000"/>
            <a:ext cx="9144000" cy="1066800"/>
          </a:xfrm>
        </p:spPr>
        <p:txBody>
          <a:bodyPr/>
          <a:lstStyle/>
          <a:p>
            <a:pPr algn="ctr"/>
            <a:r>
              <a:rPr lang="en-US" dirty="0" smtClean="0"/>
              <a:t>Quick Write</a:t>
            </a:r>
            <a:endParaRPr lang="en-US" dirty="0"/>
          </a:p>
        </p:txBody>
      </p:sp>
      <p:sp>
        <p:nvSpPr>
          <p:cNvPr id="13" name="Rectangle 3"/>
          <p:cNvSpPr>
            <a:spLocks noGrp="1" noChangeArrowheads="1"/>
          </p:cNvSpPr>
          <p:nvPr>
            <p:ph type="body" idx="4294967295"/>
          </p:nvPr>
        </p:nvSpPr>
        <p:spPr>
          <a:xfrm>
            <a:off x="304800" y="1676400"/>
            <a:ext cx="8534400" cy="3352800"/>
          </a:xfrm>
        </p:spPr>
        <p:txBody>
          <a:bodyPr>
            <a:normAutofit fontScale="85000" lnSpcReduction="10000"/>
          </a:bodyPr>
          <a:lstStyle/>
          <a:p>
            <a:pPr algn="ctr">
              <a:buFont typeface="Wingdings" pitchFamily="2" charset="2"/>
              <a:buNone/>
              <a:defRPr/>
            </a:pPr>
            <a:endParaRPr lang="en-US" sz="1800" b="1" i="1" dirty="0" smtClean="0">
              <a:effectLst>
                <a:outerShdw blurRad="38100" dist="38100" dir="2700000" algn="tl">
                  <a:srgbClr val="000000"/>
                </a:outerShdw>
              </a:effectLst>
              <a:latin typeface="Times New Roman" pitchFamily="18" charset="0"/>
            </a:endParaRPr>
          </a:p>
          <a:p>
            <a:pPr algn="ctr">
              <a:buNone/>
            </a:pPr>
            <a:r>
              <a:rPr lang="en-US" altLang="en-US" sz="4200" b="1" i="1" dirty="0"/>
              <a:t>If you had been Lord </a:t>
            </a:r>
            <a:r>
              <a:rPr lang="en-US" altLang="en-US" sz="4200" b="1" i="1" dirty="0" err="1"/>
              <a:t>Macartney</a:t>
            </a:r>
            <a:r>
              <a:rPr lang="en-US" altLang="en-US" sz="4200" b="1" i="1" dirty="0"/>
              <a:t>, would </a:t>
            </a:r>
          </a:p>
          <a:p>
            <a:pPr algn="ctr">
              <a:buNone/>
            </a:pPr>
            <a:r>
              <a:rPr lang="en-US" altLang="en-US" sz="4200" b="1" i="1" dirty="0"/>
              <a:t>you have kowtowed? </a:t>
            </a:r>
          </a:p>
          <a:p>
            <a:pPr algn="ctr">
              <a:buFont typeface="Wingdings" pitchFamily="2" charset="2"/>
              <a:buNone/>
              <a:defRPr/>
            </a:pPr>
            <a:r>
              <a:rPr lang="en-US" sz="3800" b="1" i="1" dirty="0" smtClean="0">
                <a:effectLst>
                  <a:outerShdw blurRad="38100" dist="38100" dir="2700000" algn="tl">
                    <a:srgbClr val="000000"/>
                  </a:outerShdw>
                </a:effectLst>
              </a:rPr>
              <a:t> </a:t>
            </a:r>
            <a:endParaRPr lang="en-US" sz="3300" b="1" i="1" dirty="0" smtClean="0">
              <a:effectLst>
                <a:outerShdw blurRad="38100" dist="38100" dir="2700000" algn="tl">
                  <a:srgbClr val="000000"/>
                </a:outerShdw>
              </a:effectLst>
            </a:endParaRPr>
          </a:p>
          <a:p>
            <a:pPr algn="ctr">
              <a:buNone/>
            </a:pPr>
            <a:r>
              <a:rPr lang="en-US" altLang="en-US" sz="4200" b="1" i="1" dirty="0"/>
              <a:t>Was Emperor Qian Long’s attitude justified?  </a:t>
            </a:r>
          </a:p>
          <a:p>
            <a:pPr algn="ctr">
              <a:buNone/>
            </a:pPr>
            <a:r>
              <a:rPr lang="en-US" altLang="en-US" sz="4200" b="1" i="1" dirty="0" smtClean="0"/>
              <a:t>Explain </a:t>
            </a:r>
            <a:r>
              <a:rPr lang="en-US" altLang="en-US" sz="4200" b="1" i="1" dirty="0"/>
              <a:t>your answer.</a:t>
            </a:r>
          </a:p>
          <a:p>
            <a:pPr algn="ctr">
              <a:buFont typeface="Wingdings" pitchFamily="2" charset="2"/>
              <a:buNone/>
              <a:defRPr/>
            </a:pPr>
            <a:endParaRPr lang="en-US" sz="1800" b="1" i="1" dirty="0" smtClean="0">
              <a:effectLst>
                <a:outerShdw blurRad="38100" dist="38100" dir="2700000" algn="tl">
                  <a:srgbClr val="000000"/>
                </a:outerShdw>
              </a:effectLst>
              <a:latin typeface="Times New Roman" pitchFamily="18" charset="0"/>
            </a:endParaRPr>
          </a:p>
        </p:txBody>
      </p:sp>
      <p:grpSp>
        <p:nvGrpSpPr>
          <p:cNvPr id="14" name="Group 13"/>
          <p:cNvGrpSpPr/>
          <p:nvPr/>
        </p:nvGrpSpPr>
        <p:grpSpPr>
          <a:xfrm>
            <a:off x="4400550" y="6076362"/>
            <a:ext cx="342900" cy="381000"/>
            <a:chOff x="4156144" y="6248400"/>
            <a:chExt cx="342900" cy="381000"/>
          </a:xfrm>
        </p:grpSpPr>
        <p:pic>
          <p:nvPicPr>
            <p:cNvPr id="15" name="Picture 14"/>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6" name="Rectangle 15"/>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u="sng">
                <a:solidFill>
                  <a:prstClr val="white"/>
                </a:solidFill>
              </a:endParaRPr>
            </a:p>
          </p:txBody>
        </p:sp>
      </p:grpSp>
      <p:sp>
        <p:nvSpPr>
          <p:cNvPr id="17" name="TextBox 16"/>
          <p:cNvSpPr txBox="1"/>
          <p:nvPr/>
        </p:nvSpPr>
        <p:spPr>
          <a:xfrm>
            <a:off x="1857375" y="5274264"/>
            <a:ext cx="5429251" cy="769441"/>
          </a:xfrm>
          <a:prstGeom prst="rect">
            <a:avLst/>
          </a:prstGeom>
          <a:noFill/>
        </p:spPr>
        <p:txBody>
          <a:bodyPr wrap="square" rtlCol="0">
            <a:spAutoFit/>
          </a:bodyPr>
          <a:lstStyle/>
          <a:p>
            <a:pPr algn="ctr" eaLnBrk="1" fontAlgn="auto" hangingPunct="1">
              <a:spcBef>
                <a:spcPts val="0"/>
              </a:spcBef>
              <a:spcAft>
                <a:spcPts val="0"/>
              </a:spcAft>
            </a:pPr>
            <a:r>
              <a:rPr lang="en-US" sz="2400" b="1" dirty="0" smtClean="0">
                <a:solidFill>
                  <a:srgbClr val="F8F8F8"/>
                </a:solidFill>
                <a:latin typeface="Calibri"/>
              </a:rPr>
              <a:t>Note to Instructors: </a:t>
            </a:r>
          </a:p>
          <a:p>
            <a:pPr algn="ctr" eaLnBrk="1" fontAlgn="auto" hangingPunct="1">
              <a:spcBef>
                <a:spcPts val="0"/>
              </a:spcBef>
              <a:spcAft>
                <a:spcPts val="0"/>
              </a:spcAft>
            </a:pPr>
            <a:r>
              <a:rPr lang="en-US" sz="2000" dirty="0" smtClean="0">
                <a:solidFill>
                  <a:srgbClr val="F8F8F8"/>
                </a:solidFill>
                <a:latin typeface="Calibri"/>
              </a:rPr>
              <a:t>Click the Show/Hide Response Display Button </a:t>
            </a:r>
            <a:endParaRPr lang="en-US" sz="2000" dirty="0">
              <a:solidFill>
                <a:srgbClr val="F8F8F8"/>
              </a:solidFill>
              <a:latin typeface="Calibri"/>
            </a:endParaRPr>
          </a:p>
        </p:txBody>
      </p:sp>
    </p:spTree>
    <p:custDataLst>
      <p:tags r:id="rId2"/>
    </p:custDataLst>
    <p:controls>
      <mc:AlternateContent xmlns:mc="http://schemas.openxmlformats.org/markup-compatibility/2006">
        <mc:Choice xmlns:v="urn:schemas-microsoft-com:vml" Requires="v">
          <p:control spid="3097" name="ShockwaveFlash1" r:id="rId3" imgW="1136520" imgH="1365120"/>
        </mc:Choice>
        <mc:Fallback>
          <p:control name="ShockwaveFlash1" r:id="rId3" imgW="1136520" imgH="1365120">
            <p:pic>
              <p:nvPicPr>
                <p:cNvPr id="9" name="ShockwaveFlash1"/>
                <p:cNvPicPr>
                  <a:picLocks/>
                </p:cNvPicPr>
                <p:nvPr/>
              </p:nvPicPr>
              <p:blipFill>
                <a:blip r:embed="rId6"/>
                <a:stretch>
                  <a:fillRect/>
                </a:stretch>
              </p:blipFill>
              <p:spPr>
                <a:xfrm>
                  <a:off x="7135115" y="5184842"/>
                  <a:ext cx="1137138" cy="1365115"/>
                </a:xfrm>
                <a:prstGeom prst="rect">
                  <a:avLst/>
                </a:prstGeom>
              </p:spPr>
            </p:pic>
          </p:control>
        </mc:Fallback>
      </mc:AlternateContent>
    </p:controls>
    <p:extLst>
      <p:ext uri="{BB962C8B-B14F-4D97-AF65-F5344CB8AC3E}">
        <p14:creationId xmlns:p14="http://schemas.microsoft.com/office/powerpoint/2010/main" val="256262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ftr" sz="quarter" idx="11"/>
          </p:nvPr>
        </p:nvSpPr>
        <p:spPr>
          <a:ln/>
        </p:spPr>
        <p:txBody>
          <a:bodyPr/>
          <a:lstStyle/>
          <a:p>
            <a:r>
              <a:rPr lang="en-US" altLang="en-US"/>
              <a:t>Chapter 2, Lesson 2</a:t>
            </a:r>
          </a:p>
        </p:txBody>
      </p:sp>
      <p:sp>
        <p:nvSpPr>
          <p:cNvPr id="75778" name="Title 1"/>
          <p:cNvSpPr>
            <a:spLocks noGrp="1"/>
          </p:cNvSpPr>
          <p:nvPr>
            <p:ph type="title"/>
          </p:nvPr>
        </p:nvSpPr>
        <p:spPr>
          <a:xfrm>
            <a:off x="533400" y="277813"/>
            <a:ext cx="79248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3200" smtClean="0"/>
              <a:t>The History of the Unitary Government </a:t>
            </a:r>
            <a:br>
              <a:rPr lang="en-US" altLang="en-US" sz="3200" smtClean="0"/>
            </a:br>
            <a:r>
              <a:rPr lang="en-US" altLang="en-US" sz="3200" smtClean="0"/>
              <a:t>and the Rule of Warlords in China </a:t>
            </a:r>
          </a:p>
        </p:txBody>
      </p:sp>
      <p:sp>
        <p:nvSpPr>
          <p:cNvPr id="75784" name="Rectangle 8"/>
          <p:cNvSpPr>
            <a:spLocks noGrp="1" noChangeArrowheads="1"/>
          </p:cNvSpPr>
          <p:nvPr>
            <p:ph type="body" idx="1"/>
          </p:nvPr>
        </p:nvSpPr>
        <p:spPr>
          <a:xfrm>
            <a:off x="457200" y="1417638"/>
            <a:ext cx="4953000" cy="4906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tLang="en-US" dirty="0" smtClean="0"/>
              <a:t>The Boxer Rebellion and the Invasion of the Eight-Nation Alliance in 1900</a:t>
            </a:r>
          </a:p>
          <a:p>
            <a:pPr marL="1009650" lvl="1" indent="-609600"/>
            <a:r>
              <a:rPr lang="en-US" altLang="en-US" sz="3200" dirty="0" smtClean="0">
                <a:solidFill>
                  <a:srgbClr val="FFFF00"/>
                </a:solidFill>
              </a:rPr>
              <a:t>The Boxers rebelled in China because they opposed foreigners and Christians </a:t>
            </a:r>
          </a:p>
        </p:txBody>
      </p:sp>
      <p:sp>
        <p:nvSpPr>
          <p:cNvPr id="75781" name="Rectangle 5"/>
          <p:cNvSpPr>
            <a:spLocks noChangeArrowheads="1"/>
          </p:cNvSpPr>
          <p:nvPr/>
        </p:nvSpPr>
        <p:spPr bwMode="auto">
          <a:xfrm>
            <a:off x="6323013" y="6324600"/>
            <a:ext cx="2744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Robert Marquand / © 2001 The Christian Science Monitor</a:t>
            </a:r>
            <a:r>
              <a:rPr lang="en-US" altLang="en-US"/>
              <a:t> </a:t>
            </a:r>
          </a:p>
        </p:txBody>
      </p:sp>
      <p:grpSp>
        <p:nvGrpSpPr>
          <p:cNvPr id="75783" name="Group 7"/>
          <p:cNvGrpSpPr>
            <a:grpSpLocks/>
          </p:cNvGrpSpPr>
          <p:nvPr/>
        </p:nvGrpSpPr>
        <p:grpSpPr bwMode="auto">
          <a:xfrm>
            <a:off x="5715000" y="2209800"/>
            <a:ext cx="3200400" cy="2851150"/>
            <a:chOff x="3600" y="1392"/>
            <a:chExt cx="2016" cy="1796"/>
          </a:xfrm>
        </p:grpSpPr>
        <p:pic>
          <p:nvPicPr>
            <p:cNvPr id="75780" name="Picture 4" descr="gong11-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 y="1392"/>
              <a:ext cx="2016" cy="1512"/>
            </a:xfrm>
            <a:prstGeom prst="rect">
              <a:avLst/>
            </a:prstGeom>
            <a:noFill/>
            <a:ln w="28575">
              <a:solidFill>
                <a:srgbClr val="696969"/>
              </a:solidFill>
              <a:miter lim="800000"/>
              <a:headEnd/>
              <a:tailEnd/>
            </a:ln>
            <a:extLst>
              <a:ext uri="{909E8E84-426E-40DD-AFC4-6F175D3DCCD1}">
                <a14:hiddenFill xmlns:a14="http://schemas.microsoft.com/office/drawing/2010/main">
                  <a:solidFill>
                    <a:srgbClr val="FFFFFF"/>
                  </a:solidFill>
                </a14:hiddenFill>
              </a:ext>
            </a:extLst>
          </p:spPr>
        </p:pic>
        <p:sp>
          <p:nvSpPr>
            <p:cNvPr id="75782" name="Text Box 6"/>
            <p:cNvSpPr txBox="1">
              <a:spLocks noChangeArrowheads="1"/>
            </p:cNvSpPr>
            <p:nvPr/>
          </p:nvSpPr>
          <p:spPr bwMode="auto">
            <a:xfrm>
              <a:off x="3600" y="2976"/>
              <a:ext cx="19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1600"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5784">
                                            <p:txEl>
                                              <p:pRg st="0" end="0"/>
                                            </p:txEl>
                                          </p:spTgt>
                                        </p:tgtEl>
                                        <p:attrNameLst>
                                          <p:attrName>style.visibility</p:attrName>
                                        </p:attrNameLst>
                                      </p:cBhvr>
                                      <p:to>
                                        <p:strVal val="visible"/>
                                      </p:to>
                                    </p:set>
                                    <p:animEffect transition="in" filter="dissolve">
                                      <p:cBhvr>
                                        <p:cTn id="7" dur="500"/>
                                        <p:tgtEl>
                                          <p:spTgt spid="757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784">
                                            <p:txEl>
                                              <p:pRg st="1" end="1"/>
                                            </p:txEl>
                                          </p:spTgt>
                                        </p:tgtEl>
                                        <p:attrNameLst>
                                          <p:attrName>style.visibility</p:attrName>
                                        </p:attrNameLst>
                                      </p:cBhvr>
                                      <p:to>
                                        <p:strVal val="visible"/>
                                      </p:to>
                                    </p:set>
                                    <p:animEffect transition="in" filter="dissolve">
                                      <p:cBhvr>
                                        <p:cTn id="12" dur="500"/>
                                        <p:tgtEl>
                                          <p:spTgt spid="75784">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5783"/>
                                        </p:tgtEl>
                                        <p:attrNameLst>
                                          <p:attrName>style.visibility</p:attrName>
                                        </p:attrNameLst>
                                      </p:cBhvr>
                                      <p:to>
                                        <p:strVal val="visible"/>
                                      </p:to>
                                    </p:set>
                                    <p:animEffect transition="in" filter="dissolve">
                                      <p:cBhvr>
                                        <p:cTn id="15" dur="500"/>
                                        <p:tgtEl>
                                          <p:spTgt spid="7578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5781"/>
                                        </p:tgtEl>
                                        <p:attrNameLst>
                                          <p:attrName>style.visibility</p:attrName>
                                        </p:attrNameLst>
                                      </p:cBhvr>
                                      <p:to>
                                        <p:strVal val="visible"/>
                                      </p:to>
                                    </p:set>
                                    <p:animEffect transition="in" filter="dissolve">
                                      <p:cBhvr>
                                        <p:cTn id="18" dur="5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1"/>
          <p:cNvSpPr>
            <a:spLocks noGrp="1" noChangeArrowheads="1"/>
          </p:cNvSpPr>
          <p:nvPr>
            <p:ph type="ftr" sz="quarter" idx="11"/>
          </p:nvPr>
        </p:nvSpPr>
        <p:spPr>
          <a:ln/>
        </p:spPr>
        <p:txBody>
          <a:bodyPr/>
          <a:lstStyle/>
          <a:p>
            <a:r>
              <a:rPr lang="en-US" altLang="en-US"/>
              <a:t>Chapter 2, Lesson 2</a:t>
            </a:r>
          </a:p>
        </p:txBody>
      </p:sp>
      <p:sp>
        <p:nvSpPr>
          <p:cNvPr id="75778" name="Title 1"/>
          <p:cNvSpPr>
            <a:spLocks noGrp="1"/>
          </p:cNvSpPr>
          <p:nvPr>
            <p:ph type="title"/>
          </p:nvPr>
        </p:nvSpPr>
        <p:spPr>
          <a:xfrm>
            <a:off x="533400" y="277813"/>
            <a:ext cx="7924800" cy="1139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0"/>
          <a:lstStyle/>
          <a:p>
            <a:r>
              <a:rPr lang="en-US" altLang="en-US" sz="3200" smtClean="0"/>
              <a:t>The History of the Unitary Government </a:t>
            </a:r>
            <a:br>
              <a:rPr lang="en-US" altLang="en-US" sz="3200" smtClean="0"/>
            </a:br>
            <a:r>
              <a:rPr lang="en-US" altLang="en-US" sz="3200" smtClean="0"/>
              <a:t>and the Rule of Warlords in China </a:t>
            </a:r>
          </a:p>
        </p:txBody>
      </p:sp>
      <p:sp>
        <p:nvSpPr>
          <p:cNvPr id="75784" name="Rectangle 8"/>
          <p:cNvSpPr>
            <a:spLocks noGrp="1" noChangeArrowheads="1"/>
          </p:cNvSpPr>
          <p:nvPr>
            <p:ph type="body" idx="1"/>
          </p:nvPr>
        </p:nvSpPr>
        <p:spPr>
          <a:xfrm>
            <a:off x="457200" y="1417638"/>
            <a:ext cx="4953000" cy="4906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r>
              <a:rPr lang="en-US" altLang="en-US" sz="2400" dirty="0" smtClean="0"/>
              <a:t>The Warlord Period of Chinese History Between 1911 and 1928</a:t>
            </a:r>
          </a:p>
          <a:p>
            <a:pPr marL="990600" lvl="1" indent="-533400"/>
            <a:r>
              <a:rPr lang="en-US" altLang="en-US" sz="2400" b="1" dirty="0" smtClean="0"/>
              <a:t>Warlords</a:t>
            </a:r>
            <a:r>
              <a:rPr lang="en-US" altLang="en-US" sz="2400" dirty="0" smtClean="0"/>
              <a:t>—</a:t>
            </a:r>
            <a:r>
              <a:rPr lang="en-US" altLang="en-US" sz="2400" i="1" dirty="0" smtClean="0"/>
              <a:t>rulers who exercise both military and civil authority in the absence of a strong central government</a:t>
            </a:r>
            <a:r>
              <a:rPr lang="en-US" altLang="en-US" sz="2400" dirty="0" smtClean="0"/>
              <a:t> </a:t>
            </a:r>
          </a:p>
          <a:p>
            <a:pPr marL="990600" lvl="1" indent="-533400"/>
            <a:r>
              <a:rPr lang="en-US" altLang="en-US" sz="2400" dirty="0" smtClean="0">
                <a:solidFill>
                  <a:srgbClr val="FFFF00"/>
                </a:solidFill>
              </a:rPr>
              <a:t>The era of the warlords in China is described as hard time under brutal rulers </a:t>
            </a:r>
          </a:p>
        </p:txBody>
      </p:sp>
      <p:sp>
        <p:nvSpPr>
          <p:cNvPr id="75781" name="Rectangle 5"/>
          <p:cNvSpPr>
            <a:spLocks noChangeArrowheads="1"/>
          </p:cNvSpPr>
          <p:nvPr/>
        </p:nvSpPr>
        <p:spPr bwMode="auto">
          <a:xfrm>
            <a:off x="6323013" y="6324600"/>
            <a:ext cx="2744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000"/>
              <a:t>Robert Marquand / © 2001 The Christian Science Monitor</a:t>
            </a:r>
            <a:r>
              <a:rPr lang="en-US" altLang="en-US"/>
              <a:t> </a:t>
            </a:r>
          </a:p>
        </p:txBody>
      </p:sp>
      <p:grpSp>
        <p:nvGrpSpPr>
          <p:cNvPr id="75783" name="Group 7"/>
          <p:cNvGrpSpPr>
            <a:grpSpLocks/>
          </p:cNvGrpSpPr>
          <p:nvPr/>
        </p:nvGrpSpPr>
        <p:grpSpPr bwMode="auto">
          <a:xfrm>
            <a:off x="5715000" y="2209800"/>
            <a:ext cx="3200400" cy="2851150"/>
            <a:chOff x="3600" y="1392"/>
            <a:chExt cx="2016" cy="1796"/>
          </a:xfrm>
        </p:grpSpPr>
        <p:pic>
          <p:nvPicPr>
            <p:cNvPr id="75780" name="Picture 4" descr="gong11-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 y="1392"/>
              <a:ext cx="2016" cy="1512"/>
            </a:xfrm>
            <a:prstGeom prst="rect">
              <a:avLst/>
            </a:prstGeom>
            <a:noFill/>
            <a:ln w="28575">
              <a:solidFill>
                <a:srgbClr val="696969"/>
              </a:solidFill>
              <a:miter lim="800000"/>
              <a:headEnd/>
              <a:tailEnd/>
            </a:ln>
            <a:extLst>
              <a:ext uri="{909E8E84-426E-40DD-AFC4-6F175D3DCCD1}">
                <a14:hiddenFill xmlns:a14="http://schemas.microsoft.com/office/drawing/2010/main">
                  <a:solidFill>
                    <a:srgbClr val="FFFFFF"/>
                  </a:solidFill>
                </a14:hiddenFill>
              </a:ext>
            </a:extLst>
          </p:spPr>
        </p:pic>
        <p:sp>
          <p:nvSpPr>
            <p:cNvPr id="75782" name="Text Box 6"/>
            <p:cNvSpPr txBox="1">
              <a:spLocks noChangeArrowheads="1"/>
            </p:cNvSpPr>
            <p:nvPr/>
          </p:nvSpPr>
          <p:spPr bwMode="auto">
            <a:xfrm>
              <a:off x="3600" y="2976"/>
              <a:ext cx="196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1600" b="1"/>
            </a:p>
          </p:txBody>
        </p:sp>
      </p:grpSp>
    </p:spTree>
    <p:extLst>
      <p:ext uri="{BB962C8B-B14F-4D97-AF65-F5344CB8AC3E}">
        <p14:creationId xmlns:p14="http://schemas.microsoft.com/office/powerpoint/2010/main" val="408695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5783"/>
                                        </p:tgtEl>
                                        <p:attrNameLst>
                                          <p:attrName>style.visibility</p:attrName>
                                        </p:attrNameLst>
                                      </p:cBhvr>
                                      <p:to>
                                        <p:strVal val="visible"/>
                                      </p:to>
                                    </p:set>
                                    <p:animEffect transition="in" filter="dissolve">
                                      <p:cBhvr>
                                        <p:cTn id="7" dur="500"/>
                                        <p:tgtEl>
                                          <p:spTgt spid="757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dissolve">
                                      <p:cBhvr>
                                        <p:cTn id="10" dur="500"/>
                                        <p:tgtEl>
                                          <p:spTgt spid="7578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75784">
                                            <p:txEl>
                                              <p:pRg st="0" end="0"/>
                                            </p:txEl>
                                          </p:spTgt>
                                        </p:tgtEl>
                                        <p:attrNameLst>
                                          <p:attrName>style.visibility</p:attrName>
                                        </p:attrNameLst>
                                      </p:cBhvr>
                                      <p:to>
                                        <p:strVal val="visible"/>
                                      </p:to>
                                    </p:set>
                                    <p:animEffect transition="in" filter="dissolve">
                                      <p:cBhvr>
                                        <p:cTn id="15" dur="500"/>
                                        <p:tgtEl>
                                          <p:spTgt spid="75784">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5784">
                                            <p:txEl>
                                              <p:pRg st="1" end="1"/>
                                            </p:txEl>
                                          </p:spTgt>
                                        </p:tgtEl>
                                        <p:attrNameLst>
                                          <p:attrName>style.visibility</p:attrName>
                                        </p:attrNameLst>
                                      </p:cBhvr>
                                      <p:to>
                                        <p:strVal val="visible"/>
                                      </p:to>
                                    </p:set>
                                    <p:animEffect transition="in" filter="dissolve">
                                      <p:cBhvr>
                                        <p:cTn id="18" dur="500"/>
                                        <p:tgtEl>
                                          <p:spTgt spid="75784">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5784">
                                            <p:txEl>
                                              <p:pRg st="2" end="2"/>
                                            </p:txEl>
                                          </p:spTgt>
                                        </p:tgtEl>
                                        <p:attrNameLst>
                                          <p:attrName>style.visibility</p:attrName>
                                        </p:attrNameLst>
                                      </p:cBhvr>
                                      <p:to>
                                        <p:strVal val="visible"/>
                                      </p:to>
                                    </p:set>
                                    <p:animEffect transition="in" filter="dissolve">
                                      <p:cBhvr>
                                        <p:cTn id="21" dur="500"/>
                                        <p:tgtEl>
                                          <p:spTgt spid="757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6ee17590-f81d-4928-849a-d1b3e46af34d"/>
  <p:tag name="WASPOLLED" val="62338A01D5E245AE8D4447F52113FBFC"/>
  <p:tag name="TPVERSION" val="6"/>
  <p:tag name="TPFULLVERSION" val="7.5.8.4"/>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8F5065E88E14AD2A35447628F0AA80F&lt;/guid&gt;&#10;        &lt;description /&gt;&#10;        &lt;date&gt;7/7/2015 3:40:4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40313611F804C1E8564D6BFEBF3FC14&lt;/guid&gt;&#10;            &lt;repollguid&gt;754213F40B9C4B2C8394412834DE7B5A&lt;/repollguid&gt;&#10;            &lt;sourceid&gt;10FE361272C5475BA953DE4F214D2B34&lt;/sourceid&gt;&#10;            &lt;questiontext&gt;Which country is referred to as the Hermit Kingdom?&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2E758D3D1A1C4CEB8813859C698591D3&lt;/guid&gt;&#10;                    &lt;answertext&gt;China&lt;/answertext&gt;&#10;                    &lt;valuetype&gt;-1&lt;/valuetype&gt;&#10;                &lt;/answer&gt;&#10;                &lt;answer&gt;&#10;                    &lt;guid&gt;75350F55A698454881C9E1D4E0231591&lt;/guid&gt;&#10;                    &lt;answertext&gt;Japan&lt;/answertext&gt;&#10;                    &lt;valuetype&gt;-1&lt;/valuetype&gt;&#10;                &lt;/answer&gt;&#10;                &lt;answer&gt;&#10;                    &lt;guid&gt;6179A5763FD349099C9107DFC7FE1B19&lt;/guid&gt;&#10;                    &lt;answertext&gt;North Korea&lt;/answertext&gt;&#10;                    &lt;valuetype&gt;1&lt;/valuetype&gt;&#10;                &lt;/answer&gt;&#10;                &lt;answer&gt;&#10;                    &lt;guid&gt;09055071DDB249ABBC8DA4D26D81DFA5&lt;/guid&gt;&#10;                    &lt;answertext&gt;South Kore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ich country is referred to as the Hermit Kingdom?[;crlf;]5[;]13[;]5[;]False[;]2[;][;crlf;]2.4[;]2[;]0.489897948556636[;]0.24[;crlf;]0[;]-1[;]China1[;]China[;][;crlf;]3[;]-1[;]Japan2[;]Japan[;][;crlf;]2[;]1[;]North Korea3[;]North Korea[;][;crlf;]0[;]-1[;]South Korea4[;]South Korea[;]"/>
  <p:tag name="HASRESULTS" val="True"/>
</p:tagLst>
</file>

<file path=ppt/tags/tag11.xml><?xml version="1.0" encoding="utf-8"?>
<p:tagLst xmlns:a="http://schemas.openxmlformats.org/drawingml/2006/main" xmlns:r="http://schemas.openxmlformats.org/officeDocument/2006/relationships" xmlns:p="http://schemas.openxmlformats.org/presentationml/2006/main">
  <p:tag name="ZEROBASED" val="False"/>
</p:tagLst>
</file>

<file path=ppt/tags/tag1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LABELFORMAT" val="0"/>
  <p:tag name="NUMBERFORMAT" val="3"/>
  <p:tag name="COLORTYPE" val="SCHEM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9AA7570801348E881AF8F302FA8E419&lt;/guid&gt;&#10;        &lt;description /&gt;&#10;        &lt;date&gt;7/7/2015 3:40:4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81217C0BE624EC99093B1A90C62A0C1&lt;/guid&gt;&#10;            &lt;repollguid&gt;76923678E3E548C79C8A64A8F4D33369&lt;/repollguid&gt;&#10;            &lt;sourceid&gt;EDE97ADFC3F34F4FB77B052C8DF3DAFA&lt;/sourceid&gt;&#10;            &lt;questiontext&gt;Who introduced the Great Leap Forward?&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B5B91F18E4DC4802A2BCEA2A885A8660&lt;/guid&gt;&#10;                    &lt;answertext&gt;Sun Yat-sen&lt;/answertext&gt;&#10;                    &lt;valuetype&gt;-1&lt;/valuetype&gt;&#10;                &lt;/answer&gt;&#10;                &lt;answer&gt;&#10;                    &lt;guid&gt;B2544B8802664F0785DBEE6156076066&lt;/guid&gt;&#10;                    &lt;answertext&gt;Deng Xiaoping&lt;/answertext&gt;&#10;                    &lt;valuetype&gt;-1&lt;/valuetype&gt;&#10;                &lt;/answer&gt;&#10;                &lt;answer&gt;&#10;                    &lt;guid&gt;E16CCA06E32D45C19748DC07EDCFF846&lt;/guid&gt;&#10;                    &lt;answertext&gt;Chiang Kai-shek&lt;/answertext&gt;&#10;                    &lt;valuetype&gt;-1&lt;/valuetype&gt;&#10;                &lt;/answer&gt;&#10;                &lt;answer&gt;&#10;                    &lt;guid&gt;A487056EAE364504A2473A3F3583B9B3&lt;/guid&gt;&#10;                    &lt;answertext&gt;Mao Zedong&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RESULTS" val="Who introduced the Great Leap Forward?[;crlf;]1[;]13[;]1[;]False[;]0[;][;crlf;]3[;]3[;]0[;]0[;crlf;]0[;]-1[;]Sun Yat-sen1[;]Sun Yat-sen[;][;crlf;]0[;]-1[;]Deng Xiaoping2[;]Deng Xiaoping[;][;crlf;]1[;]-1[;]Chiang Kai-shek3[;]Chiang Kai-shek[;][;crlf;]0[;]1[;]Mao Zedong4[;]Mao Zedong[;]"/>
  <p:tag name="HASRESULTS"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7.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1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6654E569B11485C950068D7E8F2668D&lt;/guid&gt;&#10;        &lt;description /&gt;&#10;        &lt;date&gt;7/7/2015 3:40:4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87CFB61A475467289280E3B79D66E4A&lt;/guid&gt;&#10;            &lt;repollguid&gt;E1161ED7E53A4DE49B2306B7C9A6377F&lt;/repollguid&gt;&#10;            &lt;sourceid&gt;13A067BA16574E1095921E595AF7213B&lt;/sourceid&gt;&#10;            &lt;questiontext&gt;Which of the following would be the MOST USEFUL to you to continue your learning after this class?&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answers&gt;&#10;                &lt;answer&gt;&#10;                    &lt;guid&gt;A19D59C937DF4A09BA8C2D484B4005FF&lt;/guid&gt;&#10;                    &lt;answertext&gt;Look up more information about this topic on the internet.&lt;/answertext&gt;&#10;                    &lt;valuetype&gt;0&lt;/valuetype&gt;&#10;                &lt;/answer&gt;&#10;                &lt;answer&gt;&#10;                    &lt;guid&gt;E8740496DECB45D4BEF5E4215B30A0B5&lt;/guid&gt;&#10;                    &lt;answertext&gt;Spend more time reading the textbook.&lt;/answertext&gt;&#10;                    &lt;valuetype&gt;0&lt;/valuetype&gt;&#10;                &lt;/answer&gt;&#10;                &lt;answer&gt;&#10;                    &lt;guid&gt;1D06E44BA4394B5E92BC670AB222BA05&lt;/guid&gt;&#10;                    &lt;answertext&gt;Work with others to study or review the material.&lt;/answertext&gt;&#10;                    &lt;valuetype&gt;0&lt;/valuetype&gt;&#10;                &lt;/answer&gt;&#10;                &lt;answer&gt;&#10;                    &lt;guid&gt;F11F31EA506B4E2E93577A09030C79CD&lt;/guid&gt;&#10;                    &lt;answertext&gt;Other&lt;/answertext&gt;&#10;                    &lt;valuetype&gt;0&lt;/valuetype&gt;&#10;                &lt;/answer&gt;&#10;                &lt;answer&gt;&#10;                    &lt;guid&gt;AC3657BEBC98474C86634D0AFAE4086D&lt;/guid&gt;&#10;                    &lt;answertext&gt;Nothing. I feel confident I have learned/mastered this material.&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LIVECHARTING" val="False"/>
  <p:tag name="TPQUESTIONXML" val="﻿&lt;?xml version=&quot;1.0&quot; encoding=&quot;utf-8&quot;?&gt;&#10;&lt;questionlist&gt;&#10;    &lt;properties&gt;&#10;        &lt;guid&gt;93DAA8F3DA4948AA8A464C9D8ECF216D&lt;/guid&gt;&#10;        &lt;description /&gt;&#10;        &lt;date&gt;7/7/2015 3:40:3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54D315425E541AF9DE351B2A52FDCFD&lt;/guid&gt;&#10;            &lt;repollguid&gt;83D7CFC0818944239DB2D3EE85ACFF60&lt;/repollguid&gt;&#10;            &lt;sourceid&gt;CCAB4EF6FCA64AD6A43F46A742AEDC88&lt;/sourceid&gt;&#10;            &lt;questiontext&gt;How much information do you already know about this topic area?&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answers&gt;&#10;                &lt;answer&gt;&#10;                    &lt;guid&gt;480EDE492B68490081E4253E6008C28E&lt;/guid&gt;&#10;                    &lt;answertext&gt;Expert - I have done a lot of learning in this area already.&lt;/answertext&gt;&#10;                    &lt;valuetype&gt;0&lt;/valuetype&gt;&#10;                &lt;/answer&gt;&#10;                &lt;answer&gt;&#10;                    &lt;guid&gt;4B78EB96E6F04FF6A3AB483531F0DFDF&lt;/guid&gt;&#10;                    &lt;answertext&gt;Above average - I have learned some information about this topic.&lt;/answertext&gt;&#10;                    &lt;valuetype&gt;0&lt;/valuetype&gt;&#10;                &lt;/answer&gt;&#10;                &lt;answer&gt;&#10;                    &lt;guid&gt;904C03518A074BB5910F13A77AFCE985&lt;/guid&gt;&#10;                    &lt;answertext&gt;Moderate - I know a little about this topic.&lt;/answertext&gt;&#10;                    &lt;valuetype&gt;0&lt;/valuetype&gt;&#10;                &lt;/answer&gt;&#10;                &lt;answer&gt;&#10;                    &lt;guid&gt;215B4C5C375B4A08A5BAF1924C765BB6&lt;/guid&gt;&#10;                    &lt;answertext&gt;Rookie - I am a blank slate...but ready to learn!&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How much information do you already know about this topic area?[;crlf;]6[;]13[;]6[;]False[;]0[;][;crlf;]3[;]3[;]0[;]0[;crlf;]0[;]0[;]Expert - I have done a lot of learning in this area already.1[;]Expert - I have done a lot of learning in this area already.[;][;crlf;]0[;]0[;]Above average - I have learned some information about this topic.2[;]Above average - I have learned some information about this topic.[;][;crlf;]6[;]0[;]Moderate - I know a little about this topic.3[;]Moderate - I know a little about this topic.[;][;crlf;]0[;]0[;]Rookie - I am a blank slate...but ready to learn!4[;]Rookie - I am a blank slate...but ready to learn![;]"/>
  <p:tag name="HASRESULTS" val="True"/>
</p:tagLst>
</file>

<file path=ppt/tags/tag20.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2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70CF86BCF4A4417A8B62AB5326EC20F&lt;/guid&gt;&#10;        &lt;description /&gt;&#10;        &lt;date&gt;6/28/2015 3:01:0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2AB24FDB47F438E8391FA31EDF52C53&lt;/guid&gt;&#10;            &lt;repollguid&gt;D9541605D0FF4A10B2EAF1FB911B3EA9&lt;/repollguid&gt;&#10;            &lt;sourceid&gt;679EEB26F83745A0A8DDF477CA8E16A8&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035FDF97CC0841318F3C6547F1220659&lt;/guid&gt;&#10;                    &lt;answertext&gt;Alpha&lt;/answertext&gt;&#10;                    &lt;valuetype&gt;0&lt;/valuetype&gt;&#10;                &lt;/answer&gt;&#10;                &lt;answer&gt;&#10;                    &lt;guid&gt;611CCBD4C93D404FB77DA2DE95B3B09B&lt;/guid&gt;&#10;                    &lt;answertext&gt;Bravo&lt;/answertext&gt;&#10;                    &lt;valuetype&gt;0&lt;/valuetype&gt;&#10;                &lt;/answer&gt;&#10;                &lt;answer&gt;&#10;                    &lt;guid&gt;9F609A21D9F24B7A8F4E69B3AB4A28B1&lt;/guid&gt;&#10;                    &lt;answertext&gt;Charlie&lt;/answertext&gt;&#10;                    &lt;valuetype&gt;0&lt;/valuetype&gt;&#10;                &lt;/answer&gt;&#10;                &lt;answer&gt;&#10;                    &lt;guid&gt;430B31EE06094F458CCF1DAEED45201C&lt;/guid&gt;&#10;                    &lt;answertext&gt;Delta&lt;/answertext&gt;&#10;                    &lt;valuetype&gt;0&lt;/valuetype&gt;&#10;                &lt;/answer&gt;&#10;            &lt;/answers&gt;&#10;            &lt;metadata&gt;&#10;                &lt;entry&gt;&#10;                    &lt;key&gt;AUTOFORMATCHART&lt;/key&gt;&#10;                    &lt;value&gt;Fals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Fals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3"/>
  <p:tag name="LABELFORMAT" val="1"/>
  <p:tag name="COLORTYPE" val="SCHEM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MultiChoiceSlide"/>
  <p:tag name="AUTOOPENPOLL" val="True"/>
  <p:tag name="AUTOFORMATCHART" val="True"/>
  <p:tag name="HASRESULTS" val="False"/>
  <p:tag name="LIVECHARTING" val="False"/>
  <p:tag name="TPQUESTIONXML" val="﻿&lt;?xml version=&quot;1.0&quot; encoding=&quot;utf-8&quot;?&gt;&#10;&lt;questionlist&gt;&#10;    &lt;properties&gt;&#10;        &lt;guid&gt;41A42E89B49448AB896C0FE32518D0D0&lt;/guid&gt;&#10;        &lt;description /&gt;&#10;        &lt;date&gt;7/7/2015 3:47:52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6D49ECCA78E47689ECCFB716CC6AEE6&lt;/guid&gt;&#10;            &lt;repollguid&gt;1484452EA32446198EB5E2A8C55EC274&lt;/repollguid&gt;&#10;            &lt;sourceid&gt;EEC4F1EC52BA422B86BE2C6C48E70D22&lt;/sourceid&gt;&#10;            &lt;questiontext&gt;A core shared belief (p.154)&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A53C8BE8DC0B429BA59FA96A4989DC32&lt;/guid&gt;&#10;                    &lt;answertext&gt;Edict&lt;/answertext&gt;&#10;                    &lt;valuetype&gt;-1&lt;/valuetype&gt;&#10;                &lt;/answer&gt;&#10;                &lt;answer&gt;&#10;                    &lt;guid&gt;37CF448DB33C4352867BB3D21FFE5CFF&lt;/guid&gt;&#10;                    &lt;answertext&gt;Ideology&lt;/answertext&gt;&#10;                    &lt;valuetype&gt;1&lt;/valuetype&gt;&#10;                &lt;/answer&gt;&#10;                &lt;answer&gt;&#10;                    &lt;guid&gt;A8F39262C4A24ED786C469452665CFEB&lt;/guid&gt;&#10;                    &lt;answertext&gt;Protocol&lt;/answertext&gt;&#10;                    &lt;valuetype&gt;-1&lt;/valuetype&gt;&#10;                &lt;/answer&gt;&#10;                &lt;answer&gt;&#10;                    &lt;guid&gt;38D9CE01CFF24D009428A75141C44B3A&lt;/guid&gt;&#10;                    &lt;answertext&gt;Belief system&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LABELFORMAT" val="0"/>
  <p:tag name="NUMBERFORMAT" val="3"/>
  <p:tag name="COLORTYPE" val="SCHEME"/>
</p:tagLst>
</file>

<file path=ppt/tags/tag2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282BF72EB8E459B92ADD6BDF3006878&lt;/guid&gt;&#10;        &lt;description /&gt;&#10;        &lt;date&gt;7/7/2015 3:47:5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CC45B791ADC4894BC8C0412E7AE255B&lt;/guid&gt;&#10;            &lt;repollguid&gt;2444AD902D224AE19DB59F36E325AEDC&lt;/repollguid&gt;&#10;            &lt;sourceid&gt;5B6C3214FB4B4499B4A563D995637A90&lt;/sourceid&gt;&#10;            &lt;questiontext&gt;Government employees and institutions (p.154)&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A357342D68614CA0AA11F27AB4CF9AD1&lt;/guid&gt;&#10;                    &lt;answertext&gt;Civil service&lt;/answertext&gt;&#10;                    &lt;valuetype&gt;1&lt;/valuetype&gt;&#10;                &lt;/answer&gt;&#10;                &lt;answer&gt;&#10;                    &lt;guid&gt;C66CE0DEAE264BF9BC3F863B6552AF3F&lt;/guid&gt;&#10;                    &lt;answertext&gt;Diplomatic corps&lt;/answertext&gt;&#10;                    &lt;valuetype&gt;-1&lt;/valuetype&gt;&#10;                &lt;/answer&gt;&#10;                &lt;answer&gt;&#10;                    &lt;guid&gt;7B342C6D2E16460DB060940D46040981&lt;/guid&gt;&#10;                    &lt;answertext&gt;Foreign service&lt;/answertext&gt;&#10;                    &lt;valuetype&gt;-1&lt;/valuetype&gt;&#10;                &lt;/answer&gt;&#10;                &lt;answer&gt;&#10;                    &lt;guid&gt;2B52397BB65E47BDA580056A552A32AA&lt;/guid&gt;&#10;                    &lt;answertext&gt;Government service corp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9.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COLORTYPE" val="SCHEME"/>
  <p:tag name="LABELFORMAT" val="1"/>
  <p:tag name="DEFINEDCOLORS" val="3,6,10,45,32,50,13,4,9,55,1"/>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7DD245E0B5343909842C98722704B12&lt;/guid&gt;&#10;        &lt;description /&gt;&#10;        &lt;date&gt;7/7/2015 3:47:5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0A7F57F86AF4BD78C00865A5576DF1B&lt;/guid&gt;&#10;            &lt;repollguid&gt;C9ED319CCB3C440A809030053144EF3B&lt;/repollguid&gt;&#10;            &lt;sourceid&gt;687D6DBE0B2947C291560442F7548033&lt;/sourceid&gt;&#10;            &lt;questiontext&gt;Proclamations or commands (p.155)&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B4C3D89702C34601B794B19035E24AEB&lt;/guid&gt;&#10;                    &lt;answertext&gt;Decrees&lt;/answertext&gt;&#10;                    &lt;valuetype&gt;-1&lt;/valuetype&gt;&#10;                &lt;/answer&gt;&#10;                &lt;answer&gt;&#10;                    &lt;guid&gt;B71A245DB8594247BDB908F317751D21&lt;/guid&gt;&#10;                    &lt;answertext&gt;Proclamations&lt;/answertext&gt;&#10;                    &lt;valuetype&gt;-1&lt;/valuetype&gt;&#10;                &lt;/answer&gt;&#10;                &lt;answer&gt;&#10;                    &lt;guid&gt;CF18CD03A3774F388A942A1CD197842F&lt;/guid&gt;&#10;                    &lt;answertext&gt;Edicts&lt;/answertext&gt;&#10;                    &lt;valuetype&gt;1&lt;/valuetype&gt;&#10;                &lt;/answer&gt;&#10;                &lt;answer&gt;&#10;                    &lt;guid&gt;F9341F2747FB42D9892CEC5927D16ACF&lt;/guid&gt;&#10;                    &lt;answertext&gt;Public order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3.xml><?xml version="1.0" encoding="utf-8"?>
<p:tagLst xmlns:a="http://schemas.openxmlformats.org/drawingml/2006/main" xmlns:r="http://schemas.openxmlformats.org/officeDocument/2006/relationships" xmlns:p="http://schemas.openxmlformats.org/presentationml/2006/main">
  <p:tag name="ZEROBASED" val="False"/>
</p:tagLst>
</file>

<file path=ppt/tags/tag3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5.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1"/>
  <p:tag name="DEFINEDCOLORS" val="3,6,10,45,32,50,13,4,9,55,1"/>
  <p:tag name="COLORTYPE" val="SCHEME"/>
</p:tagLst>
</file>

<file path=ppt/tags/tag3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CEBD7DC31FA471BAAFC60F6E43A44AC&lt;/guid&gt;&#10;        &lt;description /&gt;&#10;        &lt;date&gt;7/7/2015 3:47:5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86E9FC10E384F99AAC4AAE5F348F6A1&lt;/guid&gt;&#10;            &lt;repollguid&gt;D5E8E1ABF6CC44CCA0E0C63A82C6C338&lt;/repollguid&gt;&#10;            &lt;sourceid&gt;9B2AE89F333A4155AA3E432669C59CEE&lt;/sourceid&gt;&#10;            &lt;questiontext&gt;A land area under the control of a foreign power (p.156)&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739B63357DE2451991D008F79242AADA&lt;/guid&gt;&#10;                    &lt;answertext&gt;Concession&lt;/answertext&gt;&#10;                    &lt;valuetype&gt;1&lt;/valuetype&gt;&#10;                &lt;/answer&gt;&#10;                &lt;answer&gt;&#10;                    &lt;guid&gt;FB9E1B4751EE4549BED276BEC28A2693&lt;/guid&gt;&#10;                    &lt;answertext&gt;Colony&lt;/answertext&gt;&#10;                    &lt;valuetype&gt;-1&lt;/valuetype&gt;&#10;                &lt;/answer&gt;&#10;                &lt;answer&gt;&#10;                    &lt;guid&gt;661ED66091E44C66B755FD552D395BDB&lt;/guid&gt;&#10;                    &lt;answertext&gt;Territory&lt;/answertext&gt;&#10;                    &lt;valuetype&gt;-1&lt;/valuetype&gt;&#10;                &lt;/answer&gt;&#10;                &lt;answer&gt;&#10;                    &lt;guid&gt;1CB57593FC674A8580EA640F8EA7DA28&lt;/guid&gt;&#10;                    &lt;answertext&gt;Purcha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7.xml><?xml version="1.0" encoding="utf-8"?>
<p:tagLst xmlns:a="http://schemas.openxmlformats.org/drawingml/2006/main" xmlns:r="http://schemas.openxmlformats.org/officeDocument/2006/relationships" xmlns:p="http://schemas.openxmlformats.org/presentationml/2006/main">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39.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 name="TYPE" val="9"/>
  <p:tag name="DEFINEDCOLORS" val="3,6,10,45,32,50,13,4,9,55,1"/>
  <p:tag name="COLORTYPE" val="SCHEME"/>
  <p:tag name="LABELFORMAT" val="0"/>
  <p:tag name="NUMBERFORMAT" val="3"/>
</p:tagLst>
</file>

<file path=ppt/tags/tag4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895A750EA181496590570220E0796FD9&lt;/guid&gt;&#10;        &lt;description /&gt;&#10;        &lt;date&gt;7/7/2015 3:47:5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F6266AF697C4C1682DE710782167769&lt;/guid&gt;&#10;            &lt;repollguid&gt;8BF548C13EE642219D61898CF0D22FD2&lt;/repollguid&gt;&#10;            &lt;sourceid&gt;36C55F5A58F640D89428DA810E5A29CA&lt;/sourceid&gt;&#10;            &lt;questiontext&gt;A form of government run by the people generally through elected representatives (p.157)&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8EF21E4F064243238738AA2B6A9AF25B&lt;/guid&gt;&#10;                    &lt;answertext&gt;Monarchy&lt;/answertext&gt;&#10;                    &lt;valuetype&gt;-1&lt;/valuetype&gt;&#10;                &lt;/answer&gt;&#10;                &lt;answer&gt;&#10;                    &lt;guid&gt;E4F33DE87BD04D46AD5EA9752194DF12&lt;/guid&gt;&#10;                    &lt;answertext&gt;Democracy&lt;/answertext&gt;&#10;                    &lt;valuetype&gt;-1&lt;/valuetype&gt;&#10;                &lt;/answer&gt;&#10;                &lt;answer&gt;&#10;                    &lt;guid&gt;A88B4F467F9A4738B0CF428518691A57&lt;/guid&gt;&#10;                    &lt;answertext&gt;Oligarchy&lt;/answertext&gt;&#10;                    &lt;valuetype&gt;-1&lt;/valuetype&gt;&#10;                &lt;/answer&gt;&#10;                &lt;answer&gt;&#10;                    &lt;guid&gt;790B3D18899C41C38F2206A3B42F84B9&lt;/guid&gt;&#10;                    &lt;answertext&gt;Republic&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1.xml><?xml version="1.0" encoding="utf-8"?>
<p:tagLst xmlns:a="http://schemas.openxmlformats.org/drawingml/2006/main" xmlns:r="http://schemas.openxmlformats.org/officeDocument/2006/relationships" xmlns:p="http://schemas.openxmlformats.org/presentationml/2006/main">
  <p:tag name="ZEROBASED" val="False"/>
</p:tagLst>
</file>

<file path=ppt/tags/tag4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3.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COLORTYPE" val="SCHEME"/>
  <p:tag name="DEFINEDCOLORS" val="3,6,10,45,32,50,13,4,9,55,1"/>
</p:tagLst>
</file>

<file path=ppt/tags/tag4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02DE3B004C0141339F20966A216991A6&lt;/guid&gt;&#10;        &lt;description /&gt;&#10;        &lt;date&gt;7/7/2015 3:48:0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E72BBF3A07C4C228412BEDE3B8CEE4E&lt;/guid&gt;&#10;            &lt;repollguid&gt;AB55E3327BB6412CA2711040908F7643&lt;/repollguid&gt;&#10;            &lt;sourceid&gt;5ABB67AAA43C47B58A6361E39DFE9AC7&lt;/sourceid&gt;&#10;            &lt;questiontext&gt;A temporary president is a/an _____________ president. (p.157)&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B9A4F5EBBAF9408D82B58329DE76849B&lt;/guid&gt;&#10;                    &lt;answertext&gt;permanent&lt;/answertext&gt;&#10;                    &lt;valuetype&gt;-1&lt;/valuetype&gt;&#10;                &lt;/answer&gt;&#10;                &lt;answer&gt;&#10;                    &lt;guid&gt;B138839E54CC46918D9753B65952F00D&lt;/guid&gt;&#10;                    &lt;answertext&gt;provisional&lt;/answertext&gt;&#10;                    &lt;valuetype&gt;1&lt;/valuetype&gt;&#10;                &lt;/answer&gt;&#10;                &lt;answer&gt;&#10;                    &lt;guid&gt;213A8659E6E94BDFA064F850568787B8&lt;/guid&gt;&#10;                    &lt;answertext&gt;elected&lt;/answertext&gt;&#10;                    &lt;valuetype&gt;-1&lt;/valuetype&gt;&#10;                &lt;/answer&gt;&#10;                &lt;answer&gt;&#10;                    &lt;guid&gt;0F720CDA1AE24E1E94A8B6DEBA02C155&lt;/guid&gt;&#10;                    &lt;answertext&gt;appointed&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5.xml><?xml version="1.0" encoding="utf-8"?>
<p:tagLst xmlns:a="http://schemas.openxmlformats.org/drawingml/2006/main" xmlns:r="http://schemas.openxmlformats.org/officeDocument/2006/relationships" xmlns:p="http://schemas.openxmlformats.org/presentationml/2006/main">
  <p:tag name="ZEROBASED" val="False"/>
</p:tagLst>
</file>

<file path=ppt/tags/tag4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47.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COLORTYPE" val="SCHEME"/>
  <p:tag name="DEFINEDCOLORS" val="3,6,10,45,32,50,13,4,9,55,1"/>
</p:tagLst>
</file>

<file path=ppt/tags/tag4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121CBFC48D64ADDA6957429A5A441BA&lt;/guid&gt;&#10;        &lt;description /&gt;&#10;        &lt;date&gt;7/7/2015 3:48:0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514F9F5557943B787B1DFB31E8A8208&lt;/guid&gt;&#10;            &lt;repollguid&gt;E8918EA729574946BA458F4B236170C4&lt;/repollguid&gt;&#10;            &lt;sourceid&gt;72C0F26231FB4D95B34EC7D919F08624&lt;/sourceid&gt;&#10;            &lt;questiontext&gt;Rulers who exercise both military and civil authority in the absence of a strong central government (p.158)&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F290275A27C84DA59400C704E9C97A63&lt;/guid&gt;&#10;                    &lt;answertext&gt;Governors&lt;/answertext&gt;&#10;                    &lt;valuetype&gt;-1&lt;/valuetype&gt;&#10;                &lt;/answer&gt;&#10;                &lt;answer&gt;&#10;                    &lt;guid&gt;3A3F2B38A7B34592A20A7BF29DC0552F&lt;/guid&gt;&#10;                    &lt;answertext&gt;Civil servants&lt;/answertext&gt;&#10;                    &lt;valuetype&gt;-1&lt;/valuetype&gt;&#10;                &lt;/answer&gt;&#10;                &lt;answer&gt;&#10;                    &lt;guid&gt;CCE80C4B9B814040848B93A862F30501&lt;/guid&gt;&#10;                    &lt;answertext&gt;Bureaucrats&lt;/answertext&gt;&#10;                    &lt;valuetype&gt;-1&lt;/valuetype&gt;&#10;                &lt;/answer&gt;&#10;                &lt;answer&gt;&#10;                    &lt;guid&gt;CDDB45E0A0254FEB9103C43A07DAF3F4&lt;/guid&gt;&#10;                    &lt;answertext&gt;Warlord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49.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D37AE2FBA0B94DBA8BA67EE0F585067A&lt;/guid&gt;&#10;        &lt;description /&gt;&#10;        &lt;date&gt;7/7/2015 3:40:3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8C1B7D608B84B64A1A60212FDEA2938&lt;/guid&gt;&#10;            &lt;repollguid&gt;3D8F3BFA445E4E9A941082EC30389E02&lt;/repollguid&gt;&#10;            &lt;sourceid&gt;B64F3A8E31AD4C54A429820D0C8DFF81&lt;/sourceid&gt;&#10;            &lt;questiontext&gt;In which country did the Edo Period take place?&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Lesson Question&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C79530233C6B47FB9A5B254A2CBF4AB7&lt;/guid&gt;&#10;                    &lt;answertext&gt;China&lt;/answertext&gt;&#10;                    &lt;valuetype&gt;-1&lt;/valuetype&gt;&#10;                &lt;/answer&gt;&#10;                &lt;answer&gt;&#10;                    &lt;guid&gt;E757B24C00214F1D9043BBCE98A762A6&lt;/guid&gt;&#10;                    &lt;answertext&gt;Japan&lt;/answertext&gt;&#10;                    &lt;valuetype&gt;1&lt;/valuetype&gt;&#10;                &lt;/answer&gt;&#10;                &lt;answer&gt;&#10;                    &lt;guid&gt;AAE874B7E2764E3E8F35B0DE95542E58&lt;/guid&gt;&#10;                    &lt;answertext&gt;North Korea&lt;/answertext&gt;&#10;                    &lt;valuetype&gt;-1&lt;/valuetype&gt;&#10;                &lt;/answer&gt;&#10;                &lt;answer&gt;&#10;                    &lt;guid&gt;E228EEC9C4EC45578FFFA1714607539A&lt;/guid&gt;&#10;                    &lt;answertext&gt;South Korea&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RESULTS" val="In which country did the Edo Period take place?[;crlf;]5[;]13[;]5[;]False[;]3[;][;crlf;]2[;]2[;]0.632455532033676[;]0.4[;crlf;]1[;]-1[;]China1[;]China[;][;crlf;]3[;]1[;]Japan2[;]Japan[;][;crlf;]1[;]-1[;]North Korea3[;]North Korea[;][;crlf;]0[;]-1[;]South Korea4[;]South Korea[;]"/>
  <p:tag name="HASRESULTS" val="True"/>
</p:tagLst>
</file>

<file path=ppt/tags/tag5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1.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COLORTYPE" val="SCHEME"/>
  <p:tag name="DEFINEDCOLORS" val="3,6,10,45,32,50,13,4,9,55,1"/>
</p:tagLst>
</file>

<file path=ppt/tags/tag5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DB090C997C364602857042F6D2826F7B&lt;/guid&gt;&#10;        &lt;description /&gt;&#10;        &lt;date&gt;7/7/2015 3:48:0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07D750D614244B1B5E3510182DFA0B5&lt;/guid&gt;&#10;            &lt;repollguid&gt;B8BDE17F5F0E4C7888FD14A2B0F090B8&lt;/repollguid&gt;&#10;            &lt;sourceid&gt;F98F5DE1F5EE40B8868A2B13A8B87FDF&lt;/sourceid&gt;&#10;            &lt;questiontext&gt;Military governors in Japan (p.160)&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59BA734F578A4CDCB10479B4223D5E02&lt;/guid&gt;&#10;                    &lt;answertext&gt;Samurai&lt;/answertext&gt;&#10;                    &lt;valuetype&gt;-1&lt;/valuetype&gt;&#10;                &lt;/answer&gt;&#10;                &lt;answer&gt;&#10;                    &lt;guid&gt;202D3CA00FBC428D875B8921FB003139&lt;/guid&gt;&#10;                    &lt;answertext&gt;Bushido&lt;/answertext&gt;&#10;                    &lt;valuetype&gt;-1&lt;/valuetype&gt;&#10;                &lt;/answer&gt;&#10;                &lt;answer&gt;&#10;                    &lt;guid&gt;E825B89B55C84AB0ACF204F3C7482744&lt;/guid&gt;&#10;                    &lt;answertext&gt;Shoguns&lt;/answertext&gt;&#10;                    &lt;valuetype&gt;1&lt;/valuetype&gt;&#10;                &lt;/answer&gt;&#10;                &lt;answer&gt;&#10;                    &lt;guid&gt;B2C249D3DE7E461796E60EA23592F938&lt;/guid&gt;&#10;                    &lt;answertext&gt;Oligarch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3.xml><?xml version="1.0" encoding="utf-8"?>
<p:tagLst xmlns:a="http://schemas.openxmlformats.org/drawingml/2006/main" xmlns:r="http://schemas.openxmlformats.org/officeDocument/2006/relationships" xmlns:p="http://schemas.openxmlformats.org/presentationml/2006/main">
  <p:tag name="ZEROBASED" val="False"/>
</p:tagLst>
</file>

<file path=ppt/tags/tag5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5.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DEFINEDCOLORS" val="3,6,10,45,32,50,13,4,9,55,1"/>
  <p:tag name="LABELFORMAT" val="0"/>
  <p:tag name="COLORTYPE" val="SCHEME"/>
</p:tagLst>
</file>

<file path=ppt/tags/tag5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5438682504A42C999DD660FDB39A888&lt;/guid&gt;&#10;        &lt;description /&gt;&#10;        &lt;date&gt;7/7/2015 3:48:0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2DCA9F54CEE4A7E9C77293191EC60FF&lt;/guid&gt;&#10;            &lt;repollguid&gt;3C8CED49F3B848FE96EDEF5737C0080F&lt;/repollguid&gt;&#10;            &lt;sourceid&gt;405AE6F9E40342DF9080E41FC9354BD1&lt;/sourceid&gt;&#10;            &lt;questiontext&gt;The warrior aristocrats of Japan (p. 161)&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F866C957D4DE4FDEAAFA9CB6538DE77A&lt;/guid&gt;&#10;                    &lt;answertext&gt;Chonindo&lt;/answertext&gt;&#10;                    &lt;valuetype&gt;-1&lt;/valuetype&gt;&#10;                &lt;/answer&gt;&#10;                &lt;answer&gt;&#10;                    &lt;guid&gt;8315CCF31A0D430E80E40E3E4041B277&lt;/guid&gt;&#10;                    &lt;answertext&gt;War lords&lt;/answertext&gt;&#10;                    &lt;valuetype&gt;-1&lt;/valuetype&gt;&#10;                &lt;/answer&gt;&#10;                &lt;answer&gt;&#10;                    &lt;guid&gt;8875F7D0B9774BA78CFD71E9E0FBD53D&lt;/guid&gt;&#10;                    &lt;answertext&gt;Bakufu&lt;/answertext&gt;&#10;                    &lt;valuetype&gt;-1&lt;/valuetype&gt;&#10;                &lt;/answer&gt;&#10;                &lt;answer&gt;&#10;                    &lt;guid&gt;5D2D9DFE49B44702A657C5B61A67B891&lt;/guid&gt;&#10;                    &lt;answertext&gt;Samurai&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57.xml><?xml version="1.0" encoding="utf-8"?>
<p:tagLst xmlns:a="http://schemas.openxmlformats.org/drawingml/2006/main" xmlns:r="http://schemas.openxmlformats.org/officeDocument/2006/relationships" xmlns:p="http://schemas.openxmlformats.org/presentationml/2006/main">
  <p:tag name="ZEROBASED" val="False"/>
</p:tagLst>
</file>

<file path=ppt/tags/tag5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59.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6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374CF257B72642F29D6FB83BD1842915&lt;/guid&gt;&#10;        &lt;description /&gt;&#10;        &lt;date&gt;7/7/2015 3:48:0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72110456242400389BA538373DF31A1&lt;/guid&gt;&#10;            &lt;repollguid&gt;00188E9D90D54959B1446FBAF2E4A4A3&lt;/repollguid&gt;&#10;            &lt;sourceid&gt;7F7EBC56B3734748B5A010094BCCE468&lt;/sourceid&gt;&#10;            &lt;questiontext&gt;The threat, or limited use, of naval force to reach a foreign policy goal (p. 161)&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1423F3215CEC4A0DAC902A46A644B2D3&lt;/guid&gt;&#10;                    &lt;answertext&gt;Naval diplomacy&lt;/answertext&gt;&#10;                    &lt;valuetype&gt;-1&lt;/valuetype&gt;&#10;                &lt;/answer&gt;&#10;                &lt;answer&gt;&#10;                    &lt;guid&gt;B2C9D77603D84122BFBFFA343451FE48&lt;/guid&gt;&#10;                    &lt;answertext&gt;Gunboat diplomacy&lt;/answertext&gt;&#10;                    &lt;valuetype&gt;1&lt;/valuetype&gt;&#10;                &lt;/answer&gt;&#10;                &lt;answer&gt;&#10;                    &lt;guid&gt;8FB24767C7BF496C8F733F0B7A7C243A&lt;/guid&gt;&#10;                    &lt;answertext&gt;Cold War&lt;/answertext&gt;&#10;                    &lt;valuetype&gt;-1&lt;/valuetype&gt;&#10;                &lt;/answer&gt;&#10;                &lt;answer&gt;&#10;                    &lt;guid&gt;A3EED6F3A4824F6AA5C472830FFF6B5C&lt;/guid&gt;&#10;                    &lt;answertext&gt;Preemptive actio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1.xml><?xml version="1.0" encoding="utf-8"?>
<p:tagLst xmlns:a="http://schemas.openxmlformats.org/drawingml/2006/main" xmlns:r="http://schemas.openxmlformats.org/officeDocument/2006/relationships" xmlns:p="http://schemas.openxmlformats.org/presentationml/2006/main">
  <p:tag name="ZEROBASED" val="False"/>
</p:tagLst>
</file>

<file path=ppt/tags/tag6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3.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6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4D52EE58CCAB475E951CA4F139786A2A&lt;/guid&gt;&#10;        &lt;description /&gt;&#10;        &lt;date&gt;7/7/2015 3:48: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C96701E57BE412589ADBE6A35E1AB0E&lt;/guid&gt;&#10;            &lt;repollguid&gt;4D70BD4176944F4F999F82EC1F570A33&lt;/repollguid&gt;&#10;            &lt;sourceid&gt;679710C1D86D422DB95E0ABA002D954D&lt;/sourceid&gt;&#10;            &lt;questiontext&gt;An arrangement for one country to govern another under international control (p. 164)&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9B2E46259AE1446088D9FEEC87847DEC&lt;/guid&gt;&#10;                    &lt;answertext&gt;Protectorate&lt;/answertext&gt;&#10;                    &lt;valuetype&gt;-1&lt;/valuetype&gt;&#10;                &lt;/answer&gt;&#10;                &lt;answer&gt;&#10;                    &lt;guid&gt;2CD40F2200ED4E39A80840BAC34CEB4C&lt;/guid&gt;&#10;                    &lt;answertext&gt;Trusteeship&lt;/answertext&gt;&#10;                    &lt;valuetype&gt;1&lt;/valuetype&gt;&#10;                &lt;/answer&gt;&#10;                &lt;answer&gt;&#10;                    &lt;guid&gt;C7A4FE8BC3E14556939DBEDD56B03377&lt;/guid&gt;&#10;                    &lt;answertext&gt;Concession&lt;/answertext&gt;&#10;                    &lt;valuetype&gt;-1&lt;/valuetype&gt;&#10;                &lt;/answer&gt;&#10;                &lt;answer&gt;&#10;                    &lt;guid&gt;89E23E48C8544A669494D912ECF5529E&lt;/guid&gt;&#10;                    &lt;answertext&gt;Provisional governmen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5.xml><?xml version="1.0" encoding="utf-8"?>
<p:tagLst xmlns:a="http://schemas.openxmlformats.org/drawingml/2006/main" xmlns:r="http://schemas.openxmlformats.org/officeDocument/2006/relationships" xmlns:p="http://schemas.openxmlformats.org/presentationml/2006/main">
  <p:tag name="ZEROBASED" val="False"/>
</p:tagLst>
</file>

<file path=ppt/tags/tag6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67.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6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B112DBD08DCC41F087B61DA045D4276F&lt;/guid&gt;&#10;        &lt;description /&gt;&#10;        &lt;date&gt;7/7/2015 3:48:10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A851B72B888448180A319E09BC7C1F9&lt;/guid&gt;&#10;            &lt;repollguid&gt;9554BFFB6C2F4BD2940D549E8320F476&lt;/repollguid&gt;&#10;            &lt;sourceid&gt;74A3431E9FD64A50947073249F2CA97F&lt;/sourceid&gt;&#10;            &lt;questiontext&gt;Military rule (p. 166)&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0C1C7A504305413B838E19AEEBA76CF4&lt;/guid&gt;&#10;                    &lt;answertext&gt;Martial law&lt;/answertext&gt;&#10;                    &lt;valuetype&gt;1&lt;/valuetype&gt;&#10;                &lt;/answer&gt;&#10;                &lt;answer&gt;&#10;                    &lt;guid&gt;F382DB92AE6E47D3A29A79F2B3E30CB3&lt;/guid&gt;&#10;                    &lt;answertext&gt;Foreign domination&lt;/answertext&gt;&#10;                    &lt;valuetype&gt;-1&lt;/valuetype&gt;&#10;                &lt;/answer&gt;&#10;                &lt;answer&gt;&#10;                    &lt;guid&gt;9E6EB37564DD4302AC199CFA35656E38&lt;/guid&gt;&#10;                    &lt;answertext&gt;A UN peace keeping force&lt;/answertext&gt;&#10;                    &lt;valuetype&gt;-1&lt;/valuetype&gt;&#10;                &lt;/answer&gt;&#10;                &lt;answer&gt;&#10;                    &lt;guid&gt;9403CDEDF25A43FEAC6A756EB1399059&lt;/guid&gt;&#10;                    &lt;answertext&gt;Democratic activism&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9.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1.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7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9C0CDB603C04935BF4801B57C32CD98&lt;/guid&gt;&#10;        &lt;description /&gt;&#10;        &lt;date&gt;7/7/2015 3:48:1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8E8FE735A044FB2BE0BFB4439330CA0&lt;/guid&gt;&#10;            &lt;repollguid&gt;4C505FBD823A427A842C301C94E0E70D&lt;/repollguid&gt;&#10;            &lt;sourceid&gt;D3FF7D87AF1249818C4FD57112371991&lt;/sourceid&gt;&#10;            &lt;questiontext&gt;Another word for shared (p.169)&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AD0ECCCAD1DC4C44B362795652808D3C&lt;/guid&gt;&#10;                    &lt;answertext&gt;Provisional&lt;/answertext&gt;&#10;                    &lt;valuetype&gt;-1&lt;/valuetype&gt;&#10;                &lt;/answer&gt;&#10;                &lt;answer&gt;&#10;                    &lt;guid&gt;33FC6CFD2042473DA520E8E46D570232&lt;/guid&gt;&#10;                    &lt;answertext&gt;Social&lt;/answertext&gt;&#10;                    &lt;valuetype&gt;-1&lt;/valuetype&gt;&#10;                &lt;/answer&gt;&#10;                &lt;answer&gt;&#10;                    &lt;guid&gt;5425CCD8AAC14B1AAAC42289F8AF7F82&lt;/guid&gt;&#10;                    &lt;answertext&gt;Central&lt;/answertext&gt;&#10;                    &lt;valuetype&gt;-1&lt;/valuetype&gt;&#10;                &lt;/answer&gt;&#10;                &lt;answer&gt;&#10;                    &lt;guid&gt;671ECCCD1A604AD7BE02CCFBE4A0238E&lt;/guid&gt;&#10;                    &lt;answertext&gt;Communa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73.xml><?xml version="1.0" encoding="utf-8"?>
<p:tagLst xmlns:a="http://schemas.openxmlformats.org/drawingml/2006/main" xmlns:r="http://schemas.openxmlformats.org/officeDocument/2006/relationships" xmlns:p="http://schemas.openxmlformats.org/presentationml/2006/main">
  <p:tag name="ZEROBASED" val="False"/>
</p:tagLst>
</file>

<file path=ppt/tags/tag74.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5.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7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00A63494E9E49B5878B6173B0A1B94A&lt;/guid&gt;&#10;        &lt;description /&gt;&#10;        &lt;date&gt;7/7/2015 3:48:1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2565AE2525442F18C6FC61B64B4DE96&lt;/guid&gt;&#10;            &lt;repollguid&gt;257AF435A620445B90D9CB957168C4E1&lt;/repollguid&gt;&#10;            &lt;sourceid&gt;D63C6A73B37C476B9BAD36357BFA85FA&lt;/sourceid&gt;&#10;            &lt;questiontext&gt;A situation that's out of control with, in effect, where no one is in charge (p.171)&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B34BD470CBC4491F9F9F8D28973F529C&lt;/guid&gt;&#10;                    &lt;answertext&gt;Communism&lt;/answertext&gt;&#10;                    &lt;valuetype&gt;-1&lt;/valuetype&gt;&#10;                &lt;/answer&gt;&#10;                &lt;answer&gt;&#10;                    &lt;guid&gt;BC9C6062D7A54015BB37654B055C3862&lt;/guid&gt;&#10;                    &lt;answertext&gt;Socialism&lt;/answertext&gt;&#10;                    &lt;valuetype&gt;-1&lt;/valuetype&gt;&#10;                &lt;/answer&gt;&#10;                &lt;answer&gt;&#10;                    &lt;guid&gt;B27AE97105384FEF90C358E9280E540E&lt;/guid&gt;&#10;                    &lt;answertext&gt;Anarchy&lt;/answertext&gt;&#10;                    &lt;valuetype&gt;1&lt;/valuetype&gt;&#10;                &lt;/answer&gt;&#10;                &lt;answer&gt;&#10;                    &lt;guid&gt;BBCF0DF042624F9FB2C8F839FB882EE5&lt;/guid&gt;&#10;                    &lt;answertext&gt;Plutocracy&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77.xml><?xml version="1.0" encoding="utf-8"?>
<p:tagLst xmlns:a="http://schemas.openxmlformats.org/drawingml/2006/main" xmlns:r="http://schemas.openxmlformats.org/officeDocument/2006/relationships" xmlns:p="http://schemas.openxmlformats.org/presentationml/2006/main">
  <p:tag name="ZEROBASED" val="False"/>
</p:tagLst>
</file>

<file path=ppt/tags/tag78.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79.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8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CAEA7E7D59444D2BB3190021C8C269FB&lt;/guid&gt;&#10;        &lt;description /&gt;&#10;        &lt;date&gt;7/7/2015 3:48:15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217B49040F34C43BE1ADFF2653299F3&lt;/guid&gt;&#10;            &lt;repollguid&gt;E10FB8DAF6B943419BE7F552BD55E8A7&lt;/repollguid&gt;&#10;            &lt;sourceid&gt;806E7E2539144F7C809DD604930E9044&lt;/sourceid&gt;&#10;            &lt;questiontext&gt;Able to be farmed (p.172)&lt;/questiontext&gt;&#10;            &lt;showresults&gt;True&lt;/showresults&gt;&#10;            &lt;responsegrid&gt;0&lt;/responsegrid&gt;&#10;            &lt;countdowntimer&gt;False&lt;/countdowntimer&gt;&#10;            &lt;standards&gt;&#10;                &lt;standard&gt;&#10;                    &lt;source&gt;Custom&lt;/source&gt;&#10;                    &lt;guid /&gt;&#10;                    &lt;text&gt;1&lt;/text&gt;&#10;                &lt;/standard&gt;&#10;                &lt;standard&gt;&#10;                    &lt;source&gt;Custom&lt;/source&gt;&#10;                    &lt;guid /&gt;&#10;                    &lt;text&gt;Vocabulary&lt;/text&gt;&#10;                &lt;/standard&gt;&#10;            &lt;/standards&gt;&#10;            &lt;correctvalue&gt;10&lt;/correctvalue&gt;&#10;            &lt;incorrectvalue&gt;0&lt;/incorrectvalue&gt;&#10;            &lt;responselimit&gt;1&lt;/responselimit&gt;&#10;            &lt;bulletstyle&gt;2&lt;/bulletstyle&gt;&#10;            &lt;correctanswerindicator&gt;True&lt;/correctanswerindicator&gt;&#10;            &lt;answers&gt;&#10;                &lt;answer&gt;&#10;                    &lt;guid&gt;5AE12AA957134DE9B4BEB4895F1CE920&lt;/guid&gt;&#10;                    &lt;answertext&gt;Aqueous&lt;/answertext&gt;&#10;                    &lt;valuetype&gt;-1&lt;/valuetype&gt;&#10;                &lt;/answer&gt;&#10;                &lt;answer&gt;&#10;                    &lt;guid&gt;F9C760167FA7418FB7D2D5905E363646&lt;/guid&gt;&#10;                    &lt;answertext&gt;Arable&lt;/answertext&gt;&#10;                    &lt;valuetype&gt;1&lt;/valuetype&gt;&#10;                &lt;/answer&gt;&#10;                &lt;answer&gt;&#10;                    &lt;guid&gt;D385F221FC5F4814870119491D6BC61D&lt;/guid&gt;&#10;                    &lt;answertext&gt;Arterial&lt;/answertext&gt;&#10;                    &lt;valuetype&gt;-1&lt;/valuetype&gt;&#10;                &lt;/answer&gt;&#10;                &lt;answer&gt;&#10;                    &lt;guid&gt;FFEDF6C7281E4A4699623EE2C3FEF2E1&lt;/guid&gt;&#10;                    &lt;answertext&gt;Arboreal&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81.xml><?xml version="1.0" encoding="utf-8"?>
<p:tagLst xmlns:a="http://schemas.openxmlformats.org/drawingml/2006/main" xmlns:r="http://schemas.openxmlformats.org/officeDocument/2006/relationships" xmlns:p="http://schemas.openxmlformats.org/presentationml/2006/main">
  <p:tag name="ZEROBASED" val="False"/>
</p:tagLst>
</file>

<file path=ppt/tags/tag82.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83.xml><?xml version="1.0" encoding="utf-8"?>
<p:tagLst xmlns:a="http://schemas.openxmlformats.org/drawingml/2006/main" xmlns:r="http://schemas.openxmlformats.org/officeDocument/2006/relationships" xmlns:p="http://schemas.openxmlformats.org/presentationml/2006/main">
  <p:tag name="ZEROBASED" val="False"/>
  <p:tag name="TYPE" val="9"/>
  <p:tag name="NUMBERFORMAT" val="3"/>
  <p:tag name="LABELFORMAT" val="0"/>
  <p:tag name="DEFINEDCOLORS" val="3,6,10,45,32,50,13,4,9,55,1"/>
  <p:tag name="COLORTYPE" val="SCHEME"/>
</p:tagLst>
</file>

<file path=ppt/tags/tag84.xml><?xml version="1.0" encoding="utf-8"?>
<p:tagLst xmlns:a="http://schemas.openxmlformats.org/drawingml/2006/main" xmlns:r="http://schemas.openxmlformats.org/officeDocument/2006/relationships" xmlns:p="http://schemas.openxmlformats.org/presentationml/2006/main">
  <p:tag name="SCORECALCULATION" val="1"/>
  <p:tag name="NUMBERTODISPLAY" val="10"/>
  <p:tag name="PARTICIPANTDISPLAY" val="1"/>
  <p:tag name="DISPLAYPOINTSLESSTHANONE" val="False"/>
  <p:tag name="CORRECTONLY" val="False"/>
  <p:tag name="TYPE" val="ParticipantLeaderboardSlide"/>
</p:tagLst>
</file>

<file path=ppt/tags/tag85.xml><?xml version="1.0" encoding="utf-8"?>
<p:tagLst xmlns:a="http://schemas.openxmlformats.org/drawingml/2006/main" xmlns:r="http://schemas.openxmlformats.org/officeDocument/2006/relationships" xmlns:p="http://schemas.openxmlformats.org/presentationml/2006/main">
  <p:tag name="NUMBERTODISPLAY" val="20"/>
  <p:tag name="SCORECALCULATION" val="1"/>
  <p:tag name="DISPLAYPOINTSLESSTHANONE" val="True"/>
  <p:tag name="PARTICIPANTDISPLAY" val="1"/>
  <p:tag name="CORRECTONLY" val="False"/>
  <p:tag name="TYPE" val="TeamLeaderboardSlide"/>
</p:tagLst>
</file>

<file path=ppt/tags/tag86.xml><?xml version="1.0" encoding="utf-8"?>
<p:tagLst xmlns:a="http://schemas.openxmlformats.org/drawingml/2006/main" xmlns:r="http://schemas.openxmlformats.org/officeDocument/2006/relationships" xmlns:p="http://schemas.openxmlformats.org/presentationml/2006/main">
  <p:tag name="PARTICIPANTDISPLAY" val="1"/>
  <p:tag name="SCORECALCULATION" val="1"/>
  <p:tag name="NUMBERTODISPLAY" val="10"/>
  <p:tag name="CORRECTONLY" val="False"/>
  <p:tag name="DISPLAYPOINTSLESSTHANONE" val="False"/>
  <p:tag name="TYPE" val="TeamMVPSlide"/>
</p:tagLst>
</file>

<file path=ppt/tags/tag9.xml><?xml version="1.0" encoding="utf-8"?>
<p:tagLst xmlns:a="http://schemas.openxmlformats.org/drawingml/2006/main" xmlns:r="http://schemas.openxmlformats.org/officeDocument/2006/relationships" xmlns:p="http://schemas.openxmlformats.org/presentationml/2006/main">
  <p:tag name="TYPE" val="ShortAnswerSlide"/>
  <p:tag name="AUTOOPENPOLL" val="True"/>
  <p:tag name="AUTOFORMATCHART" val="False"/>
  <p:tag name="HASRESULTS" val="False"/>
  <p:tag name="TPQUESTIONXML" val="﻿&lt;?xml version=&quot;1.0&quot; encoding=&quot;utf-8&quot;?&gt;&#10;&lt;questionlist&gt;&#10;    &lt;properties&gt;&#10;        &lt;guid&gt;983E55621F5149C6B516059C19B28116&lt;/guid&gt;&#10;        &lt;description /&gt;&#10;        &lt;date&gt;6/22/2015 10:52:51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0FBB3EABC7584B1E9F19D76CE14DE977&lt;/guid&gt;&#10;            &lt;repollguid&gt;BD36EE75A5D44F39895B1AC60DDA0878&lt;/repollguid&gt;&#10;            &lt;sourceid&gt;4337C2D2E0FB42C09DA0B0A2D12D2A22&lt;/sourceid&gt;&#10;            &lt;questiontext&gt;Quick Write&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False&lt;/value&gt;&#10;                &lt;/entry&gt;&#10;                &lt;entry&gt;&#10;                    &lt;key&gt;AUTOOPENPOLL&lt;/key&gt;&#10;                    &lt;value&gt;True&lt;/value&gt;&#10;                &lt;/entry&gt;&#10;                &lt;entry&gt;&#10;                    &lt;key&gt;LIVECHARTING&lt;/key&gt;&#10;                    &lt;value&gt;False&lt;/value&gt;&#10;                &lt;/entry&gt;&#10;            &lt;/metadata&gt;&#10;        &lt;/shortanswer&gt;&#10;    &lt;/questions&gt;&#10;&lt;/questionlist&gt;"/>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Tekton Pro"/>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TPC JROTC">
  <a:themeElements>
    <a:clrScheme name="Custom 16">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00"/>
      </a:hlink>
      <a:folHlink>
        <a:srgbClr val="FFC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Globe</Template>
  <TotalTime>1222</TotalTime>
  <Pages>67</Pages>
  <Words>1777</Words>
  <Application>Microsoft Office PowerPoint</Application>
  <PresentationFormat>On-screen Show (4:3)</PresentationFormat>
  <Paragraphs>409</Paragraphs>
  <Slides>49</Slides>
  <Notes>21</Notes>
  <HiddenSlides>5</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49</vt:i4>
      </vt:variant>
    </vt:vector>
  </HeadingPairs>
  <TitlesOfParts>
    <vt:vector size="64" baseType="lpstr">
      <vt:lpstr>Arial</vt:lpstr>
      <vt:lpstr>Calibri</vt:lpstr>
      <vt:lpstr>Calibri Light</vt:lpstr>
      <vt:lpstr>Comic Sans MS</vt:lpstr>
      <vt:lpstr>Tekton Pro</vt:lpstr>
      <vt:lpstr>Times New Roman</vt:lpstr>
      <vt:lpstr>Verdana</vt:lpstr>
      <vt:lpstr>Wingdings</vt:lpstr>
      <vt:lpstr>Globe</vt:lpstr>
      <vt:lpstr>Custom Design</vt:lpstr>
      <vt:lpstr>TPC JROTC</vt:lpstr>
      <vt:lpstr>1_TPC JROTC</vt:lpstr>
      <vt:lpstr>2_TPC JROTC</vt:lpstr>
      <vt:lpstr>3_TPC JROTC</vt:lpstr>
      <vt:lpstr>4_TPC JROTC</vt:lpstr>
      <vt:lpstr>PowerPoint Presentation</vt:lpstr>
      <vt:lpstr>How much information do you already know about this topic area?</vt:lpstr>
      <vt:lpstr>In which country did the Edo Period take place?</vt:lpstr>
      <vt:lpstr>Overview</vt:lpstr>
      <vt:lpstr>Vocabulary Questions Slide Index</vt:lpstr>
      <vt:lpstr>Vocabulary Questions Slide Index</vt:lpstr>
      <vt:lpstr>Quick Write</vt:lpstr>
      <vt:lpstr>The History of the Unitary Government  and the Rule of Warlords in China </vt:lpstr>
      <vt:lpstr>The History of the Unitary Government  and the Rule of Warlords in China </vt:lpstr>
      <vt:lpstr>PowerPoint Presentation</vt:lpstr>
      <vt:lpstr>The Causes of the Shift from Isolation to Openness in Japan</vt:lpstr>
      <vt:lpstr>The Causes of the Shift from Isolation to Openness in Japan, cont.</vt:lpstr>
      <vt:lpstr>PowerPoint Presentation</vt:lpstr>
      <vt:lpstr>PowerPoint Presentation</vt:lpstr>
      <vt:lpstr>PowerPoint Presentation</vt:lpstr>
      <vt:lpstr>PowerPoint Presentation</vt:lpstr>
      <vt:lpstr>Japan, South Korea, and China as Economic Powerhouses</vt:lpstr>
      <vt:lpstr>Which country is referred to as the Hermit Kingdom?</vt:lpstr>
      <vt:lpstr>Who introduced the Great Leap Forward?</vt:lpstr>
      <vt:lpstr>Activity 1: Japan, Korea,  and China Review </vt:lpstr>
      <vt:lpstr>Activity 2: Speech Analysis </vt:lpstr>
      <vt:lpstr>Activity 3: Analysis of Economies  of Japan, China, and South Korea</vt:lpstr>
      <vt:lpstr>Technology Enrichment: A North Korean Defector Speaks Out</vt:lpstr>
      <vt:lpstr>Review</vt:lpstr>
      <vt:lpstr>Review</vt:lpstr>
      <vt:lpstr>Should the United States be concerned that North Korea and South Korea are technically still at war?  Why or why not?</vt:lpstr>
      <vt:lpstr>Which of the following would be the MOST USEFUL to you to continue your learning after this class?</vt:lpstr>
      <vt:lpstr>Summary</vt:lpstr>
      <vt:lpstr>Next…</vt:lpstr>
      <vt:lpstr>Team Assignment</vt:lpstr>
      <vt:lpstr>A core shared belief (p.154)</vt:lpstr>
      <vt:lpstr>Government employees and institutions (p.154)</vt:lpstr>
      <vt:lpstr>Proclamations or commands (p.155)</vt:lpstr>
      <vt:lpstr>A land area under the control of a foreign power (p.156)</vt:lpstr>
      <vt:lpstr>A form of government run by the people generally through elected representatives (p.157)</vt:lpstr>
      <vt:lpstr>A temporary president is a/an _____________ president. (p.157)</vt:lpstr>
      <vt:lpstr>Rulers who exercise both military and civil authority in the absence of a strong central government (p.158)</vt:lpstr>
      <vt:lpstr>Military governors in Japan (p.160)</vt:lpstr>
      <vt:lpstr>The warrior aristocrats of Japan (p. 161)</vt:lpstr>
      <vt:lpstr>The threat, or limited use, of naval force to reach a foreign policy goal (p. 161)</vt:lpstr>
      <vt:lpstr>An arrangement for one country to govern another under international control  (p. 164)</vt:lpstr>
      <vt:lpstr>Military rule (p. 166)</vt:lpstr>
      <vt:lpstr>Another word for shared (p.169)</vt:lpstr>
      <vt:lpstr>A situation that's out of control with, in effect, where no one is in charge (p.171)</vt:lpstr>
      <vt:lpstr>Able to be farmed (p.172)</vt:lpstr>
      <vt:lpstr>Leaderboard</vt:lpstr>
      <vt:lpstr>PowerPoint Presentation</vt:lpstr>
      <vt:lpstr>Team MVP</vt:lpstr>
      <vt:lpstr>Whiteboard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COMMUNICATIONS SKILLS</dc:title>
  <dc:subject>BASICS OF BRIEFING/ADDING THE POLISH</dc:subject>
  <dc:creator>CAPT OGEA &amp; CAPT KING</dc:creator>
  <cp:lastModifiedBy>Anthony Bond</cp:lastModifiedBy>
  <cp:revision>370</cp:revision>
  <cp:lastPrinted>1999-12-01T16:11:41Z</cp:lastPrinted>
  <dcterms:created xsi:type="dcterms:W3CDTF">1996-05-30T11:21:36Z</dcterms:created>
  <dcterms:modified xsi:type="dcterms:W3CDTF">2018-10-30T18:50:14Z</dcterms:modified>
</cp:coreProperties>
</file>