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charts/chart2.xml" ContentType="application/vnd.openxmlformats-officedocument.drawingml.char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charts/chart3.xml" ContentType="application/vnd.openxmlformats-officedocument.drawingml.char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charts/chart4.xml" ContentType="application/vnd.openxmlformats-officedocument.drawingml.char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charts/chart6.xml" ContentType="application/vnd.openxmlformats-officedocument.drawingml.char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0.xml" ContentType="application/vnd.openxmlformats-officedocument.theme+xml"/>
  <Override PartName="/ppt/charts/chart7.xml" ContentType="application/vnd.openxmlformats-officedocument.drawingml.char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  <p:sldMasterId id="2147484961" r:id="rId2"/>
    <p:sldMasterId id="2147484968" r:id="rId3"/>
    <p:sldMasterId id="2147484975" r:id="rId4"/>
    <p:sldMasterId id="2147484982" r:id="rId5"/>
    <p:sldMasterId id="2147484990" r:id="rId6"/>
    <p:sldMasterId id="2147484998" r:id="rId7"/>
    <p:sldMasterId id="2147485006" r:id="rId8"/>
    <p:sldMasterId id="2147485015" r:id="rId9"/>
    <p:sldMasterId id="2147485023" r:id="rId10"/>
  </p:sldMasterIdLst>
  <p:notesMasterIdLst>
    <p:notesMasterId r:id="rId34"/>
  </p:notesMasterIdLst>
  <p:handoutMasterIdLst>
    <p:handoutMasterId r:id="rId35"/>
  </p:handoutMasterIdLst>
  <p:sldIdLst>
    <p:sldId id="268" r:id="rId11"/>
    <p:sldId id="331" r:id="rId12"/>
    <p:sldId id="398" r:id="rId13"/>
    <p:sldId id="273" r:id="rId14"/>
    <p:sldId id="332" r:id="rId15"/>
    <p:sldId id="333" r:id="rId16"/>
    <p:sldId id="345" r:id="rId17"/>
    <p:sldId id="346" r:id="rId18"/>
    <p:sldId id="347" r:id="rId19"/>
    <p:sldId id="284" r:id="rId20"/>
    <p:sldId id="334" r:id="rId21"/>
    <p:sldId id="336" r:id="rId22"/>
    <p:sldId id="339" r:id="rId23"/>
    <p:sldId id="364" r:id="rId24"/>
    <p:sldId id="342" r:id="rId25"/>
    <p:sldId id="365" r:id="rId26"/>
    <p:sldId id="349" r:id="rId27"/>
    <p:sldId id="343" r:id="rId28"/>
    <p:sldId id="344" r:id="rId29"/>
    <p:sldId id="354" r:id="rId30"/>
    <p:sldId id="311" r:id="rId31"/>
    <p:sldId id="320" r:id="rId32"/>
    <p:sldId id="306" r:id="rId33"/>
  </p:sldIdLst>
  <p:sldSz cx="9144000" cy="6858000" type="screen4x3"/>
  <p:notesSz cx="7010400" cy="92964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B15B92-7FC7-433B-9F11-C086141EA9C1}">
          <p14:sldIdLst>
            <p14:sldId id="268"/>
            <p14:sldId id="331"/>
            <p14:sldId id="398"/>
            <p14:sldId id="273"/>
            <p14:sldId id="332"/>
            <p14:sldId id="333"/>
            <p14:sldId id="345"/>
            <p14:sldId id="346"/>
            <p14:sldId id="347"/>
            <p14:sldId id="284"/>
            <p14:sldId id="334"/>
            <p14:sldId id="336"/>
            <p14:sldId id="339"/>
            <p14:sldId id="364"/>
            <p14:sldId id="342"/>
            <p14:sldId id="365"/>
            <p14:sldId id="349"/>
            <p14:sldId id="343"/>
            <p14:sldId id="344"/>
            <p14:sldId id="354"/>
            <p14:sldId id="311"/>
            <p14:sldId id="320"/>
            <p14:sldId id="306"/>
          </p14:sldIdLst>
        </p14:section>
        <p14:section name="Vocabulary Questions" id="{90441152-6D4C-4706-B1F7-30BA4E1FD4DA}">
          <p14:sldIdLst/>
        </p14:section>
        <p14:section name="Leaderboards" id="{2822AB8D-CC1F-4942-A19F-1FD7948978CF}">
          <p14:sldIdLst/>
        </p14:section>
        <p14:section name="Whiteboard" id="{0965BF33-CAE0-4EC6-8EFE-91146B8105F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FF66"/>
    <a:srgbClr val="FFCC66"/>
    <a:srgbClr val="CC9900"/>
    <a:srgbClr val="CC6600"/>
    <a:srgbClr val="FFFFCC"/>
    <a:srgbClr val="0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44" autoAdjust="0"/>
    <p:restoredTop sz="96272" autoAdjust="0"/>
  </p:normalViewPr>
  <p:slideViewPr>
    <p:cSldViewPr>
      <p:cViewPr varScale="1">
        <p:scale>
          <a:sx n="77" d="100"/>
          <a:sy n="77" d="100"/>
        </p:scale>
        <p:origin x="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861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013" y="-8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5E-4C4E-A040-39D9A99FCA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5E-4C4E-A040-39D9A99FCA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5E-4C4E-A040-39D9A99FC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28373520"/>
        <c:axId val="-1928368080"/>
        <c:axId val="-1697548432"/>
      </c:bar3DChart>
      <c:catAx>
        <c:axId val="-192837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928368080"/>
        <c:crosses val="autoZero"/>
        <c:auto val="1"/>
        <c:lblAlgn val="ctr"/>
        <c:lblOffset val="100"/>
        <c:noMultiLvlLbl val="0"/>
      </c:catAx>
      <c:valAx>
        <c:axId val="-1928368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28373520"/>
        <c:crosses val="autoZero"/>
        <c:crossBetween val="between"/>
      </c:valAx>
      <c:serAx>
        <c:axId val="-1697548432"/>
        <c:scaling>
          <c:orientation val="minMax"/>
        </c:scaling>
        <c:delete val="0"/>
        <c:axPos val="b"/>
        <c:majorTickMark val="out"/>
        <c:minorTickMark val="none"/>
        <c:tickLblPos val="nextTo"/>
        <c:crossAx val="-192836808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5D-4276-AF04-7B9128771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5D-4276-AF04-7B9128771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5D-4276-AF04-7B9128771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28371344"/>
        <c:axId val="-1928367536"/>
        <c:axId val="-1697547808"/>
      </c:bar3DChart>
      <c:catAx>
        <c:axId val="-192837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928367536"/>
        <c:crosses val="autoZero"/>
        <c:auto val="1"/>
        <c:lblAlgn val="ctr"/>
        <c:lblOffset val="100"/>
        <c:noMultiLvlLbl val="0"/>
      </c:catAx>
      <c:valAx>
        <c:axId val="-1928367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28371344"/>
        <c:crosses val="autoZero"/>
        <c:crossBetween val="between"/>
      </c:valAx>
      <c:serAx>
        <c:axId val="-1697547808"/>
        <c:scaling>
          <c:orientation val="minMax"/>
        </c:scaling>
        <c:delete val="0"/>
        <c:axPos val="b"/>
        <c:majorTickMark val="out"/>
        <c:minorTickMark val="none"/>
        <c:tickLblPos val="nextTo"/>
        <c:crossAx val="-192836753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28-45C5-B48E-853A8BF3C4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28-45C5-B48E-853A8BF3C4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28-45C5-B48E-853A8BF3C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28380096"/>
        <c:axId val="-1588756288"/>
        <c:axId val="-1697552176"/>
      </c:bar3DChart>
      <c:catAx>
        <c:axId val="-192838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588756288"/>
        <c:crosses val="autoZero"/>
        <c:auto val="1"/>
        <c:lblAlgn val="ctr"/>
        <c:lblOffset val="100"/>
        <c:noMultiLvlLbl val="0"/>
      </c:catAx>
      <c:valAx>
        <c:axId val="-158875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28380096"/>
        <c:crosses val="autoZero"/>
        <c:crossBetween val="between"/>
      </c:valAx>
      <c:serAx>
        <c:axId val="-1697552176"/>
        <c:scaling>
          <c:orientation val="minMax"/>
        </c:scaling>
        <c:delete val="0"/>
        <c:axPos val="b"/>
        <c:majorTickMark val="out"/>
        <c:minorTickMark val="none"/>
        <c:tickLblPos val="nextTo"/>
        <c:crossAx val="-158875628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AB-4F6E-9D33-B60B34F203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AB-4F6E-9D33-B60B34F203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AB-4F6E-9D33-B60B34F20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588755744"/>
        <c:axId val="-1588765536"/>
        <c:axId val="-1697552800"/>
      </c:bar3DChart>
      <c:catAx>
        <c:axId val="-15887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588765536"/>
        <c:crosses val="autoZero"/>
        <c:auto val="1"/>
        <c:lblAlgn val="ctr"/>
        <c:lblOffset val="100"/>
        <c:noMultiLvlLbl val="0"/>
      </c:catAx>
      <c:valAx>
        <c:axId val="-1588765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588755744"/>
        <c:crosses val="autoZero"/>
        <c:crossBetween val="between"/>
      </c:valAx>
      <c:serAx>
        <c:axId val="-1697552800"/>
        <c:scaling>
          <c:orientation val="minMax"/>
        </c:scaling>
        <c:delete val="0"/>
        <c:axPos val="b"/>
        <c:majorTickMark val="out"/>
        <c:minorTickMark val="none"/>
        <c:tickLblPos val="nextTo"/>
        <c:crossAx val="-158876553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4A-43BC-AF05-DBDB31C522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4A-43BC-AF05-DBDB31C522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4A-43BC-AF05-DBDB31C522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588754656"/>
        <c:axId val="-1588753568"/>
        <c:axId val="-1697550928"/>
      </c:bar3DChart>
      <c:catAx>
        <c:axId val="-158875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588753568"/>
        <c:crosses val="autoZero"/>
        <c:auto val="1"/>
        <c:lblAlgn val="ctr"/>
        <c:lblOffset val="100"/>
        <c:noMultiLvlLbl val="0"/>
      </c:catAx>
      <c:valAx>
        <c:axId val="-1588753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588754656"/>
        <c:crosses val="autoZero"/>
        <c:crossBetween val="between"/>
      </c:valAx>
      <c:serAx>
        <c:axId val="-1697550928"/>
        <c:scaling>
          <c:orientation val="minMax"/>
        </c:scaling>
        <c:delete val="0"/>
        <c:axPos val="b"/>
        <c:majorTickMark val="out"/>
        <c:minorTickMark val="none"/>
        <c:tickLblPos val="nextTo"/>
        <c:crossAx val="-158875356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32-4FAE-BC9A-D27B91D7B6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32-4FAE-BC9A-D27B91D7B6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32-4FAE-BC9A-D27B91D7B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588750848"/>
        <c:axId val="-1588755200"/>
        <c:axId val="-1582802064"/>
      </c:bar3DChart>
      <c:catAx>
        <c:axId val="-1588750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588755200"/>
        <c:crosses val="autoZero"/>
        <c:auto val="1"/>
        <c:lblAlgn val="ctr"/>
        <c:lblOffset val="100"/>
        <c:noMultiLvlLbl val="0"/>
      </c:catAx>
      <c:valAx>
        <c:axId val="-1588755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588750848"/>
        <c:crosses val="autoZero"/>
        <c:crossBetween val="between"/>
      </c:valAx>
      <c:serAx>
        <c:axId val="-1582802064"/>
        <c:scaling>
          <c:orientation val="minMax"/>
        </c:scaling>
        <c:delete val="0"/>
        <c:axPos val="b"/>
        <c:majorTickMark val="out"/>
        <c:minorTickMark val="none"/>
        <c:tickLblPos val="nextTo"/>
        <c:crossAx val="-158875520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19-43F6-AEEC-F84C451CC7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19-43F6-AEEC-F84C451CC7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E19-43F6-AEEC-F84C451CC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588762816"/>
        <c:axId val="-1588752480"/>
        <c:axId val="-1582807056"/>
      </c:bar3DChart>
      <c:catAx>
        <c:axId val="-1588762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588752480"/>
        <c:crosses val="autoZero"/>
        <c:auto val="1"/>
        <c:lblAlgn val="ctr"/>
        <c:lblOffset val="100"/>
        <c:noMultiLvlLbl val="0"/>
      </c:catAx>
      <c:valAx>
        <c:axId val="-1588752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588762816"/>
        <c:crosses val="autoZero"/>
        <c:crossBetween val="between"/>
      </c:valAx>
      <c:serAx>
        <c:axId val="-1582807056"/>
        <c:scaling>
          <c:orientation val="minMax"/>
        </c:scaling>
        <c:delete val="0"/>
        <c:axPos val="b"/>
        <c:majorTickMark val="out"/>
        <c:minorTickMark val="none"/>
        <c:tickLblPos val="nextTo"/>
        <c:crossAx val="-158875248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79D9AE64-3F99-4E87-9D2E-36AF34A52632}" type="datetimeFigureOut">
              <a:rPr lang="en-US"/>
              <a:pPr>
                <a:defRPr/>
              </a:pPr>
              <a:t>8/31/2018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45653678-D244-4E96-B246-B3C0B224F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5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8B9CEB5-CE1D-4279-9021-73378D93D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9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F44172C-1C6E-4498-9208-0800FC6763E7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20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153E038-5B33-48E6-BEFB-EFA682840226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9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2094DB2-2C03-4065-B639-058541D07ABD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8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D0CC43D-6F86-476C-9E38-02338CA371C9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62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F347D32-6290-4212-A09B-4B269D3F01C1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70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F41E3BF-851E-42E7-A0CE-52883029A8BE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42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6187626A-DE57-49A9-912C-0037968CBB71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34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7B53807-6F0A-4951-AB1B-9088269434EB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795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1B1377D5-0348-4BEC-99D3-D15D37BC0337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18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326227C-FD19-45A8-82DA-218F9B86D36E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92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A5C4313-F63A-445C-8471-04E160EE1262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5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28D1B85-A6F5-4C6D-B17A-63604A7A4450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6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F7CAF9B-D4F0-467F-95EF-173B775799E0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00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14D6CAD-D0F0-4172-836C-F1026B7DB7AD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22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17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F4706CA-783C-4CFD-BF52-05551D718351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94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3A653D4-B097-4334-A3A6-BA2A73422CC1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5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7ECA682-0B97-4BE4-8CE1-00BA7F026961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79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880615B-CE01-4608-9107-A2CEF67472BB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95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0AE82D2-EEC9-4BC9-B934-4978F5D1EAFE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2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28B1D58-3012-44A6-9D6C-69E783B11200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84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1C0470E-6FD0-41EB-83CE-E45087B660F1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64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611C5C0-646B-458A-9FD5-EFF16C769724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7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5 h 1906"/>
                <a:gd name="T4" fmla="*/ 6776 w 5740"/>
                <a:gd name="T5" fmla="*/ 45 h 1906"/>
                <a:gd name="T6" fmla="*/ 6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"/>
          <p:cNvGrpSpPr>
            <a:grpSpLocks/>
          </p:cNvGrpSpPr>
          <p:nvPr userDrawn="1"/>
        </p:nvGrpSpPr>
        <p:grpSpPr bwMode="auto">
          <a:xfrm>
            <a:off x="3175" y="0"/>
            <a:ext cx="9140825" cy="6850063"/>
            <a:chOff x="0" y="0"/>
            <a:chExt cx="5758" cy="4315"/>
          </a:xfrm>
        </p:grpSpPr>
        <p:grpSp>
          <p:nvGrpSpPr>
            <p:cNvPr id="14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5 h 1906"/>
                <a:gd name="T4" fmla="*/ 6776 w 5740"/>
                <a:gd name="T5" fmla="*/ 45 h 1906"/>
                <a:gd name="T6" fmla="*/ 6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" name="Picture 1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48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>
                <a:solidFill>
                  <a:srgbClr val="FFFF66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216960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3E8E0-78A4-46F6-A92C-FB953A057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118719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72CFB-142D-4EA9-B506-7B797990F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352520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9CCA63-3B12-49C2-87AC-C9C802F35F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3, Lesson 2</a:t>
            </a:r>
            <a:endParaRPr lang="en-US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4210998193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0001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1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6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73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448064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3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1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4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96200" cy="838200"/>
          </a:xfrm>
        </p:spPr>
        <p:txBody>
          <a:bodyPr/>
          <a:lstStyle>
            <a:lvl1pPr>
              <a:defRPr b="1" baseline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229600" cy="4525963"/>
          </a:xfrm>
        </p:spPr>
        <p:txBody>
          <a:bodyPr/>
          <a:lstStyle>
            <a:lvl1pPr>
              <a:buClr>
                <a:srgbClr val="FFFF66"/>
              </a:buClr>
              <a:buFont typeface="Wingdings" pitchFamily="2" charset="2"/>
              <a:buChar char="Ø"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99CCFF"/>
              </a:buClr>
              <a:buFont typeface="Wingdings" pitchFamily="2" charset="2"/>
              <a:buChar char="Ø"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33CC33"/>
              </a:buCl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>
              <a:buClr>
                <a:srgbClr val="FFFFCC"/>
              </a:buClr>
              <a:defRPr/>
            </a:lvl4pPr>
            <a:lvl5pPr>
              <a:buClr>
                <a:srgbClr val="FFFF6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2646851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62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3155903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24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30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16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17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712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3233609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38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00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281B8-B1A4-48D5-8869-CCBFCAFE8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526529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75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97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413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2747453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26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1260875120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59761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39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53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772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376788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AA172-E13B-4785-820C-14EB7EC8A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3576425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6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305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943207182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21207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135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73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3894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35865877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02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2889574321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7684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4441F-85CF-422C-8C22-05059337A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11191770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90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0501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35088010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763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4095022423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21744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526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397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931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6650260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1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9E6E-FC84-499A-BB3E-2D2ABAE4B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2038733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/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25296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663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568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6411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4324416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8/31/2018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29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/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149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33E7B-449C-400F-9736-0F5BD5850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35272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6A15-4A82-4ACF-BDDF-4543ACB86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357363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2CCE8-F849-44BC-A950-F4F579733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251431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49CCA63-3B12-49C2-87AC-C9C802F35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32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2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2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32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5 h 1906"/>
                <a:gd name="T4" fmla="*/ 6776 w 5740"/>
                <a:gd name="T5" fmla="*/ 45 h 1906"/>
                <a:gd name="T6" fmla="*/ 6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  <p:sp>
        <p:nvSpPr>
          <p:cNvPr id="532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59" r:id="rId1"/>
    <p:sldLayoutId id="2147484960" r:id="rId2"/>
    <p:sldLayoutId id="2147484950" r:id="rId3"/>
    <p:sldLayoutId id="2147484951" r:id="rId4"/>
    <p:sldLayoutId id="2147484952" r:id="rId5"/>
    <p:sldLayoutId id="2147484953" r:id="rId6"/>
    <p:sldLayoutId id="2147484954" r:id="rId7"/>
    <p:sldLayoutId id="2147484955" r:id="rId8"/>
    <p:sldLayoutId id="2147484956" r:id="rId9"/>
    <p:sldLayoutId id="2147484957" r:id="rId10"/>
    <p:sldLayoutId id="2147484958" r:id="rId11"/>
    <p:sldLayoutId id="2147485014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625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4" r:id="rId1"/>
    <p:sldLayoutId id="2147485025" r:id="rId2"/>
    <p:sldLayoutId id="2147485026" r:id="rId3"/>
    <p:sldLayoutId id="2147485027" r:id="rId4"/>
    <p:sldLayoutId id="2147485029" r:id="rId5"/>
    <p:sldLayoutId id="214748503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913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2" r:id="rId1"/>
    <p:sldLayoutId id="2147484963" r:id="rId2"/>
    <p:sldLayoutId id="2147484964" r:id="rId3"/>
    <p:sldLayoutId id="2147484965" r:id="rId4"/>
    <p:sldLayoutId id="21474849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5272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9" r:id="rId1"/>
    <p:sldLayoutId id="2147484970" r:id="rId2"/>
    <p:sldLayoutId id="2147484971" r:id="rId3"/>
    <p:sldLayoutId id="2147484972" r:id="rId4"/>
    <p:sldLayoutId id="2147484973" r:id="rId5"/>
    <p:sldLayoutId id="21474849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931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6" r:id="rId1"/>
    <p:sldLayoutId id="2147484977" r:id="rId2"/>
    <p:sldLayoutId id="2147484978" r:id="rId3"/>
    <p:sldLayoutId id="2147484979" r:id="rId4"/>
    <p:sldLayoutId id="2147484980" r:id="rId5"/>
    <p:sldLayoutId id="214748498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04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3" r:id="rId1"/>
    <p:sldLayoutId id="2147484984" r:id="rId2"/>
    <p:sldLayoutId id="2147484985" r:id="rId3"/>
    <p:sldLayoutId id="2147484986" r:id="rId4"/>
    <p:sldLayoutId id="2147484988" r:id="rId5"/>
    <p:sldLayoutId id="214748498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092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1" r:id="rId1"/>
    <p:sldLayoutId id="2147484992" r:id="rId2"/>
    <p:sldLayoutId id="2147484993" r:id="rId3"/>
    <p:sldLayoutId id="2147484994" r:id="rId4"/>
    <p:sldLayoutId id="2147484995" r:id="rId5"/>
    <p:sldLayoutId id="2147484996" r:id="rId6"/>
    <p:sldLayoutId id="21474849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23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9" r:id="rId1"/>
    <p:sldLayoutId id="2147485000" r:id="rId2"/>
    <p:sldLayoutId id="2147485001" r:id="rId3"/>
    <p:sldLayoutId id="2147485002" r:id="rId4"/>
    <p:sldLayoutId id="2147485004" r:id="rId5"/>
    <p:sldLayoutId id="214748500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73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7" r:id="rId1"/>
    <p:sldLayoutId id="2147485008" r:id="rId2"/>
    <p:sldLayoutId id="2147485009" r:id="rId3"/>
    <p:sldLayoutId id="2147485010" r:id="rId4"/>
    <p:sldLayoutId id="2147485012" r:id="rId5"/>
    <p:sldLayoutId id="214748501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672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6" r:id="rId1"/>
    <p:sldLayoutId id="2147485017" r:id="rId2"/>
    <p:sldLayoutId id="2147485018" r:id="rId3"/>
    <p:sldLayoutId id="2147485019" r:id="rId4"/>
    <p:sldLayoutId id="2147485021" r:id="rId5"/>
    <p:sldLayoutId id="214748502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6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2400" y="1447800"/>
            <a:ext cx="8839200" cy="2895600"/>
          </a:xfrm>
        </p:spPr>
        <p:txBody>
          <a:bodyPr/>
          <a:lstStyle/>
          <a:p>
            <a:pPr>
              <a:defRPr/>
            </a:pP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09600" y="2362200"/>
            <a:ext cx="7924800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Customs and Courtesies for Junior ROTC</a:t>
            </a:r>
            <a:endParaRPr lang="en-US" sz="5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9906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Activity 2: The Hand Salut</a:t>
            </a:r>
            <a:r>
              <a:rPr lang="en-US" sz="3200" b="0" dirty="0" smtClean="0">
                <a:latin typeface="Comic Sans MS" pitchFamily="66" charset="0"/>
              </a:rPr>
              <a:t>e</a:t>
            </a:r>
            <a:endParaRPr lang="en-US" sz="32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315200" cy="4572000"/>
          </a:xfrm>
        </p:spPr>
        <p:txBody>
          <a:bodyPr/>
          <a:lstStyle/>
          <a:p>
            <a:pPr marL="112713" indent="-112713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sz="800" dirty="0" smtClean="0"/>
              <a:t> </a:t>
            </a:r>
          </a:p>
          <a:p>
            <a:pPr>
              <a:defRPr/>
            </a:pPr>
            <a:r>
              <a:rPr lang="en-US" dirty="0" smtClean="0"/>
              <a:t>Review the section in your textbook on historic customs and courtesies, then answer the questions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 groups, practice executing a proper hand salute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1, Lesson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9144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Recognition and Respect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6172200" cy="419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You can recognize an officer by:</a:t>
            </a:r>
          </a:p>
          <a:p>
            <a:pPr lvl="1">
              <a:defRPr/>
            </a:pPr>
            <a:r>
              <a:rPr lang="en-US" dirty="0" smtClean="0"/>
              <a:t>Service hat visor or band</a:t>
            </a:r>
          </a:p>
          <a:p>
            <a:pPr lvl="1">
              <a:defRPr/>
            </a:pPr>
            <a:r>
              <a:rPr lang="en-US" dirty="0" smtClean="0"/>
              <a:t>Hat or beret insignia</a:t>
            </a:r>
          </a:p>
          <a:p>
            <a:pPr lvl="1">
              <a:defRPr/>
            </a:pPr>
            <a:r>
              <a:rPr lang="en-US" dirty="0" smtClean="0"/>
              <a:t>Flight cap and insignia</a:t>
            </a:r>
            <a:endParaRPr lang="en-US" dirty="0"/>
          </a:p>
          <a:p>
            <a:pPr>
              <a:defRPr/>
            </a:pPr>
            <a:r>
              <a:rPr lang="en-US" dirty="0" smtClean="0"/>
              <a:t>Marked </a:t>
            </a:r>
            <a:r>
              <a:rPr lang="en-US" dirty="0"/>
              <a:t>government vehicles and staff cars may indicate </a:t>
            </a:r>
            <a:r>
              <a:rPr lang="en-US" dirty="0" smtClean="0"/>
              <a:t>an </a:t>
            </a:r>
            <a:r>
              <a:rPr lang="en-US" dirty="0"/>
              <a:t>officer is aboard</a:t>
            </a:r>
            <a:endParaRPr lang="en-US" dirty="0" smtClean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1, Lesson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6397625" y="2060575"/>
            <a:ext cx="2573338" cy="17160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4600" y="6478588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Dunwoody, Department of Defense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685800"/>
          </a:xfrm>
        </p:spPr>
        <p:txBody>
          <a:bodyPr/>
          <a:lstStyle/>
          <a:p>
            <a:pPr>
              <a:defRPr/>
            </a:pPr>
            <a:r>
              <a:rPr lang="en-US" sz="3200" b="0" dirty="0" smtClean="0">
                <a:latin typeface="Comic Sans MS" pitchFamily="66" charset="0"/>
              </a:rPr>
              <a:t>Reporting to an Officer or Board</a:t>
            </a:r>
            <a:endParaRPr lang="en-US" sz="32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934200" cy="46482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Entrance</a:t>
            </a:r>
          </a:p>
          <a:p>
            <a:pPr lvl="1">
              <a:defRPr/>
            </a:pPr>
            <a:r>
              <a:rPr lang="en-US" sz="2800" dirty="0" smtClean="0"/>
              <a:t>Turn off cellphone</a:t>
            </a:r>
          </a:p>
          <a:p>
            <a:pPr lvl="1">
              <a:defRPr/>
            </a:pPr>
            <a:r>
              <a:rPr lang="en-US" sz="2800" dirty="0" smtClean="0"/>
              <a:t>Knock loudly and firmly once</a:t>
            </a:r>
          </a:p>
          <a:p>
            <a:pPr>
              <a:defRPr/>
            </a:pPr>
            <a:r>
              <a:rPr lang="en-US" sz="2800" dirty="0" smtClean="0"/>
              <a:t>Reporting Process—the most critical step</a:t>
            </a:r>
          </a:p>
          <a:p>
            <a:pPr lvl="1">
              <a:defRPr/>
            </a:pPr>
            <a:r>
              <a:rPr lang="en-US" sz="2800" dirty="0" smtClean="0"/>
              <a:t>Use snap and precision; salute properly</a:t>
            </a:r>
          </a:p>
          <a:p>
            <a:pPr>
              <a:defRPr/>
            </a:pPr>
            <a:r>
              <a:rPr lang="en-US" sz="2800" dirty="0" smtClean="0"/>
              <a:t>Departure</a:t>
            </a:r>
            <a:endParaRPr lang="en-US" sz="2800" dirty="0"/>
          </a:p>
          <a:p>
            <a:pPr lvl="1">
              <a:defRPr/>
            </a:pPr>
            <a:r>
              <a:rPr lang="en-US" sz="2800" dirty="0" smtClean="0"/>
              <a:t>Take the most direct route out</a:t>
            </a:r>
          </a:p>
          <a:p>
            <a:pPr lvl="1">
              <a:defRPr/>
            </a:pPr>
            <a:endParaRPr lang="en-US" sz="2800" dirty="0" smtClean="0"/>
          </a:p>
          <a:p>
            <a:pPr lvl="1">
              <a:defRPr/>
            </a:pPr>
            <a:endParaRPr lang="en-US" sz="2800" dirty="0" smtClean="0"/>
          </a:p>
          <a:p>
            <a:pPr lvl="1">
              <a:defRPr/>
            </a:pPr>
            <a:endParaRPr lang="en-US" sz="2800" dirty="0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1, Lesson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 t="8467" r="29401" b="2644"/>
          <a:stretch>
            <a:fillRect/>
          </a:stretch>
        </p:blipFill>
        <p:spPr bwMode="auto">
          <a:xfrm rot="120000">
            <a:off x="7199313" y="1387475"/>
            <a:ext cx="954087" cy="2617788"/>
          </a:xfrm>
          <a:prstGeom prst="rect">
            <a:avLst/>
          </a:prstGeom>
          <a:noFill/>
          <a:ln w="28575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5185"/>
          <a:stretch/>
        </p:blipFill>
        <p:spPr>
          <a:xfrm rot="-240000">
            <a:off x="6362700" y="4244975"/>
            <a:ext cx="1581150" cy="1576388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t="2116" r="11906" b="5608"/>
          <a:stretch>
            <a:fillRect/>
          </a:stretch>
        </p:blipFill>
        <p:spPr bwMode="auto">
          <a:xfrm rot="180000">
            <a:off x="8072438" y="4191000"/>
            <a:ext cx="749300" cy="2282825"/>
          </a:xfrm>
          <a:prstGeom prst="rect">
            <a:avLst/>
          </a:prstGeom>
          <a:noFill/>
          <a:ln w="28575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715000" y="6457950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Michael Wetzel/US Air Force JROTC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7620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Personal Courtesies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3886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Walk, ride, or sit to the left of higher-ranking person</a:t>
            </a:r>
          </a:p>
          <a:p>
            <a:pPr>
              <a:defRPr/>
            </a:pPr>
            <a:r>
              <a:rPr lang="en-US" dirty="0" smtClean="0"/>
              <a:t>Stand when an officer speaks to you</a:t>
            </a:r>
          </a:p>
          <a:p>
            <a:pPr>
              <a:defRPr/>
            </a:pPr>
            <a:r>
              <a:rPr lang="en-US" dirty="0" smtClean="0"/>
              <a:t>Get out of the vehicle before speaking to higher-ranking person outside vehicle</a:t>
            </a:r>
          </a:p>
          <a:p>
            <a:pPr>
              <a:defRPr/>
            </a:pPr>
            <a:r>
              <a:rPr lang="en-US" dirty="0" smtClean="0"/>
              <a:t>Junior-ranking members enter a vehicle first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1, Lesson 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4600" y="6629400"/>
            <a:ext cx="2819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  <p:pic>
        <p:nvPicPr>
          <p:cNvPr id="19463" name="Picture 7" descr="C:\Users\ekelmereit\Documents\Highera\Clients\Pearson Projects\JROTC LE100\Chapter 1\Chapter 1 Lesson 3\PPTs\images\Fotolia_68164460_Subscription_Yearly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13300"/>
            <a:ext cx="3170238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7620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Personal Courtesies, cont.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3733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RHIP – Rank Has Its Privileges</a:t>
            </a:r>
          </a:p>
          <a:p>
            <a:pPr lvl="1">
              <a:defRPr/>
            </a:pPr>
            <a:r>
              <a:rPr lang="en-US" dirty="0" smtClean="0"/>
              <a:t>Privilege and responsibility go hand-in-hand</a:t>
            </a:r>
          </a:p>
          <a:p>
            <a:pPr lvl="1">
              <a:defRPr/>
            </a:pPr>
            <a:r>
              <a:rPr lang="en-US" dirty="0" smtClean="0"/>
              <a:t>Positions must never be abused</a:t>
            </a:r>
          </a:p>
          <a:p>
            <a:pPr lvl="1">
              <a:defRPr/>
            </a:pPr>
            <a:r>
              <a:rPr lang="en-US" dirty="0" smtClean="0"/>
              <a:t>Best privileges are those you earn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1, Lesson 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4600" y="6478588"/>
            <a:ext cx="2819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  <p:pic>
        <p:nvPicPr>
          <p:cNvPr id="20487" name="Picture 7" descr="C:\Users\ekelmereit\Documents\Highera\Clients\Pearson Projects\JROTC LE100\Chapter 1\Chapter 1 Lesson 3\PPTs\images\Fotolia_66714618_Subscription_Yearly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3563938"/>
            <a:ext cx="43719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9144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Military Titles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153400" cy="2895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Use correct title to show respect for rank</a:t>
            </a:r>
          </a:p>
          <a:p>
            <a:pPr>
              <a:defRPr/>
            </a:pPr>
            <a:r>
              <a:rPr lang="en-US" dirty="0" smtClean="0"/>
              <a:t>Official written correspondence—use full title</a:t>
            </a:r>
          </a:p>
          <a:p>
            <a:pPr>
              <a:defRPr/>
            </a:pPr>
            <a:r>
              <a:rPr lang="en-US" dirty="0" smtClean="0"/>
              <a:t>Speaking to officers or NCOs—use formal or abbreviated military titles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1, Lesson 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4600" y="6478588"/>
            <a:ext cx="2819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  <p:pic>
        <p:nvPicPr>
          <p:cNvPr id="22535" name="Picture 7" descr="C:\Users\ekelmereit\Documents\Highera\Clients\Pearson Projects\JROTC LE100\Chapter 1\Chapter 1 Lesson 3\PPTs\images\Fotolia_61120483_Subscription_Yearly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4216400"/>
            <a:ext cx="453707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9144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Military Titles, cont.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153400" cy="1447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Address civilians as </a:t>
            </a:r>
            <a:r>
              <a:rPr lang="en-US" dirty="0"/>
              <a:t>Mr., Mrs., Miss, or Ms. </a:t>
            </a:r>
          </a:p>
          <a:p>
            <a:pPr>
              <a:defRPr/>
            </a:pPr>
            <a:r>
              <a:rPr lang="en-US" dirty="0" smtClean="0"/>
              <a:t>Address medical </a:t>
            </a:r>
            <a:r>
              <a:rPr lang="en-US" dirty="0"/>
              <a:t>doctors, dentists, and veterinarians as Doctor</a:t>
            </a:r>
          </a:p>
          <a:p>
            <a:pPr>
              <a:defRPr/>
            </a:pPr>
            <a:r>
              <a:rPr lang="en-US" dirty="0" smtClean="0"/>
              <a:t>Address chaplains as Chaplain</a:t>
            </a:r>
          </a:p>
          <a:p>
            <a:pPr>
              <a:defRPr/>
            </a:pPr>
            <a:r>
              <a:rPr lang="en-US" dirty="0" smtClean="0"/>
              <a:t>Address retirees by their retired rank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1, Lesson 3</a:t>
            </a:r>
          </a:p>
        </p:txBody>
      </p:sp>
      <p:sp>
        <p:nvSpPr>
          <p:cNvPr id="5" name="TextBox 4"/>
          <p:cNvSpPr txBox="1"/>
          <p:nvPr/>
        </p:nvSpPr>
        <p:spPr>
          <a:xfrm rot="-360000">
            <a:off x="7620000" y="3581400"/>
            <a:ext cx="10668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Mr.</a:t>
            </a:r>
          </a:p>
        </p:txBody>
      </p:sp>
      <p:sp>
        <p:nvSpPr>
          <p:cNvPr id="8" name="TextBox 7"/>
          <p:cNvSpPr txBox="1"/>
          <p:nvPr/>
        </p:nvSpPr>
        <p:spPr>
          <a:xfrm rot="420000">
            <a:off x="7035800" y="4340225"/>
            <a:ext cx="126523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Mrs.</a:t>
            </a:r>
          </a:p>
        </p:txBody>
      </p:sp>
      <p:sp>
        <p:nvSpPr>
          <p:cNvPr id="9" name="TextBox 8"/>
          <p:cNvSpPr txBox="1"/>
          <p:nvPr/>
        </p:nvSpPr>
        <p:spPr>
          <a:xfrm rot="-360000">
            <a:off x="7469188" y="5253038"/>
            <a:ext cx="14239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Miss</a:t>
            </a:r>
          </a:p>
        </p:txBody>
      </p:sp>
      <p:sp>
        <p:nvSpPr>
          <p:cNvPr id="10" name="TextBox 9"/>
          <p:cNvSpPr txBox="1"/>
          <p:nvPr/>
        </p:nvSpPr>
        <p:spPr>
          <a:xfrm rot="420000">
            <a:off x="6499225" y="5711825"/>
            <a:ext cx="126523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Ms.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8382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Additional Courtesies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175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Calling a room to attention</a:t>
            </a:r>
          </a:p>
          <a:p>
            <a:pPr>
              <a:defRPr/>
            </a:pPr>
            <a:r>
              <a:rPr lang="en-US" dirty="0" smtClean="0"/>
              <a:t>Don’t keep people waiting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Taboos</a:t>
            </a:r>
          </a:p>
          <a:p>
            <a:pPr lvl="1">
              <a:defRPr/>
            </a:pPr>
            <a:r>
              <a:rPr lang="en-US" dirty="0" smtClean="0"/>
              <a:t>Showing disrespect to the uniform</a:t>
            </a:r>
          </a:p>
          <a:p>
            <a:pPr lvl="1">
              <a:defRPr/>
            </a:pPr>
            <a:r>
              <a:rPr lang="en-US" dirty="0" smtClean="0"/>
              <a:t>Electronic devices</a:t>
            </a:r>
          </a:p>
          <a:p>
            <a:pPr lvl="1">
              <a:defRPr/>
            </a:pPr>
            <a:r>
              <a:rPr lang="en-US" dirty="0" smtClean="0"/>
              <a:t>Gossip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Vulgar conduct and language</a:t>
            </a:r>
          </a:p>
          <a:p>
            <a:pPr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1, Lesson 3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4600" y="6478588"/>
            <a:ext cx="2819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3810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838200"/>
          </a:xfrm>
        </p:spPr>
        <p:txBody>
          <a:bodyPr/>
          <a:lstStyle/>
          <a:p>
            <a:pPr>
              <a:defRPr/>
            </a:pPr>
            <a:r>
              <a:rPr lang="en-US" sz="3200" b="0" dirty="0" smtClean="0">
                <a:latin typeface="Comic Sans MS" pitchFamily="66" charset="0"/>
              </a:rPr>
              <a:t>Activity 3: Recognition and Respect</a:t>
            </a:r>
            <a:endParaRPr lang="en-US" sz="32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924800" cy="457200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Review the section in your textbook on the proper methods to demonstrate recognition and respect, personal courtesies, and taboos</a:t>
            </a:r>
          </a:p>
          <a:p>
            <a:pPr>
              <a:defRPr/>
            </a:pPr>
            <a:endParaRPr lang="en-US" sz="3400" dirty="0" smtClean="0"/>
          </a:p>
          <a:p>
            <a:pPr>
              <a:defRPr/>
            </a:pPr>
            <a:r>
              <a:rPr lang="en-US" sz="3400" dirty="0" smtClean="0"/>
              <a:t>Describe each military courtesy and taboo then answer the questions</a:t>
            </a:r>
            <a:endParaRPr lang="en-US" sz="3400" dirty="0"/>
          </a:p>
          <a:p>
            <a:pPr>
              <a:defRPr/>
            </a:pPr>
            <a:endParaRPr lang="en-US" sz="3400" dirty="0" smtClean="0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1, Lesson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8382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Military Time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153400" cy="1524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24-hour clock beginning at midnight</a:t>
            </a:r>
          </a:p>
          <a:p>
            <a:pPr>
              <a:defRPr/>
            </a:pPr>
            <a:r>
              <a:rPr lang="en-US" dirty="0"/>
              <a:t>If the time is 12:15 </a:t>
            </a:r>
            <a:r>
              <a:rPr lang="en-US" dirty="0" smtClean="0"/>
              <a:t>a.m. you say: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“zero-zero-fifteen</a:t>
            </a:r>
            <a:r>
              <a:rPr lang="en-US" dirty="0"/>
              <a:t>” or “zero-zero-fifteen hours” </a:t>
            </a:r>
          </a:p>
          <a:p>
            <a:pPr lvl="1">
              <a:defRPr/>
            </a:pPr>
            <a:r>
              <a:rPr lang="en-US" dirty="0" smtClean="0"/>
              <a:t>“</a:t>
            </a:r>
            <a:r>
              <a:rPr lang="en-US" dirty="0"/>
              <a:t>oh-oh-fifteen” or “oh-oh-fifteen hours” </a:t>
            </a:r>
          </a:p>
          <a:p>
            <a:pPr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1, Lesson 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4600" y="6478588"/>
            <a:ext cx="2819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26" b="63660"/>
          <a:stretch>
            <a:fillRect/>
          </a:stretch>
        </p:blipFill>
        <p:spPr bwMode="auto">
          <a:xfrm>
            <a:off x="5791200" y="4176713"/>
            <a:ext cx="3033713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96200" cy="9906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  <a:cs typeface="Calibri" pitchFamily="34" charset="0"/>
              </a:rPr>
              <a:t>Lesson Overview</a:t>
            </a:r>
            <a:endParaRPr lang="en-US" sz="3600" b="0" dirty="0"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391400" cy="4373563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Customs and courtesies</a:t>
            </a:r>
          </a:p>
          <a:p>
            <a:pPr>
              <a:defRPr/>
            </a:pPr>
            <a:r>
              <a:rPr lang="en-US" sz="3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Historic customs and courtesies</a:t>
            </a:r>
          </a:p>
          <a:p>
            <a:pPr>
              <a:defRPr/>
            </a:pPr>
            <a:r>
              <a:rPr lang="en-US" sz="3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Proper methods to demonstrate recognition and respect</a:t>
            </a:r>
          </a:p>
          <a:p>
            <a:pPr>
              <a:defRPr/>
            </a:pPr>
            <a:r>
              <a:rPr lang="en-US" sz="3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Military time</a:t>
            </a:r>
            <a:endParaRPr lang="en-US" sz="3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spcBef>
                <a:spcPts val="200"/>
              </a:spcBef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1, Lesson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5334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Greenwich Mean Time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153400" cy="426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24 time zones around the world</a:t>
            </a:r>
          </a:p>
          <a:p>
            <a:pPr lvl="1">
              <a:defRPr/>
            </a:pPr>
            <a:r>
              <a:rPr lang="en-US" dirty="0" smtClean="0"/>
              <a:t>12 east of Greenwich and 12 west of Greenwich</a:t>
            </a:r>
          </a:p>
          <a:p>
            <a:pPr>
              <a:defRPr/>
            </a:pPr>
            <a:r>
              <a:rPr lang="en-US" dirty="0"/>
              <a:t>U.S. Military refers to GMT as Zulu </a:t>
            </a:r>
            <a:r>
              <a:rPr lang="en-US" dirty="0" smtClean="0"/>
              <a:t>Time</a:t>
            </a:r>
          </a:p>
          <a:p>
            <a:pPr lvl="1">
              <a:defRPr/>
            </a:pPr>
            <a:r>
              <a:rPr lang="en-US" dirty="0" smtClean="0"/>
              <a:t>Attaches the </a:t>
            </a:r>
            <a:r>
              <a:rPr lang="en-US" dirty="0"/>
              <a:t>"Zulu" (Z) </a:t>
            </a:r>
            <a:r>
              <a:rPr lang="en-US" dirty="0" smtClean="0"/>
              <a:t>suffix to ensure time zone is clear</a:t>
            </a: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1, Lesson 3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24600" y="6478588"/>
            <a:ext cx="2819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  <p:pic>
        <p:nvPicPr>
          <p:cNvPr id="27655" name="Picture 7" descr="C:\Users\ekelmereit\Documents\Highera\Clients\Pearson Projects\JROTC LE100\Chapter 1\Chapter 1 Lesson 3\PPTs\images\Fotolia_53673691_Subscription_Yearly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4276725"/>
            <a:ext cx="197167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8382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Activity 4:  Military Time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239000" cy="3429000"/>
          </a:xfrm>
        </p:spPr>
        <p:txBody>
          <a:bodyPr/>
          <a:lstStyle/>
          <a:p>
            <a:pPr marL="0" indent="0">
              <a:spcBef>
                <a:spcPts val="200"/>
              </a:spcBef>
              <a:buFont typeface="Wingdings" pitchFamily="2" charset="2"/>
              <a:buNone/>
              <a:defRPr/>
            </a:pPr>
            <a:endParaRPr lang="en-US" dirty="0"/>
          </a:p>
          <a:p>
            <a:pPr>
              <a:spcBef>
                <a:spcPts val="200"/>
              </a:spcBef>
              <a:defRPr/>
            </a:pPr>
            <a:r>
              <a:rPr lang="en-US" dirty="0" smtClean="0"/>
              <a:t>Complete the tables by converting military and standard times</a:t>
            </a:r>
          </a:p>
          <a:p>
            <a:pPr>
              <a:spcBef>
                <a:spcPts val="200"/>
              </a:spcBef>
              <a:defRPr/>
            </a:pPr>
            <a:endParaRPr lang="en-US" dirty="0"/>
          </a:p>
          <a:p>
            <a:pPr>
              <a:spcBef>
                <a:spcPts val="200"/>
              </a:spcBef>
              <a:defRPr/>
            </a:pPr>
            <a:r>
              <a:rPr lang="en-US" dirty="0" smtClean="0"/>
              <a:t>Answer the questions on Greenwich Mean Time</a:t>
            </a:r>
            <a:endParaRPr lang="en-US" dirty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1, Lesson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91400" cy="5334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Summary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solidFill>
                  <a:srgbClr val="FFFFFF"/>
                </a:solidFill>
                <a:latin typeface="Calibri" pitchFamily="34" charset="0"/>
              </a:rPr>
              <a:t>Chapter 1, Lesson 3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467600" cy="4297363"/>
          </a:xfrm>
        </p:spPr>
        <p:txBody>
          <a:bodyPr/>
          <a:lstStyle/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Customs and courtesies</a:t>
            </a:r>
          </a:p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Historic customs and courtesies</a:t>
            </a:r>
          </a:p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Proper methods to demonstrate recognition and respect</a:t>
            </a:r>
          </a:p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Military time</a:t>
            </a:r>
          </a:p>
          <a:p>
            <a:pPr marL="0" indent="0">
              <a:spcBef>
                <a:spcPts val="200"/>
              </a:spcBef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9906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  <a:cs typeface="Calibri" pitchFamily="34" charset="0"/>
              </a:rPr>
              <a:t>Next….</a:t>
            </a:r>
            <a:endParaRPr lang="en-US" sz="3600" b="0" dirty="0"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20000" cy="3276600"/>
          </a:xfrm>
        </p:spPr>
        <p:txBody>
          <a:bodyPr/>
          <a:lstStyle/>
          <a:p>
            <a:pPr>
              <a:spcBef>
                <a:spcPts val="200"/>
              </a:spcBef>
              <a:defRPr/>
            </a:pPr>
            <a:r>
              <a:rPr lang="en-US" dirty="0" smtClean="0">
                <a:latin typeface="Comic Sans MS" pitchFamily="66" charset="0"/>
                <a:cs typeface="Arial" pitchFamily="34" charset="0"/>
              </a:rPr>
              <a:t>Done – </a:t>
            </a:r>
            <a:r>
              <a:rPr lang="en-US" dirty="0">
                <a:latin typeface="Comic Sans MS" pitchFamily="66" charset="0"/>
                <a:cs typeface="Arial" pitchFamily="34" charset="0"/>
              </a:rPr>
              <a:t>customs and courtesies for Junior ROTC</a:t>
            </a:r>
          </a:p>
          <a:p>
            <a:pPr>
              <a:spcBef>
                <a:spcPts val="200"/>
              </a:spcBef>
              <a:defRPr/>
            </a:pPr>
            <a:endParaRPr lang="en-US" dirty="0" smtClean="0">
              <a:latin typeface="Comic Sans MS" pitchFamily="66" charset="0"/>
              <a:cs typeface="Arial" pitchFamily="34" charset="0"/>
            </a:endParaRPr>
          </a:p>
          <a:p>
            <a:pPr>
              <a:spcBef>
                <a:spcPts val="200"/>
              </a:spcBef>
              <a:defRPr/>
            </a:pPr>
            <a:r>
              <a:rPr lang="en-US" dirty="0" smtClean="0">
                <a:latin typeface="Comic Sans MS" pitchFamily="66" charset="0"/>
                <a:cs typeface="Arial" pitchFamily="34" charset="0"/>
              </a:rPr>
              <a:t>Next – attitude, discipline, and respect</a:t>
            </a:r>
            <a:endParaRPr lang="en-US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2772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1, Lesson 3</a:t>
            </a:r>
          </a:p>
        </p:txBody>
      </p:sp>
      <p:pic>
        <p:nvPicPr>
          <p:cNvPr id="32773" name="Picture 5" descr="C:\Users\ekelmereit\Documents\Highera\Clients\Pearson Projects\JROTC LE100\Chapter 1\Chapter 1 Lesson 4\PPTs\Images\2013-05-10 09.59.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3962400"/>
            <a:ext cx="3435350" cy="22875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56288" y="6400800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Michael Wetzel/US Air Force JROTC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066800"/>
          </a:xfrm>
        </p:spPr>
        <p:txBody>
          <a:bodyPr/>
          <a:lstStyle/>
          <a:p>
            <a:pPr algn="ctr"/>
            <a:r>
              <a:rPr lang="en-US" dirty="0" smtClean="0"/>
              <a:t>Quick Write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81200"/>
            <a:ext cx="8534400" cy="33528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Jot </a:t>
            </a:r>
            <a:r>
              <a:rPr 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down three customs in your everyday life—based on friendships, family, sports, or community activities—that you think are important. Why are they important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? </a:t>
            </a:r>
            <a:endParaRPr lang="en-US" sz="1800" b="1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00550" y="6076362"/>
            <a:ext cx="342900" cy="381000"/>
            <a:chOff x="4156144" y="6248400"/>
            <a:chExt cx="342900" cy="381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u="sng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857375" y="5274264"/>
            <a:ext cx="542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8F8F8"/>
                </a:solidFill>
                <a:latin typeface="Calibri"/>
              </a:rPr>
              <a:t>Note to Instructors: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8F8F8"/>
                </a:solidFill>
                <a:latin typeface="Calibri"/>
              </a:rPr>
              <a:t>Click the Show/Hide Response Display Button </a:t>
            </a:r>
            <a:endParaRPr lang="en-US" sz="2000" dirty="0">
              <a:solidFill>
                <a:srgbClr val="F8F8F8"/>
              </a:solidFill>
              <a:latin typeface="Calibri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400800" y="6478588"/>
            <a:ext cx="152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Photo Courtesy of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Fotolia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484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113" name="ShockwaveFlash1" r:id="rId3" imgW="1828800" imgH="1828800"/>
        </mc:Choice>
        <mc:Fallback>
          <p:control name="ShockwaveFlash1" r:id="rId3" imgW="1828800" imgH="1828800">
            <p:pic>
              <p:nvPicPr>
                <p:cNvPr id="11" name="ShockwaveFlash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86600" y="5035685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866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962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Customs and Courtesies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429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Customs </a:t>
            </a:r>
          </a:p>
          <a:p>
            <a:pPr lvl="1">
              <a:defRPr/>
            </a:pPr>
            <a:r>
              <a:rPr lang="en-US" dirty="0" smtClean="0"/>
              <a:t>Help build confidence </a:t>
            </a:r>
          </a:p>
          <a:p>
            <a:pPr lvl="1">
              <a:defRPr/>
            </a:pPr>
            <a:r>
              <a:rPr lang="en-US" dirty="0" smtClean="0"/>
              <a:t>Vary from family to family, region to region, and country to country</a:t>
            </a:r>
          </a:p>
          <a:p>
            <a:pPr lvl="1">
              <a:defRPr/>
            </a:pPr>
            <a:r>
              <a:rPr lang="en-US" dirty="0" smtClean="0"/>
              <a:t>Like unwritten laws</a:t>
            </a:r>
          </a:p>
          <a:p>
            <a:pPr lvl="1">
              <a:defRPr/>
            </a:pPr>
            <a:r>
              <a:rPr lang="en-US" dirty="0" smtClean="0"/>
              <a:t>Keys to proper behavior in military and civilian life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1, Lesson 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4600" y="6611938"/>
            <a:ext cx="2819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  <p:pic>
        <p:nvPicPr>
          <p:cNvPr id="8199" name="Picture 7" descr="C:\Users\ekelmereit\Documents\Highera\Clients\Pearson Projects\JROTC LE100\Chapter 1\Chapter 1 Lesson 3\PPTs\images\Fotolia_64379266_Subscription_Yearly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90"/>
          <a:stretch>
            <a:fillRect/>
          </a:stretch>
        </p:blipFill>
        <p:spPr bwMode="auto">
          <a:xfrm>
            <a:off x="6759575" y="5181600"/>
            <a:ext cx="1885950" cy="13716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696200" cy="9144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Courtesies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153400" cy="1524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Courtesies</a:t>
            </a:r>
          </a:p>
          <a:p>
            <a:pPr lvl="1">
              <a:defRPr/>
            </a:pPr>
            <a:r>
              <a:rPr lang="en-US" dirty="0" smtClean="0"/>
              <a:t>Expression of consideration or respect</a:t>
            </a:r>
          </a:p>
          <a:p>
            <a:pPr lvl="1">
              <a:defRPr/>
            </a:pPr>
            <a:r>
              <a:rPr lang="en-US" dirty="0" smtClean="0"/>
              <a:t>Goes beyond basic politeness</a:t>
            </a:r>
          </a:p>
          <a:p>
            <a:pPr lvl="1">
              <a:defRPr/>
            </a:pPr>
            <a:r>
              <a:rPr lang="en-US" dirty="0" smtClean="0"/>
              <a:t>Build morale and discipline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1, Lesson 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4600" y="6478588"/>
            <a:ext cx="2819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  <p:pic>
        <p:nvPicPr>
          <p:cNvPr id="9224" name="Picture 8" descr="C:\Users\ekelmereit\Documents\Highera\Clients\Pearson Projects\JROTC LE100\Chapter 1\Chapter 1 Lesson 3\PPTs\images\Fotolia_61922519_Subscription_Yearly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4419600"/>
            <a:ext cx="34829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239000" cy="762000"/>
          </a:xfrm>
        </p:spPr>
        <p:txBody>
          <a:bodyPr/>
          <a:lstStyle/>
          <a:p>
            <a:pPr>
              <a:defRPr/>
            </a:pPr>
            <a:r>
              <a:rPr lang="en-US" sz="3200" b="0" dirty="0" smtClean="0">
                <a:latin typeface="Comic Sans MS" pitchFamily="66" charset="0"/>
              </a:rPr>
              <a:t>Historic Customs and Courtesies</a:t>
            </a:r>
            <a:endParaRPr lang="en-US" sz="32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6172200" cy="4419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Position of Honor</a:t>
            </a:r>
          </a:p>
          <a:p>
            <a:pPr lvl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Walk or sit to the left of those with higher rank</a:t>
            </a:r>
          </a:p>
          <a:p>
            <a:pPr>
              <a:defRPr/>
            </a:pPr>
            <a:r>
              <a:rPr lang="en-US" sz="2800" dirty="0" smtClean="0"/>
              <a:t>Hand Salute</a:t>
            </a:r>
          </a:p>
          <a:p>
            <a:pPr lvl="1">
              <a:defRPr/>
            </a:pPr>
            <a:r>
              <a:rPr lang="en-US" sz="2800" dirty="0" smtClean="0"/>
              <a:t>Says “I greet you”</a:t>
            </a:r>
          </a:p>
          <a:p>
            <a:pPr lvl="1">
              <a:defRPr/>
            </a:pPr>
            <a:r>
              <a:rPr lang="en-US" sz="2800" dirty="0" smtClean="0"/>
              <a:t>Signals recognition and respect </a:t>
            </a:r>
          </a:p>
          <a:p>
            <a:pPr lvl="1">
              <a:defRPr/>
            </a:pPr>
            <a:r>
              <a:rPr lang="en-US" sz="2800" dirty="0" smtClean="0"/>
              <a:t>Sloppy salute shows lack of confidence or respect</a:t>
            </a:r>
          </a:p>
          <a:p>
            <a:pPr>
              <a:defRPr/>
            </a:pPr>
            <a:endParaRPr lang="en-US" sz="3600" dirty="0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1, Lesson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5"/>
          <a:stretch>
            <a:fillRect/>
          </a:stretch>
        </p:blipFill>
        <p:spPr bwMode="auto">
          <a:xfrm rot="240000">
            <a:off x="6324600" y="2979738"/>
            <a:ext cx="2513013" cy="3024187"/>
          </a:xfrm>
          <a:prstGeom prst="rect">
            <a:avLst/>
          </a:prstGeom>
          <a:noFill/>
          <a:ln w="2857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56288" y="6400800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Michael Wetzel/US Air Force JROTC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239000" cy="990600"/>
          </a:xfrm>
        </p:spPr>
        <p:txBody>
          <a:bodyPr/>
          <a:lstStyle/>
          <a:p>
            <a:pPr>
              <a:defRPr/>
            </a:pPr>
            <a:r>
              <a:rPr lang="en-US" sz="4000" b="0" dirty="0" smtClean="0">
                <a:latin typeface="Comic Sans MS" pitchFamily="66" charset="0"/>
              </a:rPr>
              <a:t>How to Salute</a:t>
            </a:r>
            <a:endParaRPr lang="en-US" sz="40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010400" cy="4495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Execute salute smartly with right hand; with headgear, without headgear, with glasses</a:t>
            </a:r>
          </a:p>
          <a:p>
            <a:pPr>
              <a:defRPr/>
            </a:pPr>
            <a:r>
              <a:rPr lang="en-US" sz="2800" dirty="0" smtClean="0"/>
              <a:t>Shoulder to elbow is parallel to the ground</a:t>
            </a:r>
          </a:p>
          <a:p>
            <a:pPr>
              <a:defRPr/>
            </a:pPr>
            <a:r>
              <a:rPr lang="en-US" sz="2800" dirty="0" smtClean="0"/>
              <a:t>Thumb and fingers - extended and joined</a:t>
            </a:r>
          </a:p>
          <a:p>
            <a:pPr>
              <a:defRPr/>
            </a:pPr>
            <a:r>
              <a:rPr lang="en-US" sz="2800" dirty="0" smtClean="0"/>
              <a:t>Posture - erect and alert</a:t>
            </a:r>
          </a:p>
          <a:p>
            <a:pPr>
              <a:defRPr/>
            </a:pPr>
            <a:r>
              <a:rPr lang="en-US" sz="2800" dirty="0" smtClean="0"/>
              <a:t>Must be standing or marching at attention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1, Lesson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4695825"/>
            <a:ext cx="2733675" cy="1628775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019800" y="6400800"/>
            <a:ext cx="3086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Senior Airman Kayla Newman/Defense Video &amp; Imagery Distribution System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239000" cy="9144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Whom to Salute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867400" cy="4572000"/>
          </a:xfrm>
        </p:spPr>
        <p:txBody>
          <a:bodyPr/>
          <a:lstStyle/>
          <a:p>
            <a:pPr>
              <a:defRPr/>
            </a:pPr>
            <a:r>
              <a:rPr lang="en-US" sz="3000" dirty="0" smtClean="0">
                <a:solidFill>
                  <a:srgbClr val="FFFF00"/>
                </a:solidFill>
              </a:rPr>
              <a:t>President of the United States</a:t>
            </a:r>
          </a:p>
          <a:p>
            <a:pPr>
              <a:defRPr/>
            </a:pPr>
            <a:r>
              <a:rPr lang="en-US" sz="3000" dirty="0" smtClean="0"/>
              <a:t>All Commissioned and Warrant Officers of the US Armed Forces</a:t>
            </a:r>
          </a:p>
          <a:p>
            <a:pPr>
              <a:defRPr/>
            </a:pPr>
            <a:r>
              <a:rPr lang="en-US" sz="3000" dirty="0" smtClean="0"/>
              <a:t>Officers of friendly foreign nations</a:t>
            </a:r>
          </a:p>
          <a:p>
            <a:pPr>
              <a:defRPr/>
            </a:pPr>
            <a:r>
              <a:rPr lang="en-US" sz="3000" dirty="0" smtClean="0"/>
              <a:t>Secretary of Defense</a:t>
            </a:r>
          </a:p>
          <a:p>
            <a:pPr>
              <a:defRPr/>
            </a:pPr>
            <a:r>
              <a:rPr lang="en-US" sz="3000" dirty="0" smtClean="0"/>
              <a:t>Secretaries of the US Military Service Branches</a:t>
            </a:r>
          </a:p>
          <a:p>
            <a:pPr>
              <a:defRPr/>
            </a:pPr>
            <a:r>
              <a:rPr lang="en-US" sz="3000" dirty="0" smtClean="0">
                <a:solidFill>
                  <a:srgbClr val="FFFF00"/>
                </a:solidFill>
              </a:rPr>
              <a:t>Any Medal of Honor Recipient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1, Lesson 3</a:t>
            </a:r>
          </a:p>
        </p:txBody>
      </p:sp>
      <p:pic>
        <p:nvPicPr>
          <p:cNvPr id="14341" name="Picture 5" descr="C:\Users\ekelmereit\Documents\Highera\Clients\Pearson Projects\JROTC LE100\Chapter 1\Chapter 1 Lesson 3\PPTs\images\image0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6553200" y="1981200"/>
            <a:ext cx="2381250" cy="3552825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019800" y="6400800"/>
            <a:ext cx="3086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</a:t>
            </a:r>
            <a:r>
              <a:rPr lang="en-US" sz="1000"/>
              <a:t>Wisconsin Army National Guard photo by Sgt. 1st Class Vaughn R. Larson</a:t>
            </a:r>
            <a:endParaRPr lang="en-US" altLang="en-US" sz="10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239000" cy="8382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When to Salute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86600" cy="4191000"/>
          </a:xfrm>
        </p:spPr>
        <p:txBody>
          <a:bodyPr/>
          <a:lstStyle/>
          <a:p>
            <a:pPr>
              <a:defRPr/>
            </a:pPr>
            <a:r>
              <a:rPr lang="en-US" dirty="0"/>
              <a:t>Always return a </a:t>
            </a:r>
            <a:r>
              <a:rPr lang="en-US" dirty="0" smtClean="0"/>
              <a:t>salute, unless </a:t>
            </a:r>
            <a:r>
              <a:rPr lang="en-US" dirty="0"/>
              <a:t>unable</a:t>
            </a:r>
          </a:p>
          <a:p>
            <a:pPr>
              <a:defRPr/>
            </a:pPr>
            <a:r>
              <a:rPr lang="en-US" dirty="0" smtClean="0"/>
              <a:t>If you are junior rank, you salute first</a:t>
            </a:r>
          </a:p>
          <a:p>
            <a:pPr>
              <a:defRPr/>
            </a:pPr>
            <a:r>
              <a:rPr lang="en-US" dirty="0" smtClean="0"/>
              <a:t>Do not salute indoors, except during a formal report or receiving a formal award from an officer</a:t>
            </a:r>
          </a:p>
          <a:p>
            <a:pPr>
              <a:defRPr/>
            </a:pPr>
            <a:r>
              <a:rPr lang="en-US" dirty="0" smtClean="0"/>
              <a:t>Outdoor salutes exchanged upon recognition</a:t>
            </a:r>
          </a:p>
          <a:p>
            <a:pPr>
              <a:defRPr/>
            </a:pPr>
            <a:r>
              <a:rPr lang="en-US" dirty="0" smtClean="0"/>
              <a:t>In special instances, salutes are not exchanged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3600" dirty="0" smtClean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1, Lesson 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4600" y="6478588"/>
            <a:ext cx="2819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  <p:pic>
        <p:nvPicPr>
          <p:cNvPr id="15367" name="Picture 7" descr="C:\Users\ekelmereit\Documents\Highera\Clients\Pearson Projects\JROTC LE100\Chapter 1\Chapter 1 Lesson 3\PPTs\images\Fotolia_33842294_Subscription_Yearly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6554788" y="3884613"/>
            <a:ext cx="2359025" cy="1541462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a6c5c9e1-1099-4acc-b4da-d2b9f8365981"/>
  <p:tag name="WASPOLLED" val="EC521480D313404CBDE6DEEC30D25F9F"/>
  <p:tag name="TPVERSION" val="6"/>
  <p:tag name="TPFULLVERSION" val="7.5.8.4"/>
  <p:tag name="PPTVERSION" val="15"/>
  <p:tag name="TPOS" val="2"/>
  <p:tag name="TPLASTSAVEVERSION" val="6.2 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AUTOOPENPOLL" val="True"/>
  <p:tag name="AUTOFORMATCHART" val="False"/>
  <p:tag name="HASRESULTS" val="False"/>
  <p:tag name="TPQUESTIONXML" val="﻿&lt;?xml version=&quot;1.0&quot; encoding=&quot;utf-8&quot;?&gt;&#10;&lt;questionlist&gt;&#10;    &lt;properties&gt;&#10;        &lt;guid&gt;983E55621F5149C6B516059C19B28116&lt;/guid&gt;&#10;        &lt;description /&gt;&#10;        &lt;date&gt;6/22/2015 10:52:5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5B77D97D6D3645C2A286903CF38DC467&lt;/guid&gt;&#10;            &lt;repollguid&gt;BD36EE75A5D44F39895B1AC60DDA0878&lt;/repollguid&gt;&#10;            &lt;sourceid&gt;4337C2D2E0FB42C09DA0B0A2D12D2A22&lt;/sourceid&gt;&#10;            &lt;questiontext&gt;Quick Write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15314</TotalTime>
  <Words>913</Words>
  <Application>Microsoft Office PowerPoint</Application>
  <PresentationFormat>On-screen Show (4:3)</PresentationFormat>
  <Paragraphs>197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Arial</vt:lpstr>
      <vt:lpstr>Calibri</vt:lpstr>
      <vt:lpstr>Comic Sans MS</vt:lpstr>
      <vt:lpstr>Gabriola</vt:lpstr>
      <vt:lpstr>Garamond</vt:lpstr>
      <vt:lpstr>Times New Roman</vt:lpstr>
      <vt:lpstr>Wingdings</vt:lpstr>
      <vt:lpstr>Stream</vt:lpstr>
      <vt:lpstr>Custom Design</vt:lpstr>
      <vt:lpstr>1_Custom Design</vt:lpstr>
      <vt:lpstr>2_Custom Design</vt:lpstr>
      <vt:lpstr>TPC JROTC</vt:lpstr>
      <vt:lpstr>1_TPC JROTC</vt:lpstr>
      <vt:lpstr>2_TPC JROTC</vt:lpstr>
      <vt:lpstr>3_TPC JROTC</vt:lpstr>
      <vt:lpstr>4_TPC JROTC</vt:lpstr>
      <vt:lpstr>5_TPC JROTC</vt:lpstr>
      <vt:lpstr>  </vt:lpstr>
      <vt:lpstr>Lesson Overview</vt:lpstr>
      <vt:lpstr>Quick Write</vt:lpstr>
      <vt:lpstr>Customs and Courtesies</vt:lpstr>
      <vt:lpstr>Courtesies</vt:lpstr>
      <vt:lpstr>Historic Customs and Courtesies</vt:lpstr>
      <vt:lpstr>How to Salute</vt:lpstr>
      <vt:lpstr>Whom to Salute</vt:lpstr>
      <vt:lpstr>When to Salute</vt:lpstr>
      <vt:lpstr>Activity 2: The Hand Salute</vt:lpstr>
      <vt:lpstr>Recognition and Respect</vt:lpstr>
      <vt:lpstr>Reporting to an Officer or Board</vt:lpstr>
      <vt:lpstr>Personal Courtesies</vt:lpstr>
      <vt:lpstr>Personal Courtesies, cont.</vt:lpstr>
      <vt:lpstr>Military Titles</vt:lpstr>
      <vt:lpstr>Military Titles, cont.</vt:lpstr>
      <vt:lpstr>Additional Courtesies</vt:lpstr>
      <vt:lpstr>Activity 3: Recognition and Respect</vt:lpstr>
      <vt:lpstr>Military Time</vt:lpstr>
      <vt:lpstr>Greenwich Mean Time</vt:lpstr>
      <vt:lpstr>Activity 4:  Military Time</vt:lpstr>
      <vt:lpstr>Summary</vt:lpstr>
      <vt:lpstr>Next….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Sackie</dc:creator>
  <cp:lastModifiedBy>Anthony Bond</cp:lastModifiedBy>
  <cp:revision>811</cp:revision>
  <cp:lastPrinted>2018-01-29T20:47:15Z</cp:lastPrinted>
  <dcterms:created xsi:type="dcterms:W3CDTF">2011-01-08T16:26:11Z</dcterms:created>
  <dcterms:modified xsi:type="dcterms:W3CDTF">2018-08-31T13:37:38Z</dcterms:modified>
</cp:coreProperties>
</file>