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charts/chart2.xml" ContentType="application/vnd.openxmlformats-officedocument.drawingml.char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charts/chart3.xml" ContentType="application/vnd.openxmlformats-officedocument.drawingml.char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activeX/activeX2.xml" ContentType="application/vnd.ms-office.activeX+xml"/>
  <Override PartName="/ppt/tags/tag4.xml" ContentType="application/vnd.openxmlformats-officedocument.presentationml.tags+xml"/>
  <Override PartName="/ppt/activeX/activeX3.xml" ContentType="application/vnd.ms-office.activeX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4949" r:id="rId2"/>
    <p:sldMasterId id="2147484956" r:id="rId3"/>
    <p:sldMasterId id="2147484964" r:id="rId4"/>
    <p:sldMasterId id="2147484972" r:id="rId5"/>
  </p:sldMasterIdLst>
  <p:notesMasterIdLst>
    <p:notesMasterId r:id="rId41"/>
  </p:notesMasterIdLst>
  <p:handoutMasterIdLst>
    <p:handoutMasterId r:id="rId42"/>
  </p:handoutMasterIdLst>
  <p:sldIdLst>
    <p:sldId id="268" r:id="rId6"/>
    <p:sldId id="331" r:id="rId7"/>
    <p:sldId id="369" r:id="rId8"/>
    <p:sldId id="273" r:id="rId9"/>
    <p:sldId id="382" r:id="rId10"/>
    <p:sldId id="332" r:id="rId11"/>
    <p:sldId id="333" r:id="rId12"/>
    <p:sldId id="345" r:id="rId13"/>
    <p:sldId id="346" r:id="rId14"/>
    <p:sldId id="347" r:id="rId15"/>
    <p:sldId id="348" r:id="rId16"/>
    <p:sldId id="284" r:id="rId17"/>
    <p:sldId id="334" r:id="rId18"/>
    <p:sldId id="336" r:id="rId19"/>
    <p:sldId id="301" r:id="rId20"/>
    <p:sldId id="339" r:id="rId21"/>
    <p:sldId id="342" r:id="rId22"/>
    <p:sldId id="349" r:id="rId23"/>
    <p:sldId id="350" r:id="rId24"/>
    <p:sldId id="351" r:id="rId25"/>
    <p:sldId id="352" r:id="rId26"/>
    <p:sldId id="353" r:id="rId27"/>
    <p:sldId id="343" r:id="rId28"/>
    <p:sldId id="362" r:id="rId29"/>
    <p:sldId id="354" r:id="rId30"/>
    <p:sldId id="355" r:id="rId31"/>
    <p:sldId id="361" r:id="rId32"/>
    <p:sldId id="360" r:id="rId33"/>
    <p:sldId id="357" r:id="rId34"/>
    <p:sldId id="358" r:id="rId35"/>
    <p:sldId id="311" r:id="rId36"/>
    <p:sldId id="320" r:id="rId37"/>
    <p:sldId id="380" r:id="rId38"/>
    <p:sldId id="381" r:id="rId39"/>
    <p:sldId id="306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0C530D2-40DA-4852-BE5A-28AE0141223C}">
          <p14:sldIdLst>
            <p14:sldId id="268"/>
            <p14:sldId id="331"/>
            <p14:sldId id="369"/>
            <p14:sldId id="273"/>
            <p14:sldId id="382"/>
            <p14:sldId id="332"/>
            <p14:sldId id="333"/>
            <p14:sldId id="345"/>
            <p14:sldId id="346"/>
            <p14:sldId id="347"/>
            <p14:sldId id="348"/>
            <p14:sldId id="284"/>
            <p14:sldId id="334"/>
            <p14:sldId id="336"/>
            <p14:sldId id="301"/>
            <p14:sldId id="339"/>
            <p14:sldId id="342"/>
            <p14:sldId id="349"/>
            <p14:sldId id="350"/>
            <p14:sldId id="351"/>
            <p14:sldId id="352"/>
            <p14:sldId id="353"/>
            <p14:sldId id="343"/>
            <p14:sldId id="362"/>
            <p14:sldId id="354"/>
            <p14:sldId id="355"/>
            <p14:sldId id="361"/>
            <p14:sldId id="360"/>
            <p14:sldId id="357"/>
            <p14:sldId id="358"/>
            <p14:sldId id="311"/>
            <p14:sldId id="320"/>
            <p14:sldId id="380"/>
            <p14:sldId id="381"/>
            <p14:sldId id="306"/>
          </p14:sldIdLst>
        </p14:section>
        <p14:section name="Vocabulary Questions" id="{3304B309-40B0-4E71-A9C2-F45E5EFECAFF}">
          <p14:sldIdLst/>
        </p14:section>
        <p14:section name="Leaderboards" id="{AE264723-0963-403C-B5EE-47026AF26948}">
          <p14:sldIdLst/>
        </p14:section>
        <p14:section name="Whiteboard" id="{3B209656-8140-4AD2-8048-9E3F71ACB6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CC00"/>
    <a:srgbClr val="CCECFF"/>
    <a:srgbClr val="0000FF"/>
    <a:srgbClr val="000000"/>
    <a:srgbClr val="0000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1859" autoAdjust="0"/>
  </p:normalViewPr>
  <p:slideViewPr>
    <p:cSldViewPr>
      <p:cViewPr varScale="1">
        <p:scale>
          <a:sx n="59" d="100"/>
          <a:sy n="59" d="100"/>
        </p:scale>
        <p:origin x="6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8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013" y="-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6C-4829-8DA6-CF9923D6F7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6C-4829-8DA6-CF9923D6F7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6C-4829-8DA6-CF9923D6F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828160"/>
        <c:axId val="1113800960"/>
        <c:axId val="1097200320"/>
      </c:bar3DChart>
      <c:catAx>
        <c:axId val="111382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3800960"/>
        <c:crosses val="autoZero"/>
        <c:auto val="1"/>
        <c:lblAlgn val="ctr"/>
        <c:lblOffset val="100"/>
        <c:noMultiLvlLbl val="0"/>
      </c:catAx>
      <c:valAx>
        <c:axId val="111380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828160"/>
        <c:crosses val="autoZero"/>
        <c:crossBetween val="between"/>
      </c:valAx>
      <c:serAx>
        <c:axId val="109720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138009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BC-4D2B-BC6F-D732246EB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BC-4D2B-BC6F-D732246EB9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BC-4D2B-BC6F-D732246EB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827072"/>
        <c:axId val="1113801504"/>
        <c:axId val="1097205312"/>
      </c:bar3DChart>
      <c:catAx>
        <c:axId val="111382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3801504"/>
        <c:crosses val="autoZero"/>
        <c:auto val="1"/>
        <c:lblAlgn val="ctr"/>
        <c:lblOffset val="100"/>
        <c:noMultiLvlLbl val="0"/>
      </c:catAx>
      <c:valAx>
        <c:axId val="1113801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827072"/>
        <c:crosses val="autoZero"/>
        <c:crossBetween val="between"/>
      </c:valAx>
      <c:serAx>
        <c:axId val="109720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1380150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96-44D8-88B6-6420BBCAB5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96-44D8-88B6-6420BBCAB50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96-44D8-88B6-6420BBCAB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803136"/>
        <c:axId val="1113805856"/>
        <c:axId val="1097202192"/>
      </c:bar3DChart>
      <c:catAx>
        <c:axId val="1113803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3805856"/>
        <c:crosses val="autoZero"/>
        <c:auto val="1"/>
        <c:lblAlgn val="ctr"/>
        <c:lblOffset val="100"/>
        <c:noMultiLvlLbl val="0"/>
      </c:catAx>
      <c:valAx>
        <c:axId val="111380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803136"/>
        <c:crosses val="autoZero"/>
        <c:crossBetween val="between"/>
      </c:valAx>
      <c:serAx>
        <c:axId val="109720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11380585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011A583-5D78-4453-A65E-E8B03ADF442A}" type="datetimeFigureOut">
              <a:rPr lang="en-US"/>
              <a:pPr>
                <a:defRPr/>
              </a:pPr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F85B566-8A89-40F8-A72E-60424D535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5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7104FD8-61CC-423C-A96B-40B9A5145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0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402C8FA-DE76-4E2C-983B-A3FDE29A2110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1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3F8F51C-1C6C-4392-9A42-A3A45AC8BEF3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5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6EBDA72-334B-40CB-BB91-F90D4B218EF0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9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582EF4E-7EDB-41F2-AB6B-A1A960F393D5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0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D777DFC-140A-404F-82C8-34775CE7CF42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82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F936A3D-014C-4718-B302-AC323F6BEFB1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6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EF21A12-5B4B-4040-AE84-DF7741BA32F1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37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284EB99-5960-4A89-89A0-537D852881DE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41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8375C96-400B-4884-956E-59BB6718CE9B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51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6EA4F43-34BB-48AB-AADC-6B333F13226D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27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89E62B6-414C-425F-8C0D-BE426EE3B081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2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7AE5EFD-FCBA-4256-BCE2-AF8B24EEC543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9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6D51989-F7A1-48CC-AE56-6F458E47C6E5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2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B2FE98E-630E-40A5-82AD-F444687ACD80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60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91A19B7-586A-4983-A7AA-F9950493213B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38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0E705A5-ED9F-4411-8E8C-D4973CA3CC68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04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00B8A79-B68D-4433-A871-49B912A4F872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86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B5728F2-5950-4CD4-8EC1-4D73D7160EE5}" type="slidenum">
              <a:rPr lang="en-US" altLang="en-US" smtClean="0">
                <a:latin typeface="Arial" charset="0"/>
              </a:rPr>
              <a:pPr/>
              <a:t>28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58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691CCB6-6B52-449A-B5B9-46318F6B7288}" type="slidenum">
              <a:rPr lang="en-US" altLang="en-US" smtClean="0">
                <a:latin typeface="Arial" charset="0"/>
              </a:rPr>
              <a:pPr/>
              <a:t>29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65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E8EB51A-1B62-44C0-9513-9AA30A12D8B0}" type="slidenum">
              <a:rPr lang="en-US" altLang="en-US" smtClean="0">
                <a:latin typeface="Arial" charset="0"/>
              </a:rPr>
              <a:pPr/>
              <a:t>30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65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6F2726C-C3ED-4DC4-9FFE-256DE58B587A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58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EA9325A-EDD6-48B5-8D19-B1F713EEC679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3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2B013DE-C197-4F37-AF15-007C68AD0906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52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347F275-822B-4370-AA37-EFA7BAD1F90A}" type="slidenum">
              <a:rPr lang="en-US" altLang="en-US" smtClean="0">
                <a:latin typeface="Arial" charset="0"/>
              </a:rPr>
              <a:pPr/>
              <a:t>35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CB5A4EC-A4D9-49A6-A6BC-4ECF6E56C395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9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EC80D31-B98F-4EDA-A70C-43DA45C4E042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9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6D317A0-31C0-4F3C-8035-BA3649F5D623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43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9073C56-73E1-49D7-B4E8-E4057FF467BE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1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D005C1F-4391-43A1-8842-2E951EEFE9A9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1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F3BC449-DF75-402B-BE0B-F9E7B3CC761A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5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2 h 1906"/>
                <a:gd name="T4" fmla="*/ 6797 w 5740"/>
                <a:gd name="T5" fmla="*/ 42 h 1906"/>
                <a:gd name="T6" fmla="*/ 67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3175" y="0"/>
            <a:ext cx="9140825" cy="6850063"/>
            <a:chOff x="0" y="0"/>
            <a:chExt cx="5758" cy="4315"/>
          </a:xfrm>
        </p:grpSpPr>
        <p:grpSp>
          <p:nvGrpSpPr>
            <p:cNvPr id="14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2 h 1906"/>
                <a:gd name="T4" fmla="*/ 6797 w 5740"/>
                <a:gd name="T5" fmla="*/ 42 h 1906"/>
                <a:gd name="T6" fmla="*/ 67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solidFill>
                  <a:srgbClr val="FFFF6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4112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60D1-3264-4961-9F9C-18A228D35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42917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35A57-FFA1-4222-AE07-ACDB1FA5E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83141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26599-F1D2-4789-B47D-BC3676236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C26599-F1D2-4789-B47D-BC3676236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62477842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6873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9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1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5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90971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6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2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838200"/>
          </a:xfrm>
        </p:spPr>
        <p:txBody>
          <a:bodyPr/>
          <a:lstStyle>
            <a:lvl1pPr>
              <a:defRPr b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>
            <a:lvl1pPr>
              <a:buClr>
                <a:srgbClr val="FFFF66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99CCFF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33CC33"/>
              </a:buCl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FFFFCC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81479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2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3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773339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63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4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04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37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517102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95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8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E584-EB3E-43CA-847C-1A38DA305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32793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47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79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63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648424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8/23/2018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9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43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DD7EC-2BD8-4B00-B4A4-F4D248363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6672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E138-0686-4439-8A3C-13C69CCC6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51217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0786-F125-431B-BCAE-F3DB798A9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525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437FB-0234-43F1-BEB5-71CAF615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72693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D924-C1E7-4CFF-A8D8-48C7D28ED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40703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B4A64-8FB3-480A-846F-610BDC46C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4444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C26599-F1D2-4789-B47D-BC3676236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2 h 1906"/>
                <a:gd name="T4" fmla="*/ 6797 w 5740"/>
                <a:gd name="T5" fmla="*/ 42 h 1906"/>
                <a:gd name="T6" fmla="*/ 67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46" r:id="rId1"/>
    <p:sldLayoutId id="2147484947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48" r:id="rId12"/>
    <p:sldLayoutId id="214748496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82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0" r:id="rId1"/>
    <p:sldLayoutId id="2147484951" r:id="rId2"/>
    <p:sldLayoutId id="2147484952" r:id="rId3"/>
    <p:sldLayoutId id="2147484953" r:id="rId4"/>
    <p:sldLayoutId id="21474849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64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514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5" r:id="rId1"/>
    <p:sldLayoutId id="2147484966" r:id="rId2"/>
    <p:sldLayoutId id="2147484967" r:id="rId3"/>
    <p:sldLayoutId id="2147484968" r:id="rId4"/>
    <p:sldLayoutId id="2147484970" r:id="rId5"/>
    <p:sldLayoutId id="21474849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518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3" r:id="rId1"/>
    <p:sldLayoutId id="2147484974" r:id="rId2"/>
    <p:sldLayoutId id="2147484975" r:id="rId3"/>
    <p:sldLayoutId id="2147484976" r:id="rId4"/>
    <p:sldLayoutId id="2147484978" r:id="rId5"/>
    <p:sldLayoutId id="21474849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6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2400" y="1447800"/>
            <a:ext cx="8839200" cy="28956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2286000"/>
            <a:ext cx="79248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The Military Uniform and </a:t>
            </a:r>
          </a:p>
          <a:p>
            <a:pPr algn="ctr">
              <a:defRPr/>
            </a:pPr>
            <a:r>
              <a:rPr lang="en-US" sz="5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Appearance Standards</a:t>
            </a:r>
            <a:endParaRPr 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6858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Dos for Wearing the Uniform, cont.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620000" cy="3886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Keep </a:t>
            </a:r>
            <a:r>
              <a:rPr lang="en-US" sz="2800" dirty="0"/>
              <a:t>your shoes polished and shined</a:t>
            </a:r>
          </a:p>
          <a:p>
            <a:pPr>
              <a:defRPr/>
            </a:pPr>
            <a:r>
              <a:rPr lang="en-US" sz="2800" dirty="0" smtClean="0"/>
              <a:t>Wear shoes appropriate </a:t>
            </a:r>
            <a:r>
              <a:rPr lang="en-US" sz="2800" dirty="0"/>
              <a:t>for the </a:t>
            </a:r>
            <a:r>
              <a:rPr lang="en-US" sz="2800" dirty="0" smtClean="0"/>
              <a:t>activity</a:t>
            </a:r>
          </a:p>
          <a:p>
            <a:pPr>
              <a:defRPr/>
            </a:pPr>
            <a:r>
              <a:rPr lang="en-US" sz="2800" dirty="0" smtClean="0"/>
              <a:t>Ensure </a:t>
            </a:r>
            <a:r>
              <a:rPr lang="en-US" sz="2800" dirty="0"/>
              <a:t>that badges, insignia, belt buckles, and other metallic devices are </a:t>
            </a:r>
            <a:r>
              <a:rPr lang="en-US" sz="2800" dirty="0" smtClean="0"/>
              <a:t>clean</a:t>
            </a:r>
          </a:p>
          <a:p>
            <a:pPr>
              <a:defRPr/>
            </a:pPr>
            <a:r>
              <a:rPr lang="en-US" sz="2800" dirty="0" smtClean="0"/>
              <a:t>Keep </a:t>
            </a:r>
            <a:r>
              <a:rPr lang="en-US" sz="2800" dirty="0"/>
              <a:t>ribbons clean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Wear </a:t>
            </a:r>
            <a:r>
              <a:rPr lang="en-US" sz="2800" dirty="0"/>
              <a:t>the distinctive uniform </a:t>
            </a:r>
            <a:r>
              <a:rPr lang="en-US" sz="2800" dirty="0" smtClean="0"/>
              <a:t>required</a:t>
            </a:r>
            <a:endParaRPr lang="en-US" sz="2800" dirty="0"/>
          </a:p>
          <a:p>
            <a:pPr lvl="1"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239000" cy="914400"/>
          </a:xfrm>
        </p:spPr>
        <p:txBody>
          <a:bodyPr/>
          <a:lstStyle/>
          <a:p>
            <a:pPr>
              <a:defRPr/>
            </a:pPr>
            <a:r>
              <a:rPr lang="en-US" sz="3200" b="0" smtClean="0">
                <a:latin typeface="Comic Sans MS" pitchFamily="66" charset="0"/>
              </a:rPr>
              <a:t>Don’ts for Wearing the Uniform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1722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 not wear with other clothing</a:t>
            </a:r>
          </a:p>
          <a:p>
            <a:pPr>
              <a:defRPr/>
            </a:pPr>
            <a:r>
              <a:rPr lang="en-US" sz="2800" dirty="0" smtClean="0"/>
              <a:t>Do not lend your uniform to anyone who is not a JROTC member</a:t>
            </a:r>
          </a:p>
          <a:p>
            <a:pPr>
              <a:defRPr/>
            </a:pPr>
            <a:r>
              <a:rPr lang="en-US" sz="2800" dirty="0" smtClean="0"/>
              <a:t>Do not allow articles to be visible </a:t>
            </a:r>
          </a:p>
          <a:p>
            <a:pPr>
              <a:defRPr/>
            </a:pPr>
            <a:r>
              <a:rPr lang="en-US" sz="2800" dirty="0" smtClean="0"/>
              <a:t>You may have a cell phone clipped to your belt as long as it is in a black case </a:t>
            </a:r>
          </a:p>
          <a:p>
            <a:pPr>
              <a:defRPr/>
            </a:pPr>
            <a:r>
              <a:rPr lang="en-US" sz="2800" dirty="0" smtClean="0"/>
              <a:t>Unless required in uniform:</a:t>
            </a:r>
          </a:p>
          <a:p>
            <a:pPr lvl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Do not walk around with earphones or headphones on you or around your neck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3600" dirty="0" smtClean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15366" name="Picture 6" descr="C:\Users\ekelmereit\Documents\Highera\Clients\Pearson Projects\JROTC LE100\Chapter 1\Chapter 1 Lesson 2\PPTs\Images\Fotolia_62762384_Subscription_Yearly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30464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2954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Activity 1:  Restrictions for Wearing the Military Uniform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4572000"/>
          </a:xfrm>
        </p:spPr>
        <p:txBody>
          <a:bodyPr/>
          <a:lstStyle/>
          <a:p>
            <a:pPr marL="112713" indent="-11271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3400" dirty="0" smtClean="0"/>
              <a:t> </a:t>
            </a:r>
            <a:endParaRPr lang="en-US" sz="3600" dirty="0"/>
          </a:p>
          <a:p>
            <a:pPr>
              <a:defRPr/>
            </a:pPr>
            <a:r>
              <a:rPr lang="en-US" dirty="0" smtClean="0"/>
              <a:t>Review the section in your textbook on the restrictions and dos and don’ts for wearing the uniforms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Answer the questions 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Uniform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096000" cy="4191000"/>
          </a:xfrm>
        </p:spPr>
        <p:txBody>
          <a:bodyPr/>
          <a:lstStyle/>
          <a:p>
            <a:pPr>
              <a:defRPr/>
            </a:pPr>
            <a:r>
              <a:rPr lang="en-US" sz="3000" dirty="0" smtClean="0"/>
              <a:t>All JROTC programs have same general uniform standards</a:t>
            </a:r>
          </a:p>
          <a:p>
            <a:pPr>
              <a:defRPr/>
            </a:pPr>
            <a:r>
              <a:rPr lang="en-US" sz="3000" dirty="0" smtClean="0"/>
              <a:t>AFJROTC standards are in three instructions</a:t>
            </a:r>
          </a:p>
          <a:p>
            <a:pPr>
              <a:defRPr/>
            </a:pPr>
            <a:r>
              <a:rPr lang="en-US" sz="3000" dirty="0" smtClean="0"/>
              <a:t>Publications provide complete details on fitting standards and personal grooming requirements</a:t>
            </a:r>
            <a:endParaRPr lang="en-US" sz="3000" dirty="0"/>
          </a:p>
          <a:p>
            <a:pPr>
              <a:defRPr/>
            </a:pPr>
            <a:r>
              <a:rPr lang="en-US" sz="3000" dirty="0" smtClean="0"/>
              <a:t>It’s your responsibility to maintain uniform items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2600325" cy="3200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867400" y="6324600"/>
            <a:ext cx="323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 Lance Cpl. Nana Dannsaappiah/Defense Video &amp; Imagery Distribution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Standard Cadet Uniform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0198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AFJROTC Male Service Dress Uniform</a:t>
            </a:r>
          </a:p>
          <a:p>
            <a:pPr lvl="1">
              <a:defRPr/>
            </a:pPr>
            <a:r>
              <a:rPr lang="en-US" sz="2800" dirty="0" smtClean="0"/>
              <a:t>Dark </a:t>
            </a:r>
            <a:r>
              <a:rPr lang="en-US" sz="2800" dirty="0"/>
              <a:t>blue service coat and </a:t>
            </a:r>
            <a:r>
              <a:rPr lang="en-US" sz="2800" dirty="0" smtClean="0"/>
              <a:t>trousers</a:t>
            </a:r>
          </a:p>
          <a:p>
            <a:pPr lvl="1">
              <a:defRPr/>
            </a:pPr>
            <a:r>
              <a:rPr lang="en-US" sz="2800" dirty="0"/>
              <a:t>L</a:t>
            </a:r>
            <a:r>
              <a:rPr lang="en-US" sz="2800" dirty="0" smtClean="0"/>
              <a:t>ight </a:t>
            </a:r>
            <a:r>
              <a:rPr lang="en-US" sz="2800" dirty="0"/>
              <a:t>blue long sleeve </a:t>
            </a:r>
            <a:r>
              <a:rPr lang="en-US" sz="2800" dirty="0" smtClean="0"/>
              <a:t>shirt and dark </a:t>
            </a:r>
            <a:r>
              <a:rPr lang="en-US" sz="2800" dirty="0"/>
              <a:t>blue </a:t>
            </a:r>
            <a:r>
              <a:rPr lang="en-US" sz="2800" dirty="0" smtClean="0"/>
              <a:t>tie</a:t>
            </a:r>
          </a:p>
          <a:p>
            <a:pPr>
              <a:defRPr/>
            </a:pPr>
            <a:r>
              <a:rPr lang="en-US" sz="2800" dirty="0" smtClean="0"/>
              <a:t>AFJROTC Female Service Dress Uniform</a:t>
            </a:r>
          </a:p>
          <a:p>
            <a:pPr lvl="1">
              <a:defRPr/>
            </a:pPr>
            <a:r>
              <a:rPr lang="en-US" sz="2800" dirty="0" smtClean="0"/>
              <a:t>Dark </a:t>
            </a:r>
            <a:r>
              <a:rPr lang="en-US" sz="2800" dirty="0"/>
              <a:t>blue service coat with  </a:t>
            </a:r>
            <a:r>
              <a:rPr lang="en-US" sz="2800" dirty="0" smtClean="0"/>
              <a:t>   slacks </a:t>
            </a:r>
            <a:r>
              <a:rPr lang="en-US" sz="2800" dirty="0"/>
              <a:t>or </a:t>
            </a:r>
            <a:r>
              <a:rPr lang="en-US" sz="2800" dirty="0" smtClean="0"/>
              <a:t>skirt</a:t>
            </a:r>
          </a:p>
          <a:p>
            <a:pPr lvl="1">
              <a:defRPr/>
            </a:pPr>
            <a:r>
              <a:rPr lang="en-US" sz="2800" dirty="0" smtClean="0"/>
              <a:t>Light </a:t>
            </a:r>
            <a:r>
              <a:rPr lang="en-US" sz="2800" dirty="0"/>
              <a:t>blue </a:t>
            </a:r>
            <a:r>
              <a:rPr lang="en-US" sz="2800" dirty="0" smtClean="0"/>
              <a:t>blouse and tie </a:t>
            </a:r>
            <a:r>
              <a:rPr lang="en-US" sz="2800" dirty="0"/>
              <a:t>tab </a:t>
            </a:r>
          </a:p>
          <a:p>
            <a:pPr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  <a:p>
            <a:pPr lvl="1">
              <a:defRPr/>
            </a:pPr>
            <a:endParaRPr lang="en-US" sz="2800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188075" y="625792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Photos Courtesy of Michael Wetzel/US Air Force JROTC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8" t="11459" r="19531"/>
          <a:stretch>
            <a:fillRect/>
          </a:stretch>
        </p:blipFill>
        <p:spPr bwMode="auto">
          <a:xfrm>
            <a:off x="5486400" y="3273425"/>
            <a:ext cx="1258888" cy="27432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53593" b="14153"/>
          <a:stretch>
            <a:fillRect/>
          </a:stretch>
        </p:blipFill>
        <p:spPr bwMode="auto">
          <a:xfrm rot="120000">
            <a:off x="6994525" y="1395413"/>
            <a:ext cx="1365250" cy="24320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4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Activity 2: JROTC Uniform Standards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4114800"/>
          </a:xfrm>
        </p:spPr>
        <p:txBody>
          <a:bodyPr/>
          <a:lstStyle/>
          <a:p>
            <a:pPr>
              <a:defRPr/>
            </a:pPr>
            <a:r>
              <a:rPr lang="en-US" sz="3400" dirty="0" smtClean="0"/>
              <a:t>Describe the standard cadet uniforms worn in your JROTC unit</a:t>
            </a:r>
          </a:p>
          <a:p>
            <a:pPr>
              <a:defRPr/>
            </a:pPr>
            <a:endParaRPr lang="en-US" sz="3400" dirty="0" smtClean="0"/>
          </a:p>
          <a:p>
            <a:pPr>
              <a:defRPr/>
            </a:pPr>
            <a:r>
              <a:rPr lang="en-US" sz="3400" dirty="0" smtClean="0"/>
              <a:t>Include a brief description of each uniform and the proper wear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Uniforms Used Within 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Special Teams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Color </a:t>
            </a:r>
            <a:r>
              <a:rPr lang="en-US" dirty="0"/>
              <a:t>guards, honor guards, sabre teams, and drill teams may wear additional uniform </a:t>
            </a:r>
            <a:r>
              <a:rPr lang="en-US" dirty="0" smtClean="0"/>
              <a:t>items or distinctive style of military uniform</a:t>
            </a:r>
          </a:p>
          <a:p>
            <a:pPr>
              <a:defRPr/>
            </a:pPr>
            <a:r>
              <a:rPr lang="en-US" dirty="0" smtClean="0"/>
              <a:t>Worn </a:t>
            </a:r>
            <a:r>
              <a:rPr lang="en-US" dirty="0"/>
              <a:t>only when performing </a:t>
            </a:r>
            <a:r>
              <a:rPr lang="en-US" dirty="0" smtClean="0"/>
              <a:t>as </a:t>
            </a:r>
            <a:r>
              <a:rPr lang="en-US" dirty="0"/>
              <a:t>a member of a specialized group</a:t>
            </a: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2048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4799013" y="4344988"/>
            <a:ext cx="2663825" cy="182562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586413" y="6416675"/>
            <a:ext cx="355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 photo/Greg L. Davis/Defense Video &amp; Imagery Distribution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Cadet Appearance and </a:t>
            </a:r>
            <a:br>
              <a:rPr lang="en-US" sz="3600" b="0" dirty="0" smtClean="0">
                <a:latin typeface="Comic Sans MS" pitchFamily="66" charset="0"/>
              </a:rPr>
            </a:br>
            <a:r>
              <a:rPr lang="en-US" sz="3600" b="0" dirty="0" smtClean="0">
                <a:latin typeface="Comic Sans MS" pitchFamily="66" charset="0"/>
              </a:rPr>
              <a:t>Grooming Standards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4953000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Responsible </a:t>
            </a:r>
            <a:r>
              <a:rPr lang="en-US" dirty="0"/>
              <a:t>for a neat, clean, and professional military image </a:t>
            </a:r>
            <a:r>
              <a:rPr lang="en-US" dirty="0" smtClean="0"/>
              <a:t>in uniform</a:t>
            </a:r>
          </a:p>
          <a:p>
            <a:pPr>
              <a:defRPr/>
            </a:pPr>
            <a:r>
              <a:rPr lang="en-US" dirty="0" smtClean="0"/>
              <a:t>Uniform standards are neatness, cleanliness, safety, and military image</a:t>
            </a:r>
            <a:endParaRPr lang="en-US" dirty="0"/>
          </a:p>
          <a:p>
            <a:pPr>
              <a:defRPr/>
            </a:pPr>
            <a:r>
              <a:rPr lang="en-US" dirty="0" smtClean="0"/>
              <a:t>AF uniform </a:t>
            </a:r>
            <a:r>
              <a:rPr lang="en-US" dirty="0"/>
              <a:t>is </a:t>
            </a:r>
            <a:r>
              <a:rPr lang="en-US" dirty="0" smtClean="0"/>
              <a:t>plain </a:t>
            </a:r>
            <a:r>
              <a:rPr lang="en-US" dirty="0"/>
              <a:t>but distinctive dress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5"/>
          <a:stretch>
            <a:fillRect/>
          </a:stretch>
        </p:blipFill>
        <p:spPr bwMode="auto">
          <a:xfrm>
            <a:off x="5905500" y="2133600"/>
            <a:ext cx="2817813" cy="3429000"/>
          </a:xfrm>
          <a:prstGeom prst="rect">
            <a:avLst/>
          </a:prstGeom>
          <a:noFill/>
          <a:ln w="2857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Wearing Jewelry in Uniform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wear a wristwatch </a:t>
            </a:r>
          </a:p>
          <a:p>
            <a:pPr>
              <a:defRPr/>
            </a:pPr>
            <a:r>
              <a:rPr lang="en-US" dirty="0" smtClean="0"/>
              <a:t>Rings:  no more than 3 total for both hands</a:t>
            </a:r>
          </a:p>
          <a:p>
            <a:pPr>
              <a:defRPr/>
            </a:pPr>
            <a:r>
              <a:rPr lang="en-US" dirty="0" smtClean="0"/>
              <a:t>One neat and conservative wrist bracelet; ankle bracelets not allowed</a:t>
            </a:r>
          </a:p>
          <a:p>
            <a:pPr>
              <a:defRPr/>
            </a:pPr>
            <a:r>
              <a:rPr lang="en-US" dirty="0" smtClean="0"/>
              <a:t>No ornaments on your head or around neck</a:t>
            </a:r>
          </a:p>
          <a:p>
            <a:pPr>
              <a:defRPr/>
            </a:pPr>
            <a:r>
              <a:rPr lang="en-US" dirty="0" smtClean="0"/>
              <a:t>Females may wear conservative earrings; </a:t>
            </a:r>
            <a:r>
              <a:rPr lang="en-US" dirty="0" smtClean="0">
                <a:solidFill>
                  <a:srgbClr val="FFFF00"/>
                </a:solidFill>
              </a:rPr>
              <a:t>male cadets may not wear earrings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23558" name="Picture 7" descr="C:\Users\ekelmereit\Documents\Highera\Clients\Pearson Projects\JROTC LE100\Chapter 1\Chapter 1 Lesson 2\PPTs\Images\Fotolia_49788516_Subscription_Yearly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32300"/>
            <a:ext cx="3636963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Eyeglasses or Sunglasses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Lenses may be </a:t>
            </a:r>
            <a:r>
              <a:rPr lang="en-US" dirty="0"/>
              <a:t>conservative, clear, slightly tinted, or have photosensitive </a:t>
            </a:r>
            <a:r>
              <a:rPr lang="en-US" dirty="0" smtClean="0"/>
              <a:t>lenses</a:t>
            </a:r>
          </a:p>
          <a:p>
            <a:pPr>
              <a:defRPr/>
            </a:pPr>
            <a:r>
              <a:rPr lang="en-US" dirty="0" smtClean="0"/>
              <a:t>Sunglasses not </a:t>
            </a:r>
            <a:r>
              <a:rPr lang="en-US" dirty="0"/>
              <a:t>allowed </a:t>
            </a:r>
            <a:r>
              <a:rPr lang="en-US" dirty="0" smtClean="0"/>
              <a:t>in military formation</a:t>
            </a:r>
          </a:p>
          <a:p>
            <a:pPr>
              <a:defRPr/>
            </a:pPr>
            <a:r>
              <a:rPr lang="en-US" dirty="0" smtClean="0"/>
              <a:t>Cannot be worn around the neck or top of the head in uniform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24583" name="Picture 7" descr="C:\Users\ekelmereit\Downloads\Fotolia_66992169_Subscription_Yearly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3490913" y="3270250"/>
            <a:ext cx="551497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  <a:cs typeface="Calibri" pitchFamily="34" charset="0"/>
              </a:rPr>
              <a:t>Lesson Overview</a:t>
            </a:r>
            <a:endParaRPr lang="en-US" sz="3600" b="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391400" cy="4373563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wear and history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wear, restrictions, and standards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Uniforms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used within special teams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Cadet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appearance and grooming standards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pay grades and rank insignia </a:t>
            </a:r>
          </a:p>
          <a:p>
            <a:pPr marL="609600" indent="-609600">
              <a:spcBef>
                <a:spcPts val="200"/>
              </a:spcBef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Tattoos, Brands, and Piercings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3119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Tattoos and brands: </a:t>
            </a:r>
          </a:p>
          <a:p>
            <a:pPr lvl="1">
              <a:defRPr/>
            </a:pPr>
            <a:r>
              <a:rPr lang="en-US" dirty="0" smtClean="0"/>
              <a:t>Not </a:t>
            </a:r>
            <a:r>
              <a:rPr lang="en-US" dirty="0"/>
              <a:t>allowed if they are obscene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Not allowed if </a:t>
            </a:r>
            <a:r>
              <a:rPr lang="en-US" dirty="0"/>
              <a:t>they advocate sexual, racial, ethnic, or religious </a:t>
            </a:r>
            <a:r>
              <a:rPr lang="en-US" dirty="0" smtClean="0"/>
              <a:t>discrimination</a:t>
            </a:r>
          </a:p>
          <a:p>
            <a:pPr lvl="1">
              <a:defRPr/>
            </a:pPr>
            <a:r>
              <a:rPr lang="en-US" dirty="0" smtClean="0"/>
              <a:t>No excessive tattoos exposed in uniform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Body piercings not allowed in uniform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535738"/>
            <a:ext cx="2857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25607" name="Picture 7" descr="C:\Users\ekelmereit\Documents\Highera\Clients\Pearson Projects\JROTC LE100\Chapter 1\Chapter 1 Lesson 2\PPTs\Images\Fotolia_65893195_Subscription_Yearly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2"/>
          <a:stretch>
            <a:fillRect/>
          </a:stretch>
        </p:blipFill>
        <p:spPr bwMode="auto">
          <a:xfrm>
            <a:off x="6850063" y="2743200"/>
            <a:ext cx="2159000" cy="201295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Specific Female Guidelines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Hair</a:t>
            </a:r>
          </a:p>
          <a:p>
            <a:pPr lvl="1">
              <a:defRPr/>
            </a:pPr>
            <a:r>
              <a:rPr lang="en-US" sz="2800" dirty="0" smtClean="0"/>
              <a:t>Will end above the bottom of the collar edge and an invisible line drawn parallel to ground</a:t>
            </a:r>
          </a:p>
          <a:p>
            <a:pPr lvl="1">
              <a:defRPr/>
            </a:pPr>
            <a:r>
              <a:rPr lang="en-US" sz="2800" dirty="0" smtClean="0"/>
              <a:t>Hairstyle must be conservative—no extreme or faddish styles are allowed</a:t>
            </a:r>
          </a:p>
          <a:p>
            <a:pPr>
              <a:defRPr/>
            </a:pPr>
            <a:r>
              <a:rPr lang="en-US" sz="2800" dirty="0" smtClean="0"/>
              <a:t>Skirt:  fits smoothly, hang naturally, and must not be excessively tight</a:t>
            </a:r>
          </a:p>
          <a:p>
            <a:pPr>
              <a:defRPr/>
            </a:pPr>
            <a:r>
              <a:rPr lang="en-US" sz="2800" dirty="0" smtClean="0"/>
              <a:t>Must wear hosiery that compliments uniform and skin tone 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2662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r="20065"/>
          <a:stretch>
            <a:fillRect/>
          </a:stretch>
        </p:blipFill>
        <p:spPr bwMode="auto">
          <a:xfrm rot="-180000">
            <a:off x="6681788" y="1698625"/>
            <a:ext cx="2098675" cy="2057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6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Specific Male Guidelines - Hair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543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Keep hair clean, neat, and trimmed</a:t>
            </a:r>
          </a:p>
          <a:p>
            <a:pPr>
              <a:defRPr/>
            </a:pPr>
            <a:r>
              <a:rPr lang="en-US" dirty="0" smtClean="0"/>
              <a:t>Should </a:t>
            </a:r>
            <a:r>
              <a:rPr lang="en-US" dirty="0"/>
              <a:t>not exceed 1 and ¼ inch in </a:t>
            </a:r>
            <a:r>
              <a:rPr lang="en-US" dirty="0" smtClean="0"/>
              <a:t>bulk </a:t>
            </a:r>
            <a:endParaRPr lang="en-US" dirty="0"/>
          </a:p>
          <a:p>
            <a:pPr>
              <a:defRPr/>
            </a:pPr>
            <a:r>
              <a:rPr lang="en-US" dirty="0" smtClean="0"/>
              <a:t>No foreign items attached</a:t>
            </a:r>
          </a:p>
          <a:p>
            <a:pPr>
              <a:defRPr/>
            </a:pPr>
            <a:r>
              <a:rPr lang="en-US" dirty="0" smtClean="0"/>
              <a:t>If you dye your hair, it must look </a:t>
            </a:r>
            <a:r>
              <a:rPr lang="en-US" dirty="0" smtClean="0"/>
              <a:t>natural</a:t>
            </a:r>
          </a:p>
          <a:p>
            <a:pPr>
              <a:defRPr/>
            </a:pPr>
            <a:r>
              <a:rPr lang="en-US" dirty="0" smtClean="0"/>
              <a:t>No beards or goatees</a:t>
            </a:r>
          </a:p>
          <a:p>
            <a:pPr>
              <a:defRPr/>
            </a:pPr>
            <a:r>
              <a:rPr lang="en-US" dirty="0" smtClean="0"/>
              <a:t>Mustaches are allowed but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  must be trimmed properly </a:t>
            </a:r>
            <a:endParaRPr lang="en-US" dirty="0" smtClean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2765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t="12291" r="25104" b="55515"/>
          <a:stretch>
            <a:fillRect/>
          </a:stretch>
        </p:blipFill>
        <p:spPr bwMode="auto">
          <a:xfrm>
            <a:off x="6260646" y="3962400"/>
            <a:ext cx="2490788" cy="2136775"/>
          </a:xfrm>
          <a:prstGeom prst="rect">
            <a:avLst/>
          </a:prstGeom>
          <a:noFill/>
          <a:ln w="2857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6238875" y="6315075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76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0668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Activity 3: Cadet Appearance and Grooming Standards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4191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Review the section in your textbook on cadet appearance and grooming standards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dirty="0" smtClean="0"/>
              <a:t>List one of the rules from each category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dirty="0" smtClean="0"/>
              <a:t>Why do you think each rule is important?</a:t>
            </a:r>
          </a:p>
          <a:p>
            <a:pPr>
              <a:defRPr/>
            </a:pPr>
            <a:endParaRPr lang="en-US" sz="3400" dirty="0"/>
          </a:p>
          <a:p>
            <a:pPr>
              <a:defRPr/>
            </a:pPr>
            <a:endParaRPr lang="en-US" sz="3400" dirty="0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Military Pay Grades </a:t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and Rank Insignia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848600" cy="41449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higher the rank, the more responsibility</a:t>
            </a:r>
          </a:p>
          <a:p>
            <a:pPr>
              <a:defRPr/>
            </a:pPr>
            <a:endParaRPr lang="en-US" sz="1200" dirty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Pay grade system has two categories</a:t>
            </a:r>
            <a:r>
              <a:rPr lang="en-US" dirty="0" smtClean="0">
                <a:solidFill>
                  <a:srgbClr val="FFFFFF"/>
                </a:solidFill>
              </a:rPr>
              <a:t>:</a:t>
            </a:r>
          </a:p>
          <a:p>
            <a:pPr lvl="1">
              <a:spcAft>
                <a:spcPts val="1800"/>
              </a:spcAft>
              <a:defRPr/>
            </a:pPr>
            <a:r>
              <a:rPr lang="en-US" dirty="0"/>
              <a:t>Officer </a:t>
            </a:r>
            <a:r>
              <a:rPr lang="en-US" dirty="0" smtClean="0"/>
              <a:t>grades   </a:t>
            </a:r>
            <a:endParaRPr lang="en-US" dirty="0"/>
          </a:p>
          <a:p>
            <a:pPr lvl="1">
              <a:spcAft>
                <a:spcPts val="1800"/>
              </a:spcAft>
              <a:defRPr/>
            </a:pPr>
            <a:r>
              <a:rPr lang="en-US" dirty="0"/>
              <a:t>Enlisted grades</a:t>
            </a:r>
          </a:p>
          <a:p>
            <a:pPr>
              <a:spcAft>
                <a:spcPts val="120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3, Lesson 2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221163" y="3200400"/>
            <a:ext cx="1096962" cy="1096963"/>
            <a:chOff x="4221163" y="3200400"/>
            <a:chExt cx="1096962" cy="1096963"/>
          </a:xfrm>
        </p:grpSpPr>
        <p:sp>
          <p:nvSpPr>
            <p:cNvPr id="29706" name="TextBox 4"/>
            <p:cNvSpPr>
              <a:spLocks noChangeArrowheads="1"/>
            </p:cNvSpPr>
            <p:nvPr/>
          </p:nvSpPr>
          <p:spPr bwMode="auto">
            <a:xfrm>
              <a:off x="4221163" y="3200400"/>
              <a:ext cx="1096962" cy="109696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29707" name="Picture 1032" descr="majorgol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175" y="3268663"/>
              <a:ext cx="8985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03850" y="4146550"/>
            <a:ext cx="1001713" cy="1012825"/>
            <a:chOff x="5403850" y="4146550"/>
            <a:chExt cx="1001713" cy="1012825"/>
          </a:xfrm>
        </p:grpSpPr>
        <p:sp>
          <p:nvSpPr>
            <p:cNvPr id="29704" name="TextBox 6"/>
            <p:cNvSpPr>
              <a:spLocks noChangeArrowheads="1"/>
            </p:cNvSpPr>
            <p:nvPr/>
          </p:nvSpPr>
          <p:spPr bwMode="auto">
            <a:xfrm>
              <a:off x="5403850" y="4146550"/>
              <a:ext cx="1001713" cy="101282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29705" name="Picture 3" descr="C:\Users\1068575385C\Desktop\Enlisted Blues Insignia\AF-E6-TSGT-BL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638" y="4230688"/>
              <a:ext cx="846137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533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Officers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0960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Proper methods of address when speaking to officers are:</a:t>
            </a:r>
          </a:p>
          <a:p>
            <a:pPr lvl="1">
              <a:defRPr/>
            </a:pPr>
            <a:r>
              <a:rPr lang="en-US" dirty="0" smtClean="0"/>
              <a:t>Lieutenant</a:t>
            </a:r>
          </a:p>
          <a:p>
            <a:pPr lvl="1">
              <a:defRPr/>
            </a:pPr>
            <a:r>
              <a:rPr lang="en-US" dirty="0" smtClean="0"/>
              <a:t>Colonel</a:t>
            </a:r>
          </a:p>
          <a:p>
            <a:pPr lvl="1">
              <a:spcAft>
                <a:spcPts val="768"/>
              </a:spcAft>
              <a:defRPr/>
            </a:pPr>
            <a:r>
              <a:rPr lang="en-US" dirty="0" smtClean="0"/>
              <a:t>General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Use full titles </a:t>
            </a:r>
            <a:r>
              <a:rPr lang="en-US" dirty="0"/>
              <a:t>for official </a:t>
            </a:r>
            <a:r>
              <a:rPr lang="en-US" dirty="0" smtClean="0"/>
              <a:t>written </a:t>
            </a:r>
            <a:r>
              <a:rPr lang="en-US" dirty="0"/>
              <a:t>correspondence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86200" y="2743200"/>
            <a:ext cx="2952750" cy="1635125"/>
            <a:chOff x="3886200" y="2946400"/>
            <a:chExt cx="2952750" cy="1635125"/>
          </a:xfrm>
        </p:grpSpPr>
        <p:sp>
          <p:nvSpPr>
            <p:cNvPr id="30727" name="TextBox 5"/>
            <p:cNvSpPr>
              <a:spLocks noChangeArrowheads="1"/>
            </p:cNvSpPr>
            <p:nvPr/>
          </p:nvSpPr>
          <p:spPr bwMode="auto">
            <a:xfrm>
              <a:off x="3886200" y="2946400"/>
              <a:ext cx="2952750" cy="163512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30728" name="Picture 1033" descr="colone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482975"/>
              <a:ext cx="990600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2056" descr="firs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3063875"/>
              <a:ext cx="246063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730" name="Object 4"/>
            <p:cNvGraphicFramePr>
              <a:graphicFrameLocks noChangeAspect="1"/>
            </p:cNvGraphicFramePr>
            <p:nvPr/>
          </p:nvGraphicFramePr>
          <p:xfrm>
            <a:off x="5880100" y="3705225"/>
            <a:ext cx="7366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6" name="CorelPhotoPaint.Image.8" r:id="rId7" imgW="1552381" imgH="1523810" progId="">
                    <p:embed/>
                  </p:oleObj>
                </mc:Choice>
                <mc:Fallback>
                  <p:oleObj name="CorelPhotoPaint.Image.8" r:id="rId7" imgW="1552381" imgH="152381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0100" y="3705225"/>
                          <a:ext cx="736600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Enlisted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3657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Enlisted ranks are subdivided into two categories:</a:t>
            </a:r>
          </a:p>
          <a:p>
            <a:pPr lvl="1">
              <a:defRPr/>
            </a:pPr>
            <a:r>
              <a:rPr lang="en-US" dirty="0" smtClean="0"/>
              <a:t>Noncommissioned Officers (NCOs) </a:t>
            </a:r>
          </a:p>
          <a:p>
            <a:pPr lvl="1">
              <a:defRPr/>
            </a:pPr>
            <a:r>
              <a:rPr lang="en-US" dirty="0" smtClean="0"/>
              <a:t>Airman</a:t>
            </a:r>
          </a:p>
          <a:p>
            <a:pPr>
              <a:defRPr/>
            </a:pPr>
            <a:r>
              <a:rPr lang="en-US" dirty="0" smtClean="0"/>
              <a:t>NCOs serve in ranks of staff </a:t>
            </a:r>
            <a:r>
              <a:rPr lang="en-US" dirty="0"/>
              <a:t>sergeant through chief master sergeant 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80038" y="4384675"/>
            <a:ext cx="2814637" cy="1920875"/>
            <a:chOff x="5380038" y="4384675"/>
            <a:chExt cx="2814637" cy="1920875"/>
          </a:xfrm>
        </p:grpSpPr>
        <p:sp>
          <p:nvSpPr>
            <p:cNvPr id="31751" name="TextBox 3"/>
            <p:cNvSpPr>
              <a:spLocks noChangeArrowheads="1"/>
            </p:cNvSpPr>
            <p:nvPr/>
          </p:nvSpPr>
          <p:spPr bwMode="auto">
            <a:xfrm>
              <a:off x="5380038" y="4384675"/>
              <a:ext cx="2814637" cy="1920875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31752" name="Picture 2" descr="C:\Users\1068575385C\Desktop\Enlisted Blues Insignia\AF-E5-SSGT-BL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251450"/>
              <a:ext cx="1047750" cy="99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4" descr="C:\Users\1068575385C\Desktop\Enlisted Blues Insignia\AF-E9-CMSGT-BL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471988"/>
              <a:ext cx="1001713" cy="177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Enlisted, cont.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NCOs:</a:t>
            </a:r>
          </a:p>
          <a:p>
            <a:pPr lvl="1">
              <a:defRPr/>
            </a:pPr>
            <a:r>
              <a:rPr lang="en-US" sz="2800" dirty="0" smtClean="0"/>
              <a:t>First Sergeants hold a position of trust and responsibility—link between commander and unit</a:t>
            </a:r>
          </a:p>
          <a:p>
            <a:pPr lvl="1">
              <a:defRPr/>
            </a:pPr>
            <a:r>
              <a:rPr lang="en-US" sz="2800" dirty="0" smtClean="0"/>
              <a:t>Highest </a:t>
            </a:r>
            <a:r>
              <a:rPr lang="en-US" sz="2800" dirty="0"/>
              <a:t>position </a:t>
            </a:r>
            <a:r>
              <a:rPr lang="en-US" sz="2800" dirty="0" smtClean="0"/>
              <a:t>is </a:t>
            </a:r>
            <a:r>
              <a:rPr lang="en-US" sz="2800" dirty="0"/>
              <a:t>chief master sergeant of the Air Force (CMSAF) 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Airman ranks:  Airman basic (AB), Airman (Amn) , Airman first class (A1C), and Senior Airman (SrA)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7800" y="4972050"/>
            <a:ext cx="5943600" cy="1371600"/>
            <a:chOff x="1447800" y="4972050"/>
            <a:chExt cx="5943600" cy="1371600"/>
          </a:xfrm>
        </p:grpSpPr>
        <p:sp>
          <p:nvSpPr>
            <p:cNvPr id="32775" name="TextBox 3"/>
            <p:cNvSpPr>
              <a:spLocks noChangeArrowheads="1"/>
            </p:cNvSpPr>
            <p:nvPr/>
          </p:nvSpPr>
          <p:spPr bwMode="auto">
            <a:xfrm>
              <a:off x="1447800" y="4972050"/>
              <a:ext cx="5943600" cy="137160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  <a:p>
              <a:endParaRPr lang="en-US" altLang="en-US"/>
            </a:p>
          </p:txBody>
        </p:sp>
        <p:pic>
          <p:nvPicPr>
            <p:cNvPr id="32776" name="Picture 4" descr="C:\Users\1068575385C\Desktop\Enlisted Blues Insignia\AF-E4-SRA-BL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0" y="5103813"/>
              <a:ext cx="1323975" cy="110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" descr="C:\Users\1068575385C\Desktop\Enlisted Blues Insignia\AF-E3-A1C-BL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5224463"/>
              <a:ext cx="1409700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2" descr="C:\Users\1068575385C\Desktop\Enlisted Blues Insignia\AF-E2-AMN-BLU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318125"/>
              <a:ext cx="1447800" cy="8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AFJROTC Rank Insignia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019800" cy="3352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Officers:  Rank insignia for military and cadet officers is very different</a:t>
            </a:r>
          </a:p>
          <a:p>
            <a:pPr>
              <a:defRPr/>
            </a:pPr>
            <a:r>
              <a:rPr lang="en-US" dirty="0" smtClean="0"/>
              <a:t>Enlisted:  Only slight differences exist between enlisted ranks</a:t>
            </a:r>
          </a:p>
          <a:p>
            <a:pPr lvl="1">
              <a:defRPr/>
            </a:pPr>
            <a:r>
              <a:rPr lang="en-US" dirty="0" smtClean="0"/>
              <a:t>For cadets: Inside of chevron has torch</a:t>
            </a:r>
          </a:p>
          <a:p>
            <a:pPr lvl="1">
              <a:defRPr/>
            </a:pPr>
            <a:r>
              <a:rPr lang="en-US" dirty="0" smtClean="0"/>
              <a:t>Chevron is pointed at the bottom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7" t="17336" r="21556" b="35306"/>
          <a:stretch>
            <a:fillRect/>
          </a:stretch>
        </p:blipFill>
        <p:spPr bwMode="auto">
          <a:xfrm rot="300000">
            <a:off x="6680200" y="2901950"/>
            <a:ext cx="1993900" cy="2327275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8382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Ribbons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152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Ensure proper </a:t>
            </a:r>
            <a:r>
              <a:rPr lang="en-US" dirty="0"/>
              <a:t>order based </a:t>
            </a:r>
            <a:r>
              <a:rPr lang="en-US" dirty="0" smtClean="0"/>
              <a:t>on the </a:t>
            </a:r>
            <a:r>
              <a:rPr lang="en-US" dirty="0"/>
              <a:t>AFJROTC ribbon chart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Lowest </a:t>
            </a:r>
            <a:r>
              <a:rPr lang="en-US" dirty="0"/>
              <a:t>ribbon </a:t>
            </a:r>
            <a:r>
              <a:rPr lang="en-US" dirty="0" smtClean="0"/>
              <a:t>worn </a:t>
            </a:r>
            <a:r>
              <a:rPr lang="en-US" dirty="0"/>
              <a:t>at the lowest left </a:t>
            </a:r>
            <a:r>
              <a:rPr lang="en-US" dirty="0" smtClean="0"/>
              <a:t>position</a:t>
            </a:r>
          </a:p>
          <a:p>
            <a:pPr>
              <a:defRPr/>
            </a:pPr>
            <a:r>
              <a:rPr lang="en-US" dirty="0" smtClean="0"/>
              <a:t>Highest </a:t>
            </a:r>
            <a:r>
              <a:rPr lang="en-US" dirty="0"/>
              <a:t>ribbon </a:t>
            </a:r>
            <a:r>
              <a:rPr lang="en-US" dirty="0" smtClean="0"/>
              <a:t>worn </a:t>
            </a:r>
            <a:r>
              <a:rPr lang="en-US" dirty="0"/>
              <a:t>at the  </a:t>
            </a:r>
            <a:r>
              <a:rPr lang="en-US" dirty="0" smtClean="0"/>
              <a:t>                           top right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0" y="1058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0" y="1516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16664"/>
            <a:ext cx="8534400" cy="371733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List 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 three things you think of when you see a person in a uniform</a:t>
            </a: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00550" y="6076362"/>
            <a:ext cx="342900" cy="381000"/>
            <a:chOff x="4156144" y="6248400"/>
            <a:chExt cx="342900" cy="381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57375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8F8F8"/>
                </a:solidFill>
                <a:latin typeface="Calibri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8F8F8"/>
                </a:solidFill>
                <a:latin typeface="Calibri"/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0374" name="ShockwaveFlash1" r:id="rId3" imgW="1828800" imgH="1828800"/>
        </mc:Choice>
        <mc:Fallback>
          <p:control name="ShockwaveFlash1" r:id="rId3" imgW="1828800" imgH="1828800">
            <p:pic>
              <p:nvPicPr>
                <p:cNvPr id="10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5115" y="5184842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6858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The AFJROTC Patch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5943600" cy="441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yellow arrow points to the future</a:t>
            </a:r>
          </a:p>
          <a:p>
            <a:pPr>
              <a:defRPr/>
            </a:pPr>
            <a:r>
              <a:rPr lang="en-US" dirty="0" smtClean="0"/>
              <a:t>The lamp represents knowledge</a:t>
            </a:r>
          </a:p>
          <a:p>
            <a:pPr>
              <a:defRPr/>
            </a:pPr>
            <a:r>
              <a:rPr lang="en-US" dirty="0" smtClean="0"/>
              <a:t>Colors of the AF are in the design— ultramarine blue, AF yellow, white, and red</a:t>
            </a:r>
          </a:p>
          <a:p>
            <a:pPr>
              <a:defRPr/>
            </a:pPr>
            <a:r>
              <a:rPr lang="en-US" dirty="0" smtClean="0"/>
              <a:t>Disc shape used for the JROTC organization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3686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2819400"/>
            <a:ext cx="220027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6248400" y="645795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 JROTC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8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12192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Activity 4:  Rank Insignia of the US Military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924800" cy="4038600"/>
          </a:xfrm>
        </p:spPr>
        <p:txBody>
          <a:bodyPr/>
          <a:lstStyle/>
          <a:p>
            <a:pPr marL="0" indent="0">
              <a:spcBef>
                <a:spcPts val="20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>
              <a:spcBef>
                <a:spcPts val="200"/>
              </a:spcBef>
              <a:defRPr/>
            </a:pPr>
            <a:r>
              <a:rPr lang="en-US" dirty="0" smtClean="0"/>
              <a:t>Visit the US DoD website and the section on the US Military Rank Insignia</a:t>
            </a:r>
          </a:p>
          <a:p>
            <a:pPr>
              <a:spcBef>
                <a:spcPts val="200"/>
              </a:spcBef>
              <a:defRPr/>
            </a:pPr>
            <a:endParaRPr lang="en-US" dirty="0"/>
          </a:p>
          <a:p>
            <a:pPr>
              <a:spcBef>
                <a:spcPts val="200"/>
              </a:spcBef>
              <a:defRPr/>
            </a:pPr>
            <a:r>
              <a:rPr lang="en-US" dirty="0" smtClean="0"/>
              <a:t>Explore both the Officer and Enlisted Insignia Links, then answer the questions</a:t>
            </a:r>
            <a:endParaRPr lang="en-US" dirty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91400" cy="609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Summary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  <a:latin typeface="Calibri" pitchFamily="34" charset="0"/>
              </a:rPr>
              <a:t>Chapter 1, Lesson 2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467600" cy="4449763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wear and history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wear, restrictions, and standards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Uniforms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used within special teams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Cadet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appearance and grooming standards</a:t>
            </a:r>
          </a:p>
          <a:p>
            <a:pPr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</a:t>
            </a: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pay grades and rank insignia </a:t>
            </a:r>
          </a:p>
          <a:p>
            <a:pPr marL="609600" indent="-609600">
              <a:spcBef>
                <a:spcPts val="200"/>
              </a:spcBef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your opinion, why is it important to have uniform standards and cadet appearance and grooming standards?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(LE100-C1L2:LQ9)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33724" y="6076362"/>
            <a:ext cx="342900" cy="381000"/>
            <a:chOff x="4156144" y="6248400"/>
            <a:chExt cx="342900" cy="381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0549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  <a:latin typeface="+mn-lt"/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  <a:latin typeface="+mn-lt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1398" name="ShockwaveFlash1" r:id="rId3" imgW="1828800" imgH="1828800"/>
        </mc:Choice>
        <mc:Fallback>
          <p:control name="ShockwaveFlash1" r:id="rId3" imgW="1828800" imgH="1828800">
            <p:pic>
              <p:nvPicPr>
                <p:cNvPr id="10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1200" y="5052315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92446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parts of this lesson were the hardest to understand? What parts were the easiest?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(LE100-C1L2:LQ10</a:t>
            </a:r>
            <a:r>
              <a:rPr lang="en-US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33724" y="6076362"/>
            <a:ext cx="342900" cy="381000"/>
            <a:chOff x="4156144" y="6248400"/>
            <a:chExt cx="342900" cy="381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90549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8F8F8"/>
                </a:solidFill>
                <a:latin typeface="+mn-lt"/>
              </a:rPr>
              <a:t>Note to Instructors: </a:t>
            </a:r>
          </a:p>
          <a:p>
            <a:pPr algn="ctr"/>
            <a:r>
              <a:rPr lang="en-US" sz="2000" dirty="0" smtClean="0">
                <a:solidFill>
                  <a:srgbClr val="F8F8F8"/>
                </a:solidFill>
                <a:latin typeface="+mn-lt"/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  <a:latin typeface="+mn-lt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422" name="ShockwaveFlash1" r:id="rId3" imgW="1828800" imgH="1828800"/>
        </mc:Choice>
        <mc:Fallback>
          <p:control name="ShockwaveFlash1" r:id="rId3" imgW="1828800" imgH="1828800">
            <p:pic>
              <p:nvPicPr>
                <p:cNvPr id="10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1200" y="5052315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694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144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  <a:cs typeface="Calibri" pitchFamily="34" charset="0"/>
              </a:rPr>
              <a:t>Next….</a:t>
            </a:r>
            <a:endParaRPr lang="en-US" sz="3600" b="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20000" cy="3352800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Done – the military </a:t>
            </a:r>
            <a:r>
              <a:rPr lang="en-US" dirty="0">
                <a:latin typeface="Comic Sans MS" pitchFamily="66" charset="0"/>
                <a:cs typeface="Arial" pitchFamily="34" charset="0"/>
              </a:rPr>
              <a:t>uniform and appearance standards</a:t>
            </a:r>
          </a:p>
          <a:p>
            <a:pPr>
              <a:spcBef>
                <a:spcPts val="200"/>
              </a:spcBef>
              <a:defRPr/>
            </a:pPr>
            <a:endParaRPr lang="en-US" dirty="0" smtClean="0"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Next – customs and courtesies for Junior ROTC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0964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4096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56075"/>
            <a:ext cx="3352800" cy="19970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6019800" y="6324600"/>
            <a:ext cx="308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Senior Airman Kayla Newman/Defense Video &amp; Imagery Distribution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9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Uniform Wear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172200" cy="3429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People wear to show they belong to an organization</a:t>
            </a:r>
          </a:p>
          <a:p>
            <a:pPr>
              <a:defRPr/>
            </a:pPr>
            <a:r>
              <a:rPr lang="en-US" dirty="0" smtClean="0"/>
              <a:t>Military uniform is public symbol of the nation’s defense forces</a:t>
            </a:r>
          </a:p>
          <a:p>
            <a:pPr>
              <a:defRPr/>
            </a:pPr>
            <a:r>
              <a:rPr lang="en-US" dirty="0" smtClean="0"/>
              <a:t>Should be worn proudly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Key elements: neatness, cleanliness, safety, and military image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dirty="0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8197" name="Picture 5" descr="C:\Users\ekelmereit\Documents\Highera\Clients\Pearson Projects\JROTC LE100\Chapter 1\Chapter 1 Lesson 2\PPTs\Images\Fotolia_20587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6477000" y="2362200"/>
            <a:ext cx="2444750" cy="366871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never get a second chance to make a first impression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962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The History of the </a:t>
            </a:r>
            <a:br>
              <a:rPr lang="en-US" sz="3200" b="0" dirty="0" smtClean="0">
                <a:latin typeface="Comic Sans MS" pitchFamily="66" charset="0"/>
              </a:rPr>
            </a:br>
            <a:r>
              <a:rPr lang="en-US" sz="3200" b="0" dirty="0" smtClean="0">
                <a:latin typeface="Comic Sans MS" pitchFamily="66" charset="0"/>
              </a:rPr>
              <a:t>Military Uniform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553200" cy="1524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ancient times acquired degree </a:t>
            </a:r>
            <a:r>
              <a:rPr lang="en-US" dirty="0"/>
              <a:t>of sameness</a:t>
            </a:r>
          </a:p>
          <a:p>
            <a:pPr>
              <a:defRPr/>
            </a:pPr>
            <a:r>
              <a:rPr lang="en-US" dirty="0" smtClean="0"/>
              <a:t>Greece</a:t>
            </a:r>
            <a:r>
              <a:rPr lang="en-US" dirty="0"/>
              <a:t>, </a:t>
            </a:r>
            <a:r>
              <a:rPr lang="en-US" dirty="0" smtClean="0"/>
              <a:t>Athenian, </a:t>
            </a:r>
            <a:r>
              <a:rPr lang="en-US" dirty="0"/>
              <a:t>and Spartan soldiers dressed according to </a:t>
            </a:r>
            <a:r>
              <a:rPr lang="en-US" dirty="0" smtClean="0"/>
              <a:t>position</a:t>
            </a:r>
          </a:p>
          <a:p>
            <a:pPr>
              <a:defRPr/>
            </a:pPr>
            <a:r>
              <a:rPr lang="en-US" dirty="0" smtClean="0"/>
              <a:t>In the </a:t>
            </a:r>
            <a:r>
              <a:rPr lang="en-US" dirty="0"/>
              <a:t>15th and 16th centuries in </a:t>
            </a:r>
            <a:r>
              <a:rPr lang="en-US" dirty="0" smtClean="0"/>
              <a:t>Europe, </a:t>
            </a:r>
            <a:r>
              <a:rPr lang="en-US" dirty="0"/>
              <a:t>national </a:t>
            </a:r>
            <a:r>
              <a:rPr lang="en-US" dirty="0" smtClean="0"/>
              <a:t>armies wearing standardized uniforms came </a:t>
            </a:r>
            <a:r>
              <a:rPr lang="en-US" dirty="0"/>
              <a:t>into being</a:t>
            </a:r>
            <a:endParaRPr lang="en-US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">
            <a:off x="6808788" y="2633663"/>
            <a:ext cx="1954212" cy="20145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Uniform Wear, Restrictions, </a:t>
            </a:r>
            <a:br>
              <a:rPr lang="en-US" sz="3200" b="0" dirty="0" smtClean="0">
                <a:latin typeface="Comic Sans MS" pitchFamily="66" charset="0"/>
              </a:rPr>
            </a:br>
            <a:r>
              <a:rPr lang="en-US" sz="3200" b="0" dirty="0" smtClean="0">
                <a:latin typeface="Comic Sans MS" pitchFamily="66" charset="0"/>
              </a:rPr>
              <a:t>and Standards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267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Cadets generally wear same uniform as parent military service</a:t>
            </a:r>
          </a:p>
          <a:p>
            <a:pPr>
              <a:defRPr/>
            </a:pPr>
            <a:r>
              <a:rPr lang="en-US" sz="2800" dirty="0" smtClean="0"/>
              <a:t>Restrictions for military personnel</a:t>
            </a:r>
          </a:p>
          <a:p>
            <a:pPr lvl="1">
              <a:defRPr/>
            </a:pPr>
            <a:r>
              <a:rPr lang="en-US" sz="2800" dirty="0" smtClean="0"/>
              <a:t>Barred from engaging in political activity in uniform </a:t>
            </a:r>
          </a:p>
          <a:p>
            <a:pPr lvl="1">
              <a:defRPr/>
            </a:pPr>
            <a:r>
              <a:rPr lang="en-US" sz="2800" dirty="0" smtClean="0"/>
              <a:t>Prohibited from publicly supporting a candidate</a:t>
            </a:r>
          </a:p>
          <a:p>
            <a:pPr lvl="1">
              <a:defRPr/>
            </a:pPr>
            <a:r>
              <a:rPr lang="en-US" sz="2800" dirty="0" smtClean="0"/>
              <a:t>Requires absolute obedience to elected leaders</a:t>
            </a:r>
          </a:p>
          <a:p>
            <a:pPr>
              <a:defRPr/>
            </a:pPr>
            <a:endParaRPr lang="en-US" sz="3600" dirty="0" smtClean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248400" y="6477000"/>
            <a:ext cx="2857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Fotolia</a:t>
            </a:r>
          </a:p>
        </p:txBody>
      </p:sp>
      <p:pic>
        <p:nvPicPr>
          <p:cNvPr id="11271" name="Picture 7" descr="C:\Users\ekelmereit\Documents\Highera\Clients\Pearson Projects\JROTC LE100\Chapter 1\Chapter 1 Lesson 2\PPTs\Images\Fotolia_61055415_Subscription_Yearly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4953000"/>
            <a:ext cx="2908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Uniform Wear, Restrictions, and Standards, cont.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1534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 citizens, military are encouraged to vote</a:t>
            </a:r>
          </a:p>
          <a:p>
            <a:pPr>
              <a:defRPr/>
            </a:pPr>
            <a:r>
              <a:rPr lang="en-US" dirty="0" smtClean="0"/>
              <a:t>Federal law forbids military in uniform from  participating in public demonstrations</a:t>
            </a:r>
          </a:p>
          <a:p>
            <a:pPr>
              <a:defRPr/>
            </a:pPr>
            <a:r>
              <a:rPr lang="en-US" dirty="0" smtClean="0"/>
              <a:t>No item of JROTC uniform may be worn by groups that sponsor JROTC programs</a:t>
            </a:r>
          </a:p>
          <a:p>
            <a:pPr>
              <a:defRPr/>
            </a:pPr>
            <a:endParaRPr lang="en-US" sz="3600" dirty="0" smtClean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Dos for Wearing the Uniform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674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Wear properly </a:t>
            </a:r>
            <a:r>
              <a:rPr lang="en-US" dirty="0"/>
              <a:t>and with pride</a:t>
            </a:r>
          </a:p>
          <a:p>
            <a:pPr>
              <a:defRPr/>
            </a:pPr>
            <a:r>
              <a:rPr lang="en-US" dirty="0" smtClean="0"/>
              <a:t>Wear on </a:t>
            </a:r>
            <a:r>
              <a:rPr lang="en-US" dirty="0"/>
              <a:t>the </a:t>
            </a:r>
            <a:r>
              <a:rPr lang="en-US" dirty="0" smtClean="0"/>
              <a:t>established day</a:t>
            </a:r>
            <a:endParaRPr lang="en-US" dirty="0"/>
          </a:p>
          <a:p>
            <a:pPr>
              <a:defRPr/>
            </a:pPr>
            <a:r>
              <a:rPr lang="en-US" dirty="0" smtClean="0"/>
              <a:t>Wear as specified </a:t>
            </a:r>
            <a:r>
              <a:rPr lang="en-US" dirty="0"/>
              <a:t>by the instructor staff</a:t>
            </a:r>
          </a:p>
          <a:p>
            <a:pPr>
              <a:defRPr/>
            </a:pPr>
            <a:r>
              <a:rPr lang="en-US" dirty="0" smtClean="0"/>
              <a:t>Wear when flying </a:t>
            </a:r>
            <a:r>
              <a:rPr lang="en-US" dirty="0"/>
              <a:t>on military aircraft </a:t>
            </a:r>
          </a:p>
          <a:p>
            <a:pPr>
              <a:defRPr/>
            </a:pPr>
            <a:r>
              <a:rPr lang="en-US" dirty="0" smtClean="0"/>
              <a:t>Wear when participating </a:t>
            </a:r>
            <a:r>
              <a:rPr lang="en-US" dirty="0"/>
              <a:t>in a color guard or on a drill </a:t>
            </a:r>
            <a:r>
              <a:rPr lang="en-US" dirty="0" smtClean="0"/>
              <a:t>team</a:t>
            </a:r>
            <a:endParaRPr lang="en-US" sz="3600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mtClean="0">
                <a:latin typeface="Calibri" pitchFamily="34" charset="0"/>
              </a:rPr>
              <a:t>Chapter 1, Lesson 2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2590800"/>
            <a:ext cx="2752725" cy="2057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586413" y="6416675"/>
            <a:ext cx="3557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sz="1000">
                <a:latin typeface="Calibri" pitchFamily="34" charset="0"/>
                <a:cs typeface="Calibri" pitchFamily="34" charset="0"/>
              </a:rPr>
              <a:t>Photo Courtesy of US Air Force photo/Greg L. Davis/Defense Video &amp; Imagery Distribution System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61b773e-a236-4ac7-a709-9e6c01b451ee"/>
  <p:tag name="WASPOLLED" val="4C4EA88CFBCE4CE79147DE551D715C59"/>
  <p:tag name="TPVERSION" val="6"/>
  <p:tag name="TPFULLVERSION" val="7.5.8.4"/>
  <p:tag name="PPTVERSION" val="15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AUTOOPENPOLL" val="True"/>
  <p:tag name="AUTOFORMATCHART" val="False"/>
  <p:tag name="HASRESULTS" val="False"/>
  <p:tag name="TPQUESTIONXML" val="﻿&lt;?xml version=&quot;1.0&quot; encoding=&quot;utf-8&quot;?&gt;&#10;&lt;questionlist&gt;&#10;    &lt;properties&gt;&#10;        &lt;guid&gt;983E55621F5149C6B516059C19B28116&lt;/guid&gt;&#10;        &lt;description /&gt;&#10;        &lt;date&gt;6/22/2015 10:52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5B77D97D6D3645C2A286903CF38DC467&lt;/guid&gt;&#10;            &lt;repollguid&gt;BD36EE75A5D44F39895B1AC60DDA0878&lt;/repollguid&gt;&#10;            &lt;sourceid&gt;4337C2D2E0FB42C09DA0B0A2D12D2A22&lt;/sourceid&gt;&#10;            &lt;questiontext&gt;Quick Writ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ssaySlide"/>
  <p:tag name="AUTOOPENPOLL" val="True"/>
  <p:tag name="AUTOFORMATCHART" val="True"/>
  <p:tag name="HASRESULTS" val="False"/>
  <p:tag name="TPQUESTIONXML" val="﻿&lt;?xml version=&quot;1.0&quot; encoding=&quot;utf-8&quot;?&gt;&#10;&lt;questionlist&gt;&#10;    &lt;properties&gt;&#10;        &lt;guid&gt;96EBD4E5BB2741C88DC93B38A604D638&lt;/guid&gt;&#10;        &lt;description /&gt;&#10;        &lt;date&gt;7/13/2015 2:36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essay&gt;&#10;            &lt;guid&gt;E0F3E6314DF144B0B3C20D29E1A9F0D5&lt;/guid&gt;&#10;            &lt;repollguid&gt;61E833DD18FF4CFF92BBCE26327BD8D1&lt;/repollguid&gt;&#10;            &lt;sourceid&gt;61030F3A383A4F1E871BC3FBCA933743&lt;/sourceid&gt;&#10;            &lt;questiontext&gt;In your opinion, why is it important to have uniform standards and cadet appearance and grooming standard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essay&gt;&#10;    &lt;/questions&gt;&#10;&lt;/questionlis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ssaySlide"/>
  <p:tag name="AUTOOPENPOLL" val="True"/>
  <p:tag name="AUTOFORMATCHART" val="True"/>
  <p:tag name="HASRESULTS" val="False"/>
  <p:tag name="TPQUESTIONXML" val="﻿&lt;?xml version=&quot;1.0&quot; encoding=&quot;utf-8&quot;?&gt;&#10;&lt;questionlist&gt;&#10;    &lt;properties&gt;&#10;        &lt;guid&gt;AE38BD6BD4EA4138837DFF7B47FAF4AB&lt;/guid&gt;&#10;        &lt;description /&gt;&#10;        &lt;date&gt;7/13/2015 2:36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essay&gt;&#10;            &lt;guid&gt;72543B96DCC54D9BA2F1775C78AC3F24&lt;/guid&gt;&#10;            &lt;repollguid&gt;0B86763E3D8F468D9DA82D904AFE6B71&lt;/repollguid&gt;&#10;            &lt;sourceid&gt;180C6C7A0B854F2C953B6B94DD2A0DDD&lt;/sourceid&gt;&#10;            &lt;questiontext&gt;What parts of this lesson were the hardest to understand? What parts were the easies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essay&gt;&#10;    &lt;/questions&gt;&#10;&lt;/questionlist&gt;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C800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15869</TotalTime>
  <Words>1549</Words>
  <Application>Microsoft Office PowerPoint</Application>
  <PresentationFormat>On-screen Show (4:3)</PresentationFormat>
  <Paragraphs>288</Paragraphs>
  <Slides>35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Comic Sans MS</vt:lpstr>
      <vt:lpstr>Garamond</vt:lpstr>
      <vt:lpstr>Wingdings</vt:lpstr>
      <vt:lpstr>Stream</vt:lpstr>
      <vt:lpstr>TPC JROTC</vt:lpstr>
      <vt:lpstr>1_TPC JROTC</vt:lpstr>
      <vt:lpstr>2_TPC JROTC</vt:lpstr>
      <vt:lpstr>3_TPC JROTC</vt:lpstr>
      <vt:lpstr>CorelPhotoPaint.Image.8</vt:lpstr>
      <vt:lpstr>  </vt:lpstr>
      <vt:lpstr>Lesson Overview</vt:lpstr>
      <vt:lpstr>Quick Write</vt:lpstr>
      <vt:lpstr>Uniform Wear and History</vt:lpstr>
      <vt:lpstr>You never get a second chance to make a first impression </vt:lpstr>
      <vt:lpstr>The History of the  Military Uniform</vt:lpstr>
      <vt:lpstr>Uniform Wear, Restrictions,  and Standards</vt:lpstr>
      <vt:lpstr>Uniform Wear, Restrictions, and Standards, cont.</vt:lpstr>
      <vt:lpstr>Dos for Wearing the Uniform</vt:lpstr>
      <vt:lpstr>Dos for Wearing the Uniform, cont.</vt:lpstr>
      <vt:lpstr>Don’ts for Wearing the Uniform</vt:lpstr>
      <vt:lpstr>Activity 1:  Restrictions for Wearing the Military Uniform</vt:lpstr>
      <vt:lpstr>Uniform Standards</vt:lpstr>
      <vt:lpstr>Standard Cadet Uniform</vt:lpstr>
      <vt:lpstr>Activity 2: JROTC Uniform Standards</vt:lpstr>
      <vt:lpstr>Uniforms Used Within  Special Teams</vt:lpstr>
      <vt:lpstr>Cadet Appearance and  Grooming Standards</vt:lpstr>
      <vt:lpstr>Wearing Jewelry in Uniform</vt:lpstr>
      <vt:lpstr>Eyeglasses or Sunglasses</vt:lpstr>
      <vt:lpstr>Tattoos, Brands, and Piercings</vt:lpstr>
      <vt:lpstr>Specific Female Guidelines</vt:lpstr>
      <vt:lpstr>Specific Male Guidelines - Hair</vt:lpstr>
      <vt:lpstr>Activity 3: Cadet Appearance and Grooming Standards</vt:lpstr>
      <vt:lpstr>Military Pay Grades  and Rank Insignia</vt:lpstr>
      <vt:lpstr>Officers</vt:lpstr>
      <vt:lpstr>Enlisted</vt:lpstr>
      <vt:lpstr>Enlisted, cont.</vt:lpstr>
      <vt:lpstr>AFJROTC Rank Insignia</vt:lpstr>
      <vt:lpstr>Ribbons</vt:lpstr>
      <vt:lpstr>The AFJROTC Patch</vt:lpstr>
      <vt:lpstr>Activity 4:  Rank Insignia of the US Military</vt:lpstr>
      <vt:lpstr>Summary</vt:lpstr>
      <vt:lpstr>In your opinion, why is it important to have uniform standards and cadet appearance and grooming standards?</vt:lpstr>
      <vt:lpstr>What parts of this lesson were the hardest to understand? What parts were the easiest?</vt:lpstr>
      <vt:lpstr>Next….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Sackie</dc:creator>
  <cp:lastModifiedBy>Anthony Bond</cp:lastModifiedBy>
  <cp:revision>818</cp:revision>
  <cp:lastPrinted>2018-01-29T20:44:57Z</cp:lastPrinted>
  <dcterms:created xsi:type="dcterms:W3CDTF">2011-01-08T16:26:11Z</dcterms:created>
  <dcterms:modified xsi:type="dcterms:W3CDTF">2018-08-23T18:40:31Z</dcterms:modified>
</cp:coreProperties>
</file>