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charts/chart2.xml" ContentType="application/vnd.openxmlformats-officedocument.drawingml.char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charts/chart3.xml" ContentType="application/vnd.openxmlformats-officedocument.drawingml.char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activeX/activeX2.xml" ContentType="application/vnd.ms-office.activeX+xml"/>
  <Override PartName="/ppt/tags/tag4.xml" ContentType="application/vnd.openxmlformats-officedocument.presentationml.tags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5325" r:id="rId2"/>
    <p:sldMasterId id="2147485331" r:id="rId3"/>
    <p:sldMasterId id="2147485338" r:id="rId4"/>
    <p:sldMasterId id="2147485345" r:id="rId5"/>
    <p:sldMasterId id="2147485352" r:id="rId6"/>
    <p:sldMasterId id="2147485359" r:id="rId7"/>
    <p:sldMasterId id="2147485367" r:id="rId8"/>
    <p:sldMasterId id="2147485376" r:id="rId9"/>
  </p:sldMasterIdLst>
  <p:notesMasterIdLst>
    <p:notesMasterId r:id="rId40"/>
  </p:notesMasterIdLst>
  <p:handoutMasterIdLst>
    <p:handoutMasterId r:id="rId41"/>
  </p:handoutMasterIdLst>
  <p:sldIdLst>
    <p:sldId id="268" r:id="rId10"/>
    <p:sldId id="331" r:id="rId11"/>
    <p:sldId id="456" r:id="rId12"/>
    <p:sldId id="398" r:id="rId13"/>
    <p:sldId id="400" r:id="rId14"/>
    <p:sldId id="415" r:id="rId15"/>
    <p:sldId id="401" r:id="rId16"/>
    <p:sldId id="413" r:id="rId17"/>
    <p:sldId id="414" r:id="rId18"/>
    <p:sldId id="406" r:id="rId19"/>
    <p:sldId id="407" r:id="rId20"/>
    <p:sldId id="311" r:id="rId21"/>
    <p:sldId id="408" r:id="rId22"/>
    <p:sldId id="409" r:id="rId23"/>
    <p:sldId id="389" r:id="rId24"/>
    <p:sldId id="410" r:id="rId25"/>
    <p:sldId id="470" r:id="rId26"/>
    <p:sldId id="462" r:id="rId27"/>
    <p:sldId id="467" r:id="rId28"/>
    <p:sldId id="468" r:id="rId29"/>
    <p:sldId id="469" r:id="rId30"/>
    <p:sldId id="466" r:id="rId31"/>
    <p:sldId id="464" r:id="rId32"/>
    <p:sldId id="465" r:id="rId33"/>
    <p:sldId id="411" r:id="rId34"/>
    <p:sldId id="412" r:id="rId35"/>
    <p:sldId id="392" r:id="rId36"/>
    <p:sldId id="449" r:id="rId37"/>
    <p:sldId id="450" r:id="rId38"/>
    <p:sldId id="306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E63397-C54B-44E7-9DB3-E1C395D9DD36}">
          <p14:sldIdLst>
            <p14:sldId id="268"/>
            <p14:sldId id="331"/>
            <p14:sldId id="456"/>
            <p14:sldId id="398"/>
            <p14:sldId id="400"/>
            <p14:sldId id="415"/>
            <p14:sldId id="401"/>
            <p14:sldId id="413"/>
            <p14:sldId id="414"/>
            <p14:sldId id="406"/>
            <p14:sldId id="407"/>
            <p14:sldId id="311"/>
            <p14:sldId id="408"/>
            <p14:sldId id="409"/>
            <p14:sldId id="389"/>
            <p14:sldId id="410"/>
            <p14:sldId id="470"/>
            <p14:sldId id="462"/>
            <p14:sldId id="467"/>
            <p14:sldId id="468"/>
            <p14:sldId id="469"/>
            <p14:sldId id="466"/>
            <p14:sldId id="464"/>
            <p14:sldId id="465"/>
            <p14:sldId id="411"/>
            <p14:sldId id="412"/>
            <p14:sldId id="392"/>
            <p14:sldId id="449"/>
            <p14:sldId id="450"/>
            <p14:sldId id="306"/>
          </p14:sldIdLst>
        </p14:section>
        <p14:section name="Vocabulary Questions" id="{FB20F250-485C-481B-BE65-16ABAAE5F67C}">
          <p14:sldIdLst/>
        </p14:section>
        <p14:section name="Leaderboards" id="{076CC0A5-3019-4B7A-9983-7288C9D10C8C}">
          <p14:sldIdLst/>
        </p14:section>
        <p14:section name="Whiteboard" id="{A7EAE808-5098-4A50-B241-5CE2F18F385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Bond" initials="AB" lastIdx="1" clrIdx="0">
    <p:extLst>
      <p:ext uri="{19B8F6BF-5375-455C-9EA6-DF929625EA0E}">
        <p15:presenceInfo xmlns:p15="http://schemas.microsoft.com/office/powerpoint/2012/main" userId="S-1-5-21-1560882512-4152287257-560612606-89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00"/>
    <a:srgbClr val="FFFF66"/>
    <a:srgbClr val="FFFFCC"/>
    <a:srgbClr val="CC6600"/>
    <a:srgbClr val="FFCC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4" autoAdjust="0"/>
    <p:restoredTop sz="96272" autoAdjust="0"/>
  </p:normalViewPr>
  <p:slideViewPr>
    <p:cSldViewPr>
      <p:cViewPr varScale="1">
        <p:scale>
          <a:sx n="77" d="100"/>
          <a:sy n="77" d="100"/>
        </p:scale>
        <p:origin x="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86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013" y="-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09-41A1-9B46-340D19553A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09-41A1-9B46-340D19553A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09-41A1-9B46-340D19553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08913408"/>
        <c:axId val="-708912864"/>
        <c:axId val="-428955088"/>
      </c:bar3DChart>
      <c:catAx>
        <c:axId val="-7089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708912864"/>
        <c:crosses val="autoZero"/>
        <c:auto val="1"/>
        <c:lblAlgn val="ctr"/>
        <c:lblOffset val="100"/>
        <c:noMultiLvlLbl val="0"/>
      </c:catAx>
      <c:valAx>
        <c:axId val="-70891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08913408"/>
        <c:crosses val="autoZero"/>
        <c:crossBetween val="between"/>
      </c:valAx>
      <c:serAx>
        <c:axId val="-42895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-708912864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52-4B76-BDDE-F61E0A97CF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52-4B76-BDDE-F61E0A97CF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52-4B76-BDDE-F61E0A97C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33201472"/>
        <c:axId val="-433202560"/>
        <c:axId val="-428956336"/>
      </c:bar3DChart>
      <c:catAx>
        <c:axId val="-43320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33202560"/>
        <c:crosses val="autoZero"/>
        <c:auto val="1"/>
        <c:lblAlgn val="ctr"/>
        <c:lblOffset val="100"/>
        <c:noMultiLvlLbl val="0"/>
      </c:catAx>
      <c:valAx>
        <c:axId val="-43320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433201472"/>
        <c:crosses val="autoZero"/>
        <c:crossBetween val="between"/>
      </c:valAx>
      <c:serAx>
        <c:axId val="-42895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-4332025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86-4B81-A51F-8177524D8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86-4B81-A51F-8177524D88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86-4B81-A51F-8177524D8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33200928"/>
        <c:axId val="-433196576"/>
        <c:axId val="-428966944"/>
      </c:bar3DChart>
      <c:catAx>
        <c:axId val="-43320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433196576"/>
        <c:crosses val="autoZero"/>
        <c:auto val="1"/>
        <c:lblAlgn val="ctr"/>
        <c:lblOffset val="100"/>
        <c:noMultiLvlLbl val="0"/>
      </c:catAx>
      <c:valAx>
        <c:axId val="-433196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433200928"/>
        <c:crosses val="autoZero"/>
        <c:crossBetween val="between"/>
      </c:valAx>
      <c:serAx>
        <c:axId val="-428966944"/>
        <c:scaling>
          <c:orientation val="minMax"/>
        </c:scaling>
        <c:delete val="0"/>
        <c:axPos val="b"/>
        <c:majorTickMark val="out"/>
        <c:minorTickMark val="none"/>
        <c:tickLblPos val="nextTo"/>
        <c:crossAx val="-4331965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pPr>
              <a:defRPr/>
            </a:pPr>
            <a:fld id="{16CA1A4B-6830-4AAD-A921-CBAB6FF4CA76}" type="datetimeFigureOut">
              <a:rPr lang="en-US"/>
              <a:pPr>
                <a:defRPr/>
              </a:pPr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pPr>
              <a:defRPr/>
            </a:pPr>
            <a:fld id="{7567137B-4C88-4561-BE80-DE60DADD1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7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3A6065D-6688-4861-80F8-4383CD050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181C85E-41B8-4146-B423-C23D0F1C47EC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7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12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F67AF31-61DF-4464-B34A-0181248A1A99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6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6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9C431A8-B9BD-4331-A059-C529360CFCE2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43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34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79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54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1DE1B09-FB19-439F-A965-80203E1C3509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74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95DE7E2-339D-4BC5-A563-A50DB3876047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4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83B4BC1-2715-4FA5-A6C7-6F482007BDB0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3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94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6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8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2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57020" indent="-291161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64647" indent="-232929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30505" indent="-232929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96365" indent="-232929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C1CEA71-98A6-4B63-A569-269FE8D48726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3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 h 1906"/>
                <a:gd name="T4" fmla="*/ 7328 w 5740"/>
                <a:gd name="T5" fmla="*/ 7 h 1906"/>
                <a:gd name="T6" fmla="*/ 732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"/>
          <p:cNvGrpSpPr>
            <a:grpSpLocks/>
          </p:cNvGrpSpPr>
          <p:nvPr userDrawn="1"/>
        </p:nvGrpSpPr>
        <p:grpSpPr bwMode="auto">
          <a:xfrm>
            <a:off x="3175" y="0"/>
            <a:ext cx="9140825" cy="6850063"/>
            <a:chOff x="0" y="0"/>
            <a:chExt cx="5758" cy="4315"/>
          </a:xfrm>
        </p:grpSpPr>
        <p:grpSp>
          <p:nvGrpSpPr>
            <p:cNvPr id="14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 h 1906"/>
                <a:gd name="T4" fmla="*/ 7328 w 5740"/>
                <a:gd name="T5" fmla="*/ 7 h 1906"/>
                <a:gd name="T6" fmla="*/ 732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>
                <a:solidFill>
                  <a:srgbClr val="FFFF6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2444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6057-82D4-4C74-822C-2219D860E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06255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8BE7-DDD5-4CE6-B578-3C0BF6EDA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974115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7428D-6383-48AF-973A-DE69E0130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25021849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02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20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3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418286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1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9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21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838200"/>
          </a:xfrm>
        </p:spPr>
        <p:txBody>
          <a:bodyPr/>
          <a:lstStyle>
            <a:lvl1pPr>
              <a:defRPr b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>
            <a:lvl1pPr>
              <a:buClr>
                <a:srgbClr val="FFFF66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99CCFF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33CC33"/>
              </a:buCl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FFFFCC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481422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757323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09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3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5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630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834045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74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75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40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7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0ED4-0312-452E-816E-B8FDAE547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051060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77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207617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61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45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6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23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78259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55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25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3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AFE0-2A82-45B0-A06B-1859955CF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1637499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496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96477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85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96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2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65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978317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3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/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1385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1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1600-0A2E-4B82-8A4A-DD846EBAF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03380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81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 smtClean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994026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8/27/2018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05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/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83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1255E-5AEC-4EA5-B327-795334D9C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66899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A21E2-39D2-4D4A-90DF-E14A98531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94749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C6D8-6716-45EF-9FBA-2A931F83D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14767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185CE-898A-4587-9116-9D8FB1C51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56908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FB7428D-6383-48AF-973A-DE69E0130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 h 1906"/>
                <a:gd name="T4" fmla="*/ 7328 w 5740"/>
                <a:gd name="T5" fmla="*/ 7 h 1906"/>
                <a:gd name="T6" fmla="*/ 732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23" r:id="rId1"/>
    <p:sldLayoutId id="2147485324" r:id="rId2"/>
    <p:sldLayoutId id="2147485314" r:id="rId3"/>
    <p:sldLayoutId id="2147485315" r:id="rId4"/>
    <p:sldLayoutId id="2147485316" r:id="rId5"/>
    <p:sldLayoutId id="2147485317" r:id="rId6"/>
    <p:sldLayoutId id="2147485318" r:id="rId7"/>
    <p:sldLayoutId id="2147485319" r:id="rId8"/>
    <p:sldLayoutId id="2147485320" r:id="rId9"/>
    <p:sldLayoutId id="2147485321" r:id="rId10"/>
    <p:sldLayoutId id="2147485322" r:id="rId11"/>
    <p:sldLayoutId id="214748537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857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6" r:id="rId1"/>
    <p:sldLayoutId id="2147485327" r:id="rId2"/>
    <p:sldLayoutId id="2147485328" r:id="rId3"/>
    <p:sldLayoutId id="214748532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08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2" r:id="rId1"/>
    <p:sldLayoutId id="2147485333" r:id="rId2"/>
    <p:sldLayoutId id="2147485334" r:id="rId3"/>
    <p:sldLayoutId id="2147485335" r:id="rId4"/>
    <p:sldLayoutId id="21474853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2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9" r:id="rId1"/>
    <p:sldLayoutId id="2147485340" r:id="rId2"/>
    <p:sldLayoutId id="2147485341" r:id="rId3"/>
    <p:sldLayoutId id="2147485342" r:id="rId4"/>
    <p:sldLayoutId id="2147485343" r:id="rId5"/>
    <p:sldLayoutId id="214748534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49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6" r:id="rId1"/>
    <p:sldLayoutId id="2147485347" r:id="rId2"/>
    <p:sldLayoutId id="2147485348" r:id="rId3"/>
    <p:sldLayoutId id="2147485349" r:id="rId4"/>
    <p:sldLayoutId id="21474853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70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54" r:id="rId2"/>
    <p:sldLayoutId id="2147485355" r:id="rId3"/>
    <p:sldLayoutId id="2147485356" r:id="rId4"/>
    <p:sldLayoutId id="21474853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57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61" r:id="rId2"/>
    <p:sldLayoutId id="2147485362" r:id="rId3"/>
    <p:sldLayoutId id="2147485363" r:id="rId4"/>
    <p:sldLayoutId id="21474853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939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8" r:id="rId1"/>
    <p:sldLayoutId id="2147485369" r:id="rId2"/>
    <p:sldLayoutId id="2147485370" r:id="rId3"/>
    <p:sldLayoutId id="2147485371" r:id="rId4"/>
    <p:sldLayoutId id="2147485373" r:id="rId5"/>
    <p:sldLayoutId id="21474853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031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2" r:id="rId5"/>
    <p:sldLayoutId id="21474853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microsoft.com/office/2007/relationships/hdphoto" Target="../media/hdphoto8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6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2400" y="1447800"/>
            <a:ext cx="8839200" cy="2895600"/>
          </a:xfrm>
        </p:spPr>
        <p:txBody>
          <a:bodyPr/>
          <a:lstStyle/>
          <a:p>
            <a:pPr>
              <a:defRPr/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79248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The American Flag and Other National Symbols</a:t>
            </a:r>
            <a:endParaRPr 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Respecting the American Flag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54102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Always show respect to the American flag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Retire the flag when it is no longer a fitting emblem of display</a:t>
            </a:r>
          </a:p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Should be destroyed in a dignified way (burning) 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6478588"/>
            <a:ext cx="342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SSG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Mylinda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Durousseau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/Defense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Video &amp; Imagery Distribution System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55" y="1828800"/>
            <a:ext cx="2297089" cy="4419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418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Flag Folding Ceremony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Done at retreat ceremony as a tribute to our nation’s honored dead</a:t>
            </a:r>
          </a:p>
          <a:p>
            <a:pPr>
              <a:defRPr/>
            </a:pPr>
            <a:r>
              <a:rPr lang="en-US" dirty="0" smtClean="0"/>
              <a:t>Source and date of flag folding procedure is unknown</a:t>
            </a:r>
          </a:p>
          <a:p>
            <a:pPr>
              <a:defRPr/>
            </a:pPr>
            <a:r>
              <a:rPr lang="en-US" dirty="0" smtClean="0"/>
              <a:t>When completely folded, the stars are uppermost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5791200" y="4648199"/>
            <a:ext cx="2744175" cy="1658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63102" y="6381690"/>
            <a:ext cx="33808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Petty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Officer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3rd Class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Loumania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Stewart/Defense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Video &amp;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Imagery Distribution System</a:t>
            </a:r>
          </a:p>
        </p:txBody>
      </p:sp>
    </p:spTree>
    <p:extLst>
      <p:ext uri="{BB962C8B-B14F-4D97-AF65-F5344CB8AC3E}">
        <p14:creationId xmlns:p14="http://schemas.microsoft.com/office/powerpoint/2010/main" val="26512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Activity Flag Folding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239000" cy="3429000"/>
          </a:xfrm>
        </p:spPr>
        <p:txBody>
          <a:bodyPr/>
          <a:lstStyle/>
          <a:p>
            <a:pPr marL="112713" indent="-11271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1600" dirty="0"/>
              <a:t> </a:t>
            </a:r>
          </a:p>
          <a:p>
            <a:pPr>
              <a:defRPr/>
            </a:pPr>
            <a:r>
              <a:rPr lang="en-US" dirty="0" smtClean="0"/>
              <a:t>Review the information on the handout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 groups, practice folding the flag correctly</a:t>
            </a:r>
            <a:endParaRPr lang="en-US" dirty="0" smtClean="0">
              <a:effectLst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Military and Civilian Courtesies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1722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 uniform and formation</a:t>
            </a:r>
          </a:p>
          <a:p>
            <a:pPr>
              <a:defRPr/>
            </a:pPr>
            <a:r>
              <a:rPr lang="en-US" dirty="0" smtClean="0"/>
              <a:t>In uniform, outdoors, but not in formation</a:t>
            </a:r>
          </a:p>
          <a:p>
            <a:pPr>
              <a:defRPr/>
            </a:pPr>
            <a:r>
              <a:rPr lang="en-US" dirty="0" smtClean="0"/>
              <a:t>In uniform, indoors, and the National Anthem or “To the Colors” is played</a:t>
            </a:r>
          </a:p>
          <a:p>
            <a:pPr>
              <a:defRPr/>
            </a:pPr>
            <a:r>
              <a:rPr lang="en-US" dirty="0" smtClean="0"/>
              <a:t>Indoors or outdoors in civilian clothes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324600" y="6327776"/>
            <a:ext cx="2819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Glenn Fawcett/Defense Video &amp; Imagery Distribution System</a:t>
            </a:r>
          </a:p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6096001" y="3121389"/>
            <a:ext cx="2854272" cy="18992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694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Military and Civilian Courtesies, cont.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 an escorted flag outdoors </a:t>
            </a:r>
          </a:p>
          <a:p>
            <a:pPr>
              <a:defRPr/>
            </a:pPr>
            <a:r>
              <a:rPr lang="en-US" dirty="0" smtClean="0"/>
              <a:t>On a stationary flagstaff</a:t>
            </a:r>
          </a:p>
          <a:p>
            <a:pPr>
              <a:defRPr/>
            </a:pPr>
            <a:r>
              <a:rPr lang="en-US" dirty="0" smtClean="0"/>
              <a:t>By vehicle passengers</a:t>
            </a:r>
          </a:p>
          <a:p>
            <a:pPr>
              <a:defRPr/>
            </a:pPr>
            <a:r>
              <a:rPr lang="en-US" dirty="0" smtClean="0"/>
              <a:t>At half-staff</a:t>
            </a:r>
          </a:p>
          <a:p>
            <a:pPr>
              <a:defRPr/>
            </a:pPr>
            <a:r>
              <a:rPr lang="en-US" dirty="0" smtClean="0"/>
              <a:t>Miniature flags</a:t>
            </a:r>
          </a:p>
          <a:p>
            <a:pPr>
              <a:defRPr/>
            </a:pPr>
            <a:r>
              <a:rPr lang="en-US" dirty="0" smtClean="0"/>
              <a:t>Conduct during hoisting, lowering, or passing of the American Flag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324600" y="657383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6" l="4651" r="9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57400"/>
            <a:ext cx="1893989" cy="25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Activity 5:  Military and Civilian Courtesies to the Flag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239000" cy="3429000"/>
          </a:xfrm>
        </p:spPr>
        <p:txBody>
          <a:bodyPr/>
          <a:lstStyle/>
          <a:p>
            <a:pPr marL="0" indent="0">
              <a:spcBef>
                <a:spcPts val="20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Review the section in your textbook on </a:t>
            </a:r>
            <a:r>
              <a:rPr lang="en-US" dirty="0" smtClean="0"/>
              <a:t>military and civilian courtesies to the flag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Match each situation to its correct courtesy and answer the questions</a:t>
            </a:r>
          </a:p>
          <a:p>
            <a:pPr marL="0" indent="0">
              <a:spcBef>
                <a:spcPts val="200"/>
              </a:spcBef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Other Courtesies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National Anthem</a:t>
            </a:r>
          </a:p>
          <a:p>
            <a:pPr>
              <a:defRPr/>
            </a:pPr>
            <a:r>
              <a:rPr lang="en-US" dirty="0" smtClean="0"/>
              <a:t>The Pledge of Allegiance to the flag</a:t>
            </a:r>
          </a:p>
          <a:p>
            <a:pPr>
              <a:defRPr/>
            </a:pPr>
            <a:r>
              <a:rPr lang="en-US" dirty="0" smtClean="0"/>
              <a:t>The American’s Creed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10312" y="6358845"/>
            <a:ext cx="281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Cpl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Samuel A.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Nasso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/Defense Video &amp; Imagery Distribution System</a:t>
            </a:r>
          </a:p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-1"/>
          <a:stretch/>
        </p:blipFill>
        <p:spPr>
          <a:xfrm>
            <a:off x="2788445" y="3581400"/>
            <a:ext cx="3567111" cy="270442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8124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Protests using the American Flag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774" y="4068203"/>
            <a:ext cx="3011852" cy="22629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81650"/>
            <a:ext cx="2971800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7" y="1393640"/>
            <a:ext cx="3429000" cy="2534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4038600"/>
            <a:ext cx="1828800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69894"/>
            <a:ext cx="1905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6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next few slide, a picture of an flag will appear.  Tell me if the flag is being flown or handled properly or not.  Ready?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0"/>
            <a:ext cx="65341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686800" cy="868363"/>
          </a:xfrm>
        </p:spPr>
        <p:txBody>
          <a:bodyPr/>
          <a:lstStyle/>
          <a:p>
            <a:r>
              <a:rPr lang="en-US" sz="2200" dirty="0" smtClean="0"/>
              <a:t>Yes.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00200" y="1142478"/>
            <a:ext cx="5943600" cy="38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  <a:cs typeface="Calibri" pitchFamily="34" charset="0"/>
              </a:rPr>
              <a:t>Lesson Overview</a:t>
            </a:r>
            <a:endParaRPr lang="en-US" sz="3600" b="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48600" cy="4221163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History of the American flag</a:t>
            </a:r>
          </a:p>
          <a:p>
            <a:pPr>
              <a:defRPr/>
            </a:pPr>
            <a:r>
              <a:rPr lang="en-US" sz="3000" dirty="0"/>
              <a:t>Courtesies rendered to the flag of the United States</a:t>
            </a:r>
          </a:p>
          <a:p>
            <a:pPr>
              <a:defRPr/>
            </a:pPr>
            <a:r>
              <a:rPr lang="en-US" sz="3000" dirty="0"/>
              <a:t>Courtesies rendered to the National Anthem, Pledge of Allegiance, and American’s Creed</a:t>
            </a:r>
          </a:p>
          <a:p>
            <a:pPr>
              <a:defRPr/>
            </a:pPr>
            <a:r>
              <a:rPr lang="en-US" sz="3000" dirty="0"/>
              <a:t>The Great Seal of the United States and military </a:t>
            </a:r>
            <a:r>
              <a:rPr lang="en-US" sz="3000" dirty="0" smtClean="0"/>
              <a:t>services’ seals</a:t>
            </a:r>
            <a:endParaRPr lang="en-US" sz="30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3000" dirty="0" smtClean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686800" cy="868363"/>
          </a:xfrm>
        </p:spPr>
        <p:txBody>
          <a:bodyPr/>
          <a:lstStyle/>
          <a:p>
            <a:r>
              <a:rPr lang="en-US" sz="2200" dirty="0" smtClean="0"/>
              <a:t>No.   4 US Code 8d says the flag should never be used as wearing apparel, bedding, or drapery.  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6" y="1219200"/>
            <a:ext cx="658706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686800" cy="868363"/>
          </a:xfrm>
        </p:spPr>
        <p:txBody>
          <a:bodyPr/>
          <a:lstStyle/>
          <a:p>
            <a:r>
              <a:rPr lang="en-US" sz="2200" dirty="0" smtClean="0"/>
              <a:t>No.   4 US Code 8i says the flag should never be used for advertising purposes in any manner whatsoever.      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2437352" cy="3659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05" y="1086112"/>
            <a:ext cx="3775553" cy="37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686800" cy="868363"/>
          </a:xfrm>
        </p:spPr>
        <p:txBody>
          <a:bodyPr/>
          <a:lstStyle/>
          <a:p>
            <a:r>
              <a:rPr lang="en-US" sz="2200" dirty="0" smtClean="0"/>
              <a:t>Yes.  4 US Code 8j says no part of the flag should ever be used as a costume or athletic uniform.  However, a flag patch may be affixed to the uniform of military personnel, fireman, policeman, and members of a patriotic organization.  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2" y="0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686800" cy="868363"/>
          </a:xfrm>
        </p:spPr>
        <p:txBody>
          <a:bodyPr/>
          <a:lstStyle/>
          <a:p>
            <a:r>
              <a:rPr lang="en-US" dirty="0" smtClean="0"/>
              <a:t>No.  4 US Code 8a says the flag should never be carried flat or horizontally, but always aloft and free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9" y="1123950"/>
            <a:ext cx="7467600" cy="35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8915400" cy="868363"/>
          </a:xfrm>
        </p:spPr>
        <p:txBody>
          <a:bodyPr/>
          <a:lstStyle/>
          <a:p>
            <a:r>
              <a:rPr lang="en-US" sz="2200" dirty="0" smtClean="0"/>
              <a:t>No.   4 US Code 8b says the flag should never touch anything beneath it, such as the ground, the floor, water, or merchandise   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3, Lesson 2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156570"/>
            <a:ext cx="6096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 smtClean="0">
                <a:latin typeface="Comic Sans MS" pitchFamily="66" charset="0"/>
              </a:rPr>
              <a:t>The Great Seal of the </a:t>
            </a:r>
            <a:br>
              <a:rPr lang="en-US" sz="3200" b="0" dirty="0" smtClean="0">
                <a:latin typeface="Comic Sans MS" pitchFamily="66" charset="0"/>
              </a:rPr>
            </a:br>
            <a:r>
              <a:rPr lang="en-US" sz="3200" b="0" dirty="0" smtClean="0">
                <a:latin typeface="Comic Sans MS" pitchFamily="66" charset="0"/>
              </a:rPr>
              <a:t>United States</a:t>
            </a:r>
            <a:endParaRPr lang="en-US" sz="32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Obverse of the Great Seal</a:t>
            </a:r>
          </a:p>
          <a:p>
            <a:pPr lvl="1">
              <a:defRPr/>
            </a:pPr>
            <a:r>
              <a:rPr lang="en-US" dirty="0" smtClean="0"/>
              <a:t>Used to authenticate the president’s signature</a:t>
            </a:r>
          </a:p>
          <a:p>
            <a:pPr>
              <a:defRPr/>
            </a:pPr>
            <a:r>
              <a:rPr lang="en-US" dirty="0" smtClean="0"/>
              <a:t>Reverse of the Great Seal </a:t>
            </a:r>
          </a:p>
          <a:p>
            <a:pPr lvl="1">
              <a:defRPr/>
            </a:pPr>
            <a:r>
              <a:rPr lang="en-US" dirty="0" smtClean="0"/>
              <a:t>On the one-dollar bill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341" y1="45991" x2="52341" y2="45991"/>
                        <a14:foregroundMark x1="58691" y1="62925" x2="58691" y2="62925"/>
                        <a14:foregroundMark x1="59525" y1="61257" x2="59525" y2="61257"/>
                        <a14:foregroundMark x1="54073" y1="64208" x2="54073" y2="64208"/>
                        <a14:foregroundMark x1="53624" y1="61257" x2="53624" y2="61257"/>
                        <a14:foregroundMark x1="51058" y1="65427" x2="51058" y2="65427"/>
                        <a14:foregroundMark x1="45606" y1="64208" x2="45606" y2="64208"/>
                        <a14:foregroundMark x1="45157" y1="62091" x2="45157" y2="62091"/>
                        <a14:foregroundMark x1="42656" y1="63759" x2="42656" y2="63759"/>
                        <a14:foregroundMark x1="64593" y1="32521" x2="64593" y2="32521"/>
                        <a14:foregroundMark x1="66709" y1="32906" x2="66709" y2="32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36735"/>
            <a:ext cx="2182368" cy="218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800"/>
            <a:ext cx="2057400" cy="2057400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324600" y="657383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36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Military Services’ Seals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343400"/>
          </a:xfrm>
        </p:spPr>
        <p:txBody>
          <a:bodyPr/>
          <a:lstStyle/>
          <a:p>
            <a:pPr>
              <a:spcAft>
                <a:spcPts val="2000"/>
              </a:spcAft>
              <a:defRPr/>
            </a:pPr>
            <a:r>
              <a:rPr lang="en-US" dirty="0" smtClean="0"/>
              <a:t>The Air Force Seal</a:t>
            </a:r>
          </a:p>
          <a:p>
            <a:pPr>
              <a:spcAft>
                <a:spcPts val="2000"/>
              </a:spcAft>
              <a:defRPr/>
            </a:pPr>
            <a:r>
              <a:rPr lang="en-US" dirty="0" smtClean="0"/>
              <a:t>The Army Seal</a:t>
            </a:r>
          </a:p>
          <a:p>
            <a:pPr>
              <a:spcAft>
                <a:spcPts val="2000"/>
              </a:spcAft>
              <a:defRPr/>
            </a:pPr>
            <a:r>
              <a:rPr lang="en-US" dirty="0" smtClean="0"/>
              <a:t>The Navy Seal</a:t>
            </a:r>
          </a:p>
          <a:p>
            <a:pPr>
              <a:spcAft>
                <a:spcPts val="2000"/>
              </a:spcAft>
              <a:defRPr/>
            </a:pPr>
            <a:r>
              <a:rPr lang="en-US" dirty="0" smtClean="0"/>
              <a:t>The Marine Corps Seal</a:t>
            </a:r>
          </a:p>
          <a:p>
            <a:pPr>
              <a:spcAft>
                <a:spcPts val="2000"/>
              </a:spcAft>
              <a:defRPr/>
            </a:pPr>
            <a:r>
              <a:rPr lang="en-US" dirty="0" smtClean="0"/>
              <a:t>The Coast Guard Seal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938" y1="24375" x2="17938" y2="24375"/>
                        <a14:foregroundMark x1="21438" y1="16688" x2="21438" y2="16688"/>
                        <a14:foregroundMark x1="31688" y1="15188" x2="31688" y2="15188"/>
                        <a14:foregroundMark x1="35438" y1="15000" x2="35438" y2="15000"/>
                        <a14:foregroundMark x1="40438" y1="10438" x2="40438" y2="10438"/>
                        <a14:foregroundMark x1="47063" y1="8313" x2="47063" y2="8313"/>
                        <a14:foregroundMark x1="40813" y1="7938" x2="40813" y2="7938"/>
                        <a14:foregroundMark x1="61875" y1="9813" x2="61875" y2="9813"/>
                        <a14:foregroundMark x1="62500" y1="13313" x2="62500" y2="13313"/>
                        <a14:foregroundMark x1="80000" y1="20625" x2="80000" y2="20625"/>
                        <a14:foregroundMark x1="86250" y1="27500" x2="86250" y2="27500"/>
                        <a14:foregroundMark x1="88125" y1="27938" x2="88125" y2="27938"/>
                        <a14:foregroundMark x1="85000" y1="30625" x2="85000" y2="30625"/>
                        <a14:foregroundMark x1="84563" y1="36688" x2="84563" y2="36688"/>
                        <a14:foregroundMark x1="84813" y1="36438" x2="84813" y2="36438"/>
                        <a14:foregroundMark x1="87313" y1="37063" x2="87313" y2="37063"/>
                        <a14:foregroundMark x1="85625" y1="39563" x2="85625" y2="39563"/>
                        <a14:foregroundMark x1="86688" y1="44813" x2="86688" y2="44813"/>
                        <a14:foregroundMark x1="87063" y1="48750" x2="87063" y2="48750"/>
                        <a14:foregroundMark x1="86688" y1="55000" x2="86688" y2="55000"/>
                        <a14:foregroundMark x1="86250" y1="58938" x2="86250" y2="58938"/>
                        <a14:foregroundMark x1="84375" y1="63750" x2="84375" y2="63750"/>
                        <a14:foregroundMark x1="81688" y1="68750" x2="81688" y2="68750"/>
                        <a14:foregroundMark x1="79563" y1="72313" x2="79563" y2="72313"/>
                        <a14:foregroundMark x1="73938" y1="78125" x2="73938" y2="78125"/>
                        <a14:foregroundMark x1="76688" y1="75813" x2="76688" y2="75813"/>
                        <a14:foregroundMark x1="70000" y1="81438" x2="70000" y2="81438"/>
                        <a14:foregroundMark x1="66250" y1="83125" x2="66250" y2="83125"/>
                        <a14:foregroundMark x1="61063" y1="85625" x2="61063" y2="85625"/>
                        <a14:foregroundMark x1="53563" y1="87313" x2="53563" y2="87313"/>
                        <a14:foregroundMark x1="55625" y1="86438" x2="55625" y2="86438"/>
                        <a14:foregroundMark x1="50625" y1="87500" x2="50625" y2="87500"/>
                        <a14:foregroundMark x1="43938" y1="86875" x2="43938" y2="86875"/>
                        <a14:foregroundMark x1="36688" y1="84813" x2="36688" y2="84813"/>
                        <a14:foregroundMark x1="31688" y1="82313" x2="31688" y2="82313"/>
                        <a14:foregroundMark x1="26250" y1="78563" x2="26250" y2="78563"/>
                        <a14:foregroundMark x1="23750" y1="75625" x2="23750" y2="75625"/>
                        <a14:foregroundMark x1="20188" y1="71875" x2="20188" y2="71875"/>
                        <a14:foregroundMark x1="17313" y1="66875" x2="17313" y2="66875"/>
                        <a14:foregroundMark x1="15812" y1="64188" x2="15812" y2="64188"/>
                        <a14:foregroundMark x1="13563" y1="56688" x2="13563" y2="56688"/>
                        <a14:foregroundMark x1="13125" y1="50187" x2="13125" y2="50187"/>
                        <a14:foregroundMark x1="13563" y1="44375" x2="13563" y2="44375"/>
                        <a14:foregroundMark x1="15000" y1="38125" x2="15000" y2="38125"/>
                        <a14:foregroundMark x1="16875" y1="33563" x2="16875" y2="33563"/>
                        <a14:foregroundMark x1="19563" y1="29188" x2="19563" y2="29188"/>
                        <a14:foregroundMark x1="23125" y1="24188" x2="23125" y2="24188"/>
                        <a14:foregroundMark x1="28125" y1="20438" x2="28125" y2="20438"/>
                        <a14:foregroundMark x1="21438" y1="27313" x2="21438" y2="27313"/>
                        <a14:foregroundMark x1="34563" y1="16875" x2="34563" y2="16875"/>
                        <a14:foregroundMark x1="39375" y1="14813" x2="39375" y2="14813"/>
                        <a14:foregroundMark x1="48125" y1="13563" x2="48125" y2="13563"/>
                        <a14:foregroundMark x1="55000" y1="13938" x2="55000" y2="13938"/>
                        <a14:foregroundMark x1="61875" y1="15625" x2="61875" y2="15625"/>
                        <a14:foregroundMark x1="66250" y1="16875" x2="66250" y2="16875"/>
                        <a14:foregroundMark x1="72500" y1="21250" x2="72500" y2="21250"/>
                        <a14:foregroundMark x1="75625" y1="24375" x2="75625" y2="24375"/>
                        <a14:foregroundMark x1="81063" y1="30438" x2="81063" y2="30438"/>
                        <a14:foregroundMark x1="87313" y1="32313" x2="87313" y2="32313"/>
                        <a14:foregroundMark x1="91250" y1="36063" x2="91250" y2="36063"/>
                        <a14:foregroundMark x1="93125" y1="41875" x2="93125" y2="41875"/>
                        <a14:foregroundMark x1="91875" y1="39375" x2="91875" y2="39375"/>
                        <a14:foregroundMark x1="88938" y1="41688" x2="88938" y2="41688"/>
                        <a14:foregroundMark x1="92688" y1="46063" x2="92688" y2="46063"/>
                        <a14:foregroundMark x1="95438" y1="48313" x2="95438" y2="48313"/>
                        <a14:foregroundMark x1="90000" y1="43750" x2="90000" y2="43750"/>
                        <a14:foregroundMark x1="88750" y1="51875" x2="88750" y2="51875"/>
                        <a14:foregroundMark x1="94188" y1="52938" x2="94188" y2="52938"/>
                        <a14:foregroundMark x1="95000" y1="55000" x2="95000" y2="55000"/>
                        <a14:foregroundMark x1="91438" y1="52312" x2="91438" y2="52312"/>
                        <a14:foregroundMark x1="93938" y1="51688" x2="93938" y2="51688"/>
                        <a14:foregroundMark x1="90813" y1="59375" x2="90813" y2="59375"/>
                        <a14:foregroundMark x1="93125" y1="64813" x2="93125" y2="64813"/>
                        <a14:foregroundMark x1="90813" y1="65188" x2="90813" y2="65188"/>
                        <a14:foregroundMark x1="88125" y1="64188" x2="88125" y2="64188"/>
                        <a14:foregroundMark x1="88125" y1="62313" x2="88125" y2="62313"/>
                        <a14:foregroundMark x1="84813" y1="67063" x2="84813" y2="67063"/>
                        <a14:foregroundMark x1="86438" y1="62500" x2="86438" y2="62500"/>
                        <a14:foregroundMark x1="88563" y1="68750" x2="88563" y2="68750"/>
                        <a14:foregroundMark x1="88125" y1="63750" x2="88125" y2="63750"/>
                        <a14:foregroundMark x1="85188" y1="65813" x2="85188" y2="65813"/>
                        <a14:foregroundMark x1="83938" y1="75625" x2="83938" y2="75625"/>
                        <a14:foregroundMark x1="80438" y1="80188" x2="80438" y2="80188"/>
                        <a14:foregroundMark x1="74375" y1="81438" x2="74375" y2="81438"/>
                        <a14:foregroundMark x1="8313" y1="58562" x2="8313" y2="58562"/>
                        <a14:foregroundMark x1="11875" y1="62063" x2="11875" y2="62063"/>
                        <a14:foregroundMark x1="11875" y1="60000" x2="11875" y2="60000"/>
                        <a14:foregroundMark x1="10625" y1="59375" x2="10625" y2="59375"/>
                        <a14:foregroundMark x1="9813" y1="56063" x2="9813" y2="56063"/>
                        <a14:foregroundMark x1="8563" y1="60000" x2="8563" y2="60000"/>
                        <a14:foregroundMark x1="6688" y1="55813" x2="6688" y2="55813"/>
                        <a14:foregroundMark x1="7500" y1="48938" x2="7500" y2="48938"/>
                        <a14:foregroundMark x1="8313" y1="46688" x2="8313" y2="46688"/>
                        <a14:foregroundMark x1="7938" y1="44375" x2="7938" y2="44375"/>
                        <a14:foregroundMark x1="10625" y1="46063" x2="10625" y2="46063"/>
                        <a14:foregroundMark x1="9375" y1="39813" x2="9375" y2="39813"/>
                        <a14:foregroundMark x1="7313" y1="42063" x2="7313" y2="42063"/>
                        <a14:foregroundMark x1="10438" y1="37313" x2="10438" y2="37313"/>
                        <a14:foregroundMark x1="8938" y1="38313" x2="8938" y2="38313"/>
                        <a14:foregroundMark x1="12313" y1="38125" x2="12313" y2="38125"/>
                        <a14:foregroundMark x1="11875" y1="31063" x2="11875" y2="31063"/>
                        <a14:foregroundMark x1="42688" y1="8938" x2="42688" y2="8938"/>
                        <a14:foregroundMark x1="53938" y1="2063" x2="53938" y2="2063"/>
                        <a14:foregroundMark x1="56437" y1="2500" x2="56437" y2="2500"/>
                        <a14:foregroundMark x1="54188" y1="5625" x2="54188" y2="5625"/>
                        <a14:foregroundMark x1="72500" y1="8313" x2="72500" y2="8313"/>
                        <a14:foregroundMark x1="72938" y1="7938" x2="72938" y2="7938"/>
                        <a14:foregroundMark x1="76438" y1="11063" x2="76438" y2="11063"/>
                        <a14:foregroundMark x1="79188" y1="11250" x2="79188" y2="11250"/>
                        <a14:foregroundMark x1="81438" y1="13313" x2="81438" y2="13313"/>
                        <a14:foregroundMark x1="74813" y1="10188" x2="74813" y2="10188"/>
                        <a14:foregroundMark x1="76250" y1="9563" x2="76250" y2="9563"/>
                        <a14:foregroundMark x1="78313" y1="10813" x2="78313" y2="10813"/>
                        <a14:foregroundMark x1="80438" y1="14813" x2="80438" y2="14813"/>
                        <a14:foregroundMark x1="82688" y1="16688" x2="82688" y2="16688"/>
                        <a14:foregroundMark x1="85438" y1="16438" x2="85438" y2="16438"/>
                        <a14:foregroundMark x1="85000" y1="17938" x2="85000" y2="17938"/>
                        <a14:foregroundMark x1="88313" y1="22500" x2="88313" y2="22500"/>
                        <a14:foregroundMark x1="89188" y1="21250" x2="89188" y2="21250"/>
                        <a14:foregroundMark x1="91688" y1="25438" x2="91688" y2="25438"/>
                        <a14:foregroundMark x1="91063" y1="24188" x2="91063" y2="24188"/>
                        <a14:foregroundMark x1="92313" y1="28938" x2="92313" y2="28938"/>
                        <a14:foregroundMark x1="93750" y1="32063" x2="93750" y2="32063"/>
                        <a14:foregroundMark x1="91063" y1="26687" x2="91063" y2="26687"/>
                        <a14:foregroundMark x1="94375" y1="30625" x2="94375" y2="30625"/>
                        <a14:foregroundMark x1="96250" y1="35000" x2="96250" y2="35000"/>
                        <a14:foregroundMark x1="96063" y1="37938" x2="96063" y2="37938"/>
                        <a14:foregroundMark x1="96250" y1="43125" x2="96250" y2="43125"/>
                        <a14:foregroundMark x1="97688" y1="41875" x2="97688" y2="41875"/>
                        <a14:foregroundMark x1="96688" y1="42063" x2="96688" y2="42063"/>
                        <a14:foregroundMark x1="98563" y1="47938" x2="98563" y2="47938"/>
                        <a14:foregroundMark x1="97063" y1="52938" x2="97063" y2="52938"/>
                        <a14:foregroundMark x1="97313" y1="50813" x2="97313" y2="50813"/>
                        <a14:foregroundMark x1="98313" y1="53312" x2="98313" y2="53312"/>
                        <a14:foregroundMark x1="97500" y1="59562" x2="97500" y2="59562"/>
                        <a14:foregroundMark x1="96688" y1="57500" x2="96688" y2="57500"/>
                        <a14:foregroundMark x1="98125" y1="57063" x2="98125" y2="57063"/>
                        <a14:foregroundMark x1="97500" y1="63125" x2="97500" y2="63125"/>
                        <a14:foregroundMark x1="96250" y1="66063" x2="96250" y2="66063"/>
                        <a14:foregroundMark x1="95188" y1="63125" x2="95188" y2="63125"/>
                        <a14:foregroundMark x1="94813" y1="68563" x2="94813" y2="68563"/>
                        <a14:foregroundMark x1="91688" y1="74375" x2="91688" y2="74375"/>
                        <a14:foregroundMark x1="92938" y1="70625" x2="92938" y2="70625"/>
                        <a14:foregroundMark x1="93750" y1="72063" x2="93750" y2="72063"/>
                        <a14:foregroundMark x1="89813" y1="77938" x2="89813" y2="77938"/>
                        <a14:foregroundMark x1="87688" y1="78563" x2="87688" y2="78563"/>
                        <a14:foregroundMark x1="83313" y1="84375" x2="83313" y2="84375"/>
                        <a14:foregroundMark x1="84813" y1="84188" x2="84813" y2="84188"/>
                        <a14:foregroundMark x1="85438" y1="81688" x2="85438" y2="81688"/>
                        <a14:foregroundMark x1="81250" y1="86063" x2="81250" y2="86063"/>
                        <a14:foregroundMark x1="80000" y1="88563" x2="80000" y2="88563"/>
                        <a14:foregroundMark x1="70625" y1="87938" x2="70625" y2="87938"/>
                        <a14:foregroundMark x1="73563" y1="91875" x2="73563" y2="91875"/>
                        <a14:foregroundMark x1="72500" y1="86875" x2="72500" y2="86875"/>
                        <a14:foregroundMark x1="77063" y1="85438" x2="77063" y2="85438"/>
                        <a14:foregroundMark x1="70813" y1="87500" x2="70813" y2="87500"/>
                        <a14:foregroundMark x1="66438" y1="86688" x2="66438" y2="86688"/>
                        <a14:foregroundMark x1="65188" y1="90438" x2="65188" y2="90438"/>
                        <a14:foregroundMark x1="52938" y1="90438" x2="52938" y2="90438"/>
                        <a14:foregroundMark x1="39188" y1="90188" x2="39188" y2="90188"/>
                        <a14:foregroundMark x1="47500" y1="88750" x2="47500" y2="88750"/>
                        <a14:foregroundMark x1="12063" y1="80188" x2="12063" y2="80188"/>
                        <a14:foregroundMark x1="16875" y1="83563" x2="16875" y2="83563"/>
                        <a14:foregroundMark x1="16438" y1="85188" x2="16438" y2="85188"/>
                        <a14:foregroundMark x1="20813" y1="85188" x2="20813" y2="85188"/>
                        <a14:foregroundMark x1="75625" y1="89375" x2="75625" y2="89375"/>
                        <a14:foregroundMark x1="74813" y1="91438" x2="74813" y2="91438"/>
                        <a14:foregroundMark x1="77500" y1="90438" x2="77500" y2="90438"/>
                        <a14:foregroundMark x1="70813" y1="92313" x2="70813" y2="92313"/>
                        <a14:foregroundMark x1="71438" y1="93750" x2="71438" y2="93750"/>
                        <a14:foregroundMark x1="67063" y1="94563" x2="67063" y2="94563"/>
                        <a14:foregroundMark x1="64563" y1="96688" x2="64563" y2="96688"/>
                        <a14:foregroundMark x1="64563" y1="95438" x2="64563" y2="95438"/>
                        <a14:foregroundMark x1="60438" y1="96063" x2="60438" y2="96063"/>
                        <a14:foregroundMark x1="59188" y1="98125" x2="59188" y2="98125"/>
                        <a14:foregroundMark x1="55188" y1="96875" x2="55188" y2="96875"/>
                        <a14:foregroundMark x1="54188" y1="98938" x2="54188" y2="98938"/>
                        <a14:foregroundMark x1="47313" y1="97313" x2="47313" y2="97313"/>
                        <a14:foregroundMark x1="47688" y1="98938" x2="47688" y2="98938"/>
                        <a14:foregroundMark x1="44375" y1="97063" x2="44375" y2="97063"/>
                        <a14:foregroundMark x1="42500" y1="98563" x2="42500" y2="98563"/>
                        <a14:foregroundMark x1="39375" y1="96250" x2="39375" y2="96250"/>
                        <a14:foregroundMark x1="37063" y1="97500" x2="37063" y2="97500"/>
                        <a14:foregroundMark x1="35813" y1="94813" x2="35813" y2="94813"/>
                        <a14:foregroundMark x1="30625" y1="94375" x2="30625" y2="94375"/>
                        <a14:foregroundMark x1="35000" y1="96250" x2="35000" y2="96250"/>
                        <a14:foregroundMark x1="32313" y1="94188" x2="32313" y2="94188"/>
                        <a14:foregroundMark x1="28563" y1="92938" x2="28563" y2="92938"/>
                        <a14:foregroundMark x1="27938" y1="91688" x2="27938" y2="91688"/>
                        <a14:foregroundMark x1="25000" y1="91688" x2="25000" y2="91688"/>
                        <a14:foregroundMark x1="24188" y1="89563" x2="24188" y2="89563"/>
                        <a14:foregroundMark x1="21875" y1="90438" x2="21875" y2="90438"/>
                        <a14:foregroundMark x1="21250" y1="87688" x2="21250" y2="87688"/>
                        <a14:foregroundMark x1="17938" y1="87688" x2="17938" y2="87688"/>
                        <a14:foregroundMark x1="18313" y1="86250" x2="18313" y2="85625"/>
                        <a14:foregroundMark x1="14813" y1="81438" x2="14813" y2="81438"/>
                        <a14:foregroundMark x1="10188" y1="77313" x2="10188" y2="77313"/>
                        <a14:foregroundMark x1="9188" y1="73938" x2="9188" y2="73938"/>
                        <a14:foregroundMark x1="5000" y1="68750" x2="5000" y2="68750"/>
                        <a14:foregroundMark x1="5813" y1="71688" x2="5813" y2="71688"/>
                        <a14:foregroundMark x1="6438" y1="68563" x2="6438" y2="68563"/>
                        <a14:foregroundMark x1="3562" y1="61438" x2="3562" y2="61438"/>
                        <a14:foregroundMark x1="5000" y1="65813" x2="5000" y2="65813"/>
                        <a14:foregroundMark x1="3750" y1="64813" x2="3750" y2="64813"/>
                        <a14:foregroundMark x1="4563" y1="63750" x2="4563" y2="63750"/>
                        <a14:foregroundMark x1="3313" y1="57688" x2="3313" y2="57688"/>
                        <a14:foregroundMark x1="1875" y1="57063" x2="1875" y2="57063"/>
                        <a14:foregroundMark x1="2500" y1="52938" x2="2500" y2="52938"/>
                        <a14:foregroundMark x1="1250" y1="49375" x2="1250" y2="49375"/>
                        <a14:foregroundMark x1="2938" y1="48563" x2="2938" y2="48563"/>
                        <a14:foregroundMark x1="3125" y1="44375" x2="3125" y2="44375"/>
                        <a14:foregroundMark x1="1875" y1="42938" x2="1875" y2="42938"/>
                        <a14:foregroundMark x1="3313" y1="40000" x2="3313" y2="40000"/>
                        <a14:foregroundMark x1="3562" y1="36875" x2="3562" y2="36875"/>
                        <a14:foregroundMark x1="4563" y1="37500" x2="4563" y2="37500"/>
                        <a14:foregroundMark x1="5625" y1="35188" x2="5625" y2="35188"/>
                        <a14:foregroundMark x1="5438" y1="33563" x2="5438" y2="33563"/>
                        <a14:foregroundMark x1="5188" y1="31688" x2="5188" y2="31688"/>
                        <a14:foregroundMark x1="7062" y1="30625" x2="7062" y2="30625"/>
                        <a14:foregroundMark x1="7062" y1="26687" x2="7062" y2="26687"/>
                        <a14:foregroundMark x1="9563" y1="26063" x2="9563" y2="26063"/>
                        <a14:foregroundMark x1="9563" y1="22938" x2="9563" y2="22938"/>
                        <a14:foregroundMark x1="11250" y1="22688" x2="11250" y2="22688"/>
                        <a14:foregroundMark x1="11875" y1="19813" x2="11875" y2="19813"/>
                        <a14:foregroundMark x1="13750" y1="20000" x2="13750" y2="20000"/>
                        <a14:foregroundMark x1="15438" y1="16250" x2="15438" y2="16250"/>
                        <a14:foregroundMark x1="16438" y1="16688" x2="16438" y2="16688"/>
                        <a14:foregroundMark x1="17938" y1="13750" x2="17938" y2="13750"/>
                        <a14:foregroundMark x1="22063" y1="11688" x2="22063" y2="11688"/>
                        <a14:foregroundMark x1="21688" y1="10438" x2="21688" y2="10438"/>
                        <a14:foregroundMark x1="25813" y1="7688" x2="25813" y2="7688"/>
                        <a14:foregroundMark x1="29188" y1="7500" x2="29188" y2="7500"/>
                        <a14:foregroundMark x1="30000" y1="5813" x2="30000" y2="5813"/>
                        <a14:foregroundMark x1="33938" y1="5188" x2="33938" y2="5188"/>
                        <a14:foregroundMark x1="35000" y1="3938" x2="35000" y2="3938"/>
                        <a14:foregroundMark x1="38938" y1="3562" x2="38938" y2="3562"/>
                        <a14:foregroundMark x1="37938" y1="2688" x2="37938" y2="2688"/>
                        <a14:foregroundMark x1="42688" y1="3125" x2="42688" y2="3125"/>
                        <a14:foregroundMark x1="41063" y1="2063" x2="41063" y2="2063"/>
                        <a14:foregroundMark x1="46250" y1="2688" x2="46250" y2="2688"/>
                        <a14:foregroundMark x1="45625" y1="813" x2="45625" y2="813"/>
                        <a14:foregroundMark x1="48563" y1="1688" x2="48563" y2="1688"/>
                        <a14:foregroundMark x1="51688" y1="2688" x2="51688" y2="2688"/>
                        <a14:foregroundMark x1="51875" y1="1250" x2="51875" y2="1250"/>
                        <a14:foregroundMark x1="58125" y1="2313" x2="58125" y2="2313"/>
                        <a14:foregroundMark x1="58750" y1="3750" x2="58750" y2="3750"/>
                        <a14:foregroundMark x1="63313" y1="3562" x2="63313" y2="3562"/>
                        <a14:foregroundMark x1="65438" y1="5188" x2="65438" y2="5188"/>
                        <a14:foregroundMark x1="73125" y1="13125" x2="73125" y2="13125"/>
                        <a14:foregroundMark x1="67313" y1="12063" x2="67313" y2="12063"/>
                        <a14:foregroundMark x1="75188" y1="17063" x2="75188" y2="17063"/>
                        <a14:foregroundMark x1="85438" y1="25438" x2="85438" y2="25438"/>
                        <a14:foregroundMark x1="86063" y1="24188" x2="86063" y2="24188"/>
                        <a14:foregroundMark x1="63125" y1="8938" x2="63125" y2="8938"/>
                        <a14:foregroundMark x1="58313" y1="8125" x2="58313" y2="8125"/>
                        <a14:foregroundMark x1="51875" y1="7062" x2="51875" y2="7062"/>
                        <a14:foregroundMark x1="62687" y1="7313" x2="62687" y2="7313"/>
                        <a14:foregroundMark x1="32313" y1="12937" x2="32313" y2="12937"/>
                        <a14:foregroundMark x1="36875" y1="9188" x2="36875" y2="9188"/>
                        <a14:foregroundMark x1="37500" y1="7313" x2="37500" y2="7313"/>
                        <a14:foregroundMark x1="25625" y1="13125" x2="25625" y2="13125"/>
                        <a14:foregroundMark x1="25438" y1="15625" x2="25438" y2="15625"/>
                        <a14:foregroundMark x1="24563" y1="12313" x2="24563" y2="12313"/>
                        <a14:foregroundMark x1="24375" y1="18563" x2="24375" y2="18563"/>
                        <a14:foregroundMark x1="2938" y1="93313" x2="2938" y2="93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41169" y="1857345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of the US Air Force/www.wpafb.af.mil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2743200"/>
            <a:ext cx="1981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of  </a:t>
            </a:r>
            <a:r>
              <a:rPr lang="en-US" sz="1000" dirty="0" err="1" smtClean="0">
                <a:latin typeface="Calibri" pitchFamily="34" charset="0"/>
                <a:cs typeface="Calibri" pitchFamily="34" charset="0"/>
              </a:rPr>
              <a:t>Fotolia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84" y="2373368"/>
            <a:ext cx="1068716" cy="1069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5625" y1="41435" x2="15625" y2="41435"/>
                        <a14:foregroundMark x1="14352" y1="41204" x2="14352" y2="41204"/>
                        <a14:foregroundMark x1="15046" y1="40625" x2="15046" y2="40625"/>
                        <a14:foregroundMark x1="9838" y1="31829" x2="9838" y2="31829"/>
                        <a14:foregroundMark x1="13079" y1="23958" x2="13079" y2="23958"/>
                        <a14:foregroundMark x1="10995" y1="27083" x2="10995" y2="27083"/>
                        <a14:foregroundMark x1="15162" y1="22454" x2="15162" y2="22454"/>
                        <a14:foregroundMark x1="18981" y1="18519" x2="18981" y2="18519"/>
                        <a14:foregroundMark x1="23380" y1="24537" x2="23380" y2="24537"/>
                        <a14:foregroundMark x1="30440" y1="19792" x2="30440" y2="19792"/>
                        <a14:foregroundMark x1="28588" y1="11227" x2="28588" y2="11227"/>
                        <a14:foregroundMark x1="53125" y1="13079" x2="53125" y2="13079"/>
                        <a14:foregroundMark x1="52662" y1="15162" x2="52662" y2="15162"/>
                        <a14:foregroundMark x1="42940" y1="15394" x2="42940" y2="15394"/>
                        <a14:foregroundMark x1="72685" y1="20833" x2="72685" y2="20833"/>
                        <a14:foregroundMark x1="81713" y1="68750" x2="81713" y2="68750"/>
                        <a14:foregroundMark x1="79167" y1="68750" x2="79167" y2="68750"/>
                        <a14:foregroundMark x1="74769" y1="75000" x2="74769" y2="75000"/>
                        <a14:foregroundMark x1="73148" y1="77546" x2="73148" y2="77546"/>
                        <a14:foregroundMark x1="58333" y1="84838" x2="58333" y2="84838"/>
                        <a14:foregroundMark x1="33102" y1="82292" x2="33102" y2="82292"/>
                        <a14:foregroundMark x1="26042" y1="76505" x2="26042" y2="76505"/>
                        <a14:foregroundMark x1="15162" y1="62037" x2="15162" y2="62037"/>
                        <a14:foregroundMark x1="35185" y1="41898" x2="35185" y2="41898"/>
                        <a14:foregroundMark x1="43171" y1="41088" x2="43171" y2="41088"/>
                        <a14:foregroundMark x1="42940" y1="41088" x2="42940" y2="41088"/>
                        <a14:foregroundMark x1="40046" y1="42245" x2="40046" y2="42245"/>
                        <a14:foregroundMark x1="43171" y1="53588" x2="43171" y2="53588"/>
                        <a14:foregroundMark x1="50810" y1="54745" x2="50810" y2="54745"/>
                        <a14:foregroundMark x1="53356" y1="54745" x2="53356" y2="54745"/>
                        <a14:foregroundMark x1="53125" y1="57523" x2="53125" y2="57523"/>
                        <a14:foregroundMark x1="54977" y1="56713" x2="54977" y2="56713"/>
                        <a14:foregroundMark x1="56481" y1="52315" x2="56481" y2="52315"/>
                        <a14:foregroundMark x1="24769" y1="14583" x2="24769" y2="14583"/>
                        <a14:foregroundMark x1="31250" y1="9606" x2="31250" y2="9606"/>
                        <a14:foregroundMark x1="39005" y1="7060" x2="39005" y2="7060"/>
                        <a14:foregroundMark x1="46644" y1="5208" x2="46644" y2="5208"/>
                        <a14:foregroundMark x1="54167" y1="4745" x2="54167" y2="4745"/>
                        <a14:foregroundMark x1="63773" y1="7292" x2="63773" y2="7292"/>
                        <a14:foregroundMark x1="71296" y1="10880" x2="71296" y2="10880"/>
                        <a14:foregroundMark x1="78356" y1="15856" x2="78356" y2="15856"/>
                        <a14:foregroundMark x1="83796" y1="22338" x2="83796" y2="22338"/>
                        <a14:foregroundMark x1="90856" y1="34375" x2="90856" y2="34375"/>
                        <a14:foregroundMark x1="87269" y1="73495" x2="87269" y2="73495"/>
                        <a14:foregroundMark x1="76505" y1="83565" x2="76505" y2="83565"/>
                        <a14:foregroundMark x1="50000" y1="53125" x2="50000" y2="53125"/>
                        <a14:foregroundMark x1="52315" y1="53125" x2="52315" y2="53125"/>
                        <a14:foregroundMark x1="51042" y1="57292" x2="51042" y2="57292"/>
                        <a14:foregroundMark x1="54167" y1="51852" x2="54167" y2="51852"/>
                        <a14:foregroundMark x1="55440" y1="52894" x2="55440" y2="52894"/>
                        <a14:foregroundMark x1="56829" y1="55440" x2="56829" y2="55440"/>
                        <a14:foregroundMark x1="58912" y1="52083" x2="58912" y2="52083"/>
                        <a14:foregroundMark x1="58796" y1="51273" x2="58796" y2="51273"/>
                        <a14:foregroundMark x1="56481" y1="48958" x2="56481" y2="48958"/>
                        <a14:foregroundMark x1="58796" y1="46412" x2="58796" y2="46412"/>
                        <a14:foregroundMark x1="59838" y1="48380" x2="59838" y2="48380"/>
                        <a14:foregroundMark x1="60648" y1="45602" x2="60648" y2="45602"/>
                        <a14:foregroundMark x1="60185" y1="41667" x2="60185" y2="41667"/>
                        <a14:foregroundMark x1="56019" y1="40394" x2="56019" y2="40394"/>
                        <a14:foregroundMark x1="54167" y1="39583" x2="54167" y2="39583"/>
                        <a14:foregroundMark x1="44792" y1="41204" x2="44792" y2="41204"/>
                        <a14:foregroundMark x1="46296" y1="42477" x2="46296" y2="42477"/>
                        <a14:foregroundMark x1="42940" y1="40046" x2="42940" y2="40046"/>
                        <a14:foregroundMark x1="45833" y1="39352" x2="45833" y2="39352"/>
                        <a14:foregroundMark x1="43287" y1="39815" x2="43287" y2="39815"/>
                        <a14:foregroundMark x1="39005" y1="43171" x2="39005" y2="43171"/>
                        <a14:foregroundMark x1="41088" y1="41088" x2="41088" y2="41088"/>
                        <a14:foregroundMark x1="42245" y1="43981" x2="42245" y2="43981"/>
                        <a14:foregroundMark x1="43981" y1="39120" x2="43981" y2="39120"/>
                        <a14:foregroundMark x1="46065" y1="32292" x2="46065" y2="32292"/>
                        <a14:foregroundMark x1="43171" y1="32060" x2="43171" y2="32060"/>
                        <a14:foregroundMark x1="48727" y1="31250" x2="48727" y2="31250"/>
                        <a14:foregroundMark x1="40394" y1="33796" x2="40394" y2="33796"/>
                        <a14:foregroundMark x1="41898" y1="51620" x2="41898" y2="51620"/>
                        <a14:foregroundMark x1="45023" y1="52662" x2="45023" y2="52662"/>
                        <a14:foregroundMark x1="46644" y1="56481" x2="46644" y2="56481"/>
                        <a14:foregroundMark x1="47685" y1="55440" x2="47685" y2="55440"/>
                        <a14:foregroundMark x1="28356" y1="52894" x2="28356" y2="52894"/>
                        <a14:foregroundMark x1="7870" y1="42940" x2="7870" y2="42940"/>
                        <a14:foregroundMark x1="7060" y1="40856" x2="7060" y2="40856"/>
                        <a14:foregroundMark x1="7870" y1="34838" x2="7870" y2="34838"/>
                        <a14:foregroundMark x1="12963" y1="27083" x2="12963" y2="27083"/>
                        <a14:foregroundMark x1="20370" y1="16667" x2="20370" y2="16667"/>
                        <a14:foregroundMark x1="30671" y1="9375" x2="30671" y2="9375"/>
                        <a14:foregroundMark x1="40394" y1="6019" x2="40394" y2="6019"/>
                        <a14:foregroundMark x1="45023" y1="52546" x2="45023" y2="52546"/>
                        <a14:foregroundMark x1="45370" y1="50231" x2="45370" y2="50231"/>
                        <a14:foregroundMark x1="80208" y1="16204" x2="80208" y2="16204"/>
                        <a14:foregroundMark x1="59144" y1="5671" x2="59144" y2="5671"/>
                        <a14:foregroundMark x1="62731" y1="6829" x2="62731" y2="6829"/>
                        <a14:foregroundMark x1="70833" y1="8912" x2="70833" y2="8912"/>
                        <a14:foregroundMark x1="89583" y1="28935" x2="89583" y2="28935"/>
                        <a14:foregroundMark x1="93287" y1="42940" x2="93287" y2="42940"/>
                        <a14:foregroundMark x1="95370" y1="45370" x2="95370" y2="45370"/>
                        <a14:foregroundMark x1="93750" y1="39005" x2="93750" y2="39005"/>
                        <a14:foregroundMark x1="89352" y1="26620" x2="89352" y2="26620"/>
                        <a14:foregroundMark x1="37963" y1="41088" x2="37963" y2="41088"/>
                        <a14:foregroundMark x1="41667" y1="32523" x2="41667" y2="32523"/>
                        <a14:foregroundMark x1="93171" y1="59144" x2="93171" y2="59144"/>
                        <a14:foregroundMark x1="89352" y1="70370" x2="89352" y2="70370"/>
                        <a14:foregroundMark x1="92477" y1="55671" x2="92477" y2="55671"/>
                        <a14:foregroundMark x1="89583" y1="70602" x2="89583" y2="70602"/>
                        <a14:foregroundMark x1="83912" y1="78935" x2="83912" y2="78935"/>
                        <a14:foregroundMark x1="87269" y1="73958" x2="87269" y2="73958"/>
                        <a14:foregroundMark x1="76042" y1="85417" x2="76042" y2="85417"/>
                        <a14:foregroundMark x1="79977" y1="81250" x2="79977" y2="81250"/>
                        <a14:foregroundMark x1="69792" y1="88542" x2="69792" y2="88542"/>
                        <a14:foregroundMark x1="55440" y1="93750" x2="55440" y2="93750"/>
                        <a14:foregroundMark x1="70023" y1="89005" x2="70023" y2="89005"/>
                        <a14:foregroundMark x1="64005" y1="91204" x2="64005" y2="91204"/>
                        <a14:foregroundMark x1="54745" y1="94329" x2="54745" y2="94329"/>
                        <a14:foregroundMark x1="47917" y1="93981" x2="47917" y2="93981"/>
                        <a14:foregroundMark x1="35880" y1="92245" x2="35880" y2="92245"/>
                        <a14:foregroundMark x1="30787" y1="88773" x2="30787" y2="88773"/>
                        <a14:foregroundMark x1="39352" y1="91435" x2="39352" y2="91435"/>
                        <a14:foregroundMark x1="23958" y1="84375" x2="23958" y2="84375"/>
                        <a14:foregroundMark x1="20370" y1="81250" x2="20370" y2="81250"/>
                        <a14:foregroundMark x1="14120" y1="75579" x2="14120" y2="75579"/>
                        <a14:foregroundMark x1="10648" y1="67940" x2="10648" y2="67940"/>
                        <a14:foregroundMark x1="7755" y1="61227" x2="7755" y2="61227"/>
                        <a14:foregroundMark x1="24421" y1="8333" x2="24421" y2="8333"/>
                        <a14:foregroundMark x1="25810" y1="8565" x2="25810" y2="8565"/>
                        <a14:foregroundMark x1="28356" y1="7292" x2="28356" y2="7292"/>
                        <a14:foregroundMark x1="30787" y1="6019" x2="30787" y2="6019"/>
                        <a14:foregroundMark x1="33333" y1="4977" x2="33333" y2="4977"/>
                        <a14:foregroundMark x1="39583" y1="3125" x2="39583" y2="3125"/>
                        <a14:foregroundMark x1="44560" y1="2315" x2="44560" y2="2315"/>
                        <a14:foregroundMark x1="39815" y1="2662" x2="39815" y2="2662"/>
                        <a14:foregroundMark x1="38079" y1="2894" x2="38079" y2="2894"/>
                        <a14:foregroundMark x1="36921" y1="3935" x2="36921" y2="3935"/>
                        <a14:foregroundMark x1="23727" y1="9144" x2="23727" y2="9144"/>
                        <a14:foregroundMark x1="20833" y1="12037" x2="20833" y2="12037"/>
                        <a14:foregroundMark x1="16898" y1="15162" x2="16898" y2="15162"/>
                        <a14:foregroundMark x1="12963" y1="20255" x2="12963" y2="20255"/>
                        <a14:foregroundMark x1="18519" y1="14005" x2="18519" y2="14005"/>
                        <a14:foregroundMark x1="13542" y1="18981" x2="13542" y2="18981"/>
                        <a14:foregroundMark x1="8796" y1="26042" x2="8796" y2="26042"/>
                        <a14:foregroundMark x1="9838" y1="24190" x2="9838" y2="24190"/>
                        <a14:foregroundMark x1="5787" y1="32292" x2="5787" y2="32292"/>
                        <a14:foregroundMark x1="3935" y1="38079" x2="3935" y2="38079"/>
                        <a14:foregroundMark x1="6250" y1="29977" x2="6250" y2="29977"/>
                        <a14:foregroundMark x1="4398" y1="36690" x2="4398" y2="36690"/>
                        <a14:foregroundMark x1="2546" y1="45833" x2="2546" y2="45833"/>
                        <a14:foregroundMark x1="3125" y1="42708" x2="3125" y2="42708"/>
                        <a14:foregroundMark x1="2315" y1="50579" x2="2315" y2="50579"/>
                        <a14:foregroundMark x1="2894" y1="55671" x2="2894" y2="55671"/>
                        <a14:foregroundMark x1="3356" y1="60185" x2="3356" y2="60185"/>
                        <a14:foregroundMark x1="3356" y1="55440" x2="3356" y2="55440"/>
                        <a14:foregroundMark x1="2546" y1="52546" x2="2546" y2="52546"/>
                        <a14:foregroundMark x1="3935" y1="61458" x2="3935" y2="61458"/>
                        <a14:foregroundMark x1="5208" y1="65625" x2="5208" y2="65625"/>
                        <a14:foregroundMark x1="5787" y1="67477" x2="5787" y2="67477"/>
                        <a14:foregroundMark x1="4745" y1="64120" x2="4745" y2="64120"/>
                        <a14:foregroundMark x1="7870" y1="71065" x2="7870" y2="71065"/>
                        <a14:foregroundMark x1="10648" y1="76042" x2="10648" y2="76042"/>
                        <a14:foregroundMark x1="8912" y1="73495" x2="8912" y2="73495"/>
                        <a14:foregroundMark x1="14120" y1="80671" x2="14120" y2="80671"/>
                        <a14:foregroundMark x1="12500" y1="78704" x2="12500" y2="78704"/>
                        <a14:foregroundMark x1="15625" y1="81713" x2="15625" y2="81713"/>
                        <a14:foregroundMark x1="19213" y1="85648" x2="19213" y2="85648"/>
                        <a14:foregroundMark x1="23380" y1="87963" x2="23380" y2="87963"/>
                        <a14:foregroundMark x1="26042" y1="90394" x2="26042" y2="90394"/>
                        <a14:foregroundMark x1="21412" y1="88079" x2="21412" y2="88079"/>
                        <a14:foregroundMark x1="25579" y1="89815" x2="25579" y2="89815"/>
                        <a14:foregroundMark x1="32060" y1="93519" x2="32060" y2="93519"/>
                        <a14:foregroundMark x1="34838" y1="94329" x2="34838" y2="94329"/>
                        <a14:foregroundMark x1="28704" y1="92940" x2="28704" y2="92940"/>
                        <a14:foregroundMark x1="29630" y1="91898" x2="29630" y2="91898"/>
                        <a14:foregroundMark x1="27315" y1="91667" x2="27315" y2="91667"/>
                        <a14:foregroundMark x1="37269" y1="95023" x2="37269" y2="95023"/>
                        <a14:foregroundMark x1="46065" y1="97106" x2="46065" y2="97106"/>
                        <a14:foregroundMark x1="43287" y1="96644" x2="43287" y2="96644"/>
                        <a14:foregroundMark x1="40162" y1="95833" x2="40162" y2="95833"/>
                        <a14:foregroundMark x1="51273" y1="96412" x2="51273" y2="96412"/>
                        <a14:foregroundMark x1="52315" y1="96875" x2="52315" y2="96875"/>
                        <a14:foregroundMark x1="56019" y1="96412" x2="56019" y2="96412"/>
                        <a14:foregroundMark x1="59375" y1="95602" x2="59375" y2="95602"/>
                        <a14:foregroundMark x1="63542" y1="95370" x2="63542" y2="95370"/>
                        <a14:foregroundMark x1="65625" y1="94329" x2="65625" y2="94329"/>
                        <a14:foregroundMark x1="69792" y1="92940" x2="69792" y2="92940"/>
                        <a14:foregroundMark x1="71412" y1="92130" x2="71412" y2="92130"/>
                        <a14:foregroundMark x1="67245" y1="93519" x2="67245" y2="93519"/>
                        <a14:foregroundMark x1="73958" y1="90162" x2="73958" y2="90162"/>
                        <a14:foregroundMark x1="77315" y1="88542" x2="77315" y2="88542"/>
                        <a14:foregroundMark x1="80208" y1="86227" x2="80208" y2="86227"/>
                        <a14:foregroundMark x1="82755" y1="83796" x2="82755" y2="83796"/>
                        <a14:foregroundMark x1="85995" y1="80208" x2="85995" y2="80208"/>
                        <a14:foregroundMark x1="89005" y1="77083" x2="89005" y2="77083"/>
                        <a14:foregroundMark x1="92245" y1="71412" x2="92245" y2="71412"/>
                        <a14:foregroundMark x1="93519" y1="68519" x2="93519" y2="68519"/>
                        <a14:foregroundMark x1="90162" y1="74537" x2="90162" y2="74537"/>
                        <a14:foregroundMark x1="95370" y1="64120" x2="95370" y2="64120"/>
                        <a14:foregroundMark x1="96296" y1="59954" x2="96296" y2="59954"/>
                        <a14:foregroundMark x1="94213" y1="66898" x2="94213" y2="66898"/>
                        <a14:foregroundMark x1="97454" y1="56481" x2="97454" y2="56481"/>
                        <a14:foregroundMark x1="97917" y1="51505" x2="97917" y2="51505"/>
                        <a14:foregroundMark x1="96296" y1="57523" x2="96296" y2="57523"/>
                        <a14:foregroundMark x1="97454" y1="53704" x2="97454" y2="53704"/>
                        <a14:foregroundMark x1="97917" y1="49537" x2="97917" y2="49537"/>
                        <a14:foregroundMark x1="97685" y1="46065" x2="97685" y2="46065"/>
                        <a14:foregroundMark x1="97454" y1="41898" x2="97454" y2="41898"/>
                        <a14:foregroundMark x1="97685" y1="47917" x2="97685" y2="47917"/>
                        <a14:foregroundMark x1="97685" y1="44213" x2="97685" y2="44213"/>
                        <a14:foregroundMark x1="97454" y1="40394" x2="97454" y2="40394"/>
                        <a14:foregroundMark x1="96644" y1="38542" x2="96644" y2="38542"/>
                        <a14:foregroundMark x1="95602" y1="34954" x2="95602" y2="34954"/>
                        <a14:foregroundMark x1="94213" y1="29977" x2="94213" y2="29977"/>
                        <a14:foregroundMark x1="95255" y1="33912" x2="95255" y2="33912"/>
                        <a14:foregroundMark x1="92245" y1="28125" x2="92245" y2="28125"/>
                        <a14:foregroundMark x1="94792" y1="32292" x2="94792" y2="32292"/>
                        <a14:foregroundMark x1="92477" y1="26620" x2="92477" y2="26620"/>
                        <a14:foregroundMark x1="90625" y1="23727" x2="90625" y2="23727"/>
                        <a14:foregroundMark x1="87500" y1="20255" x2="87500" y2="20255"/>
                        <a14:foregroundMark x1="85417" y1="17477" x2="85417" y2="17477"/>
                        <a14:foregroundMark x1="83912" y1="15625" x2="83912" y2="15625"/>
                        <a14:foregroundMark x1="79167" y1="11690" x2="79167" y2="11690"/>
                        <a14:foregroundMark x1="75231" y1="8912" x2="75231" y2="8912"/>
                        <a14:foregroundMark x1="71296" y1="7060" x2="71296" y2="7060"/>
                        <a14:foregroundMark x1="76852" y1="10417" x2="76852" y2="10417"/>
                        <a14:foregroundMark x1="73380" y1="7870" x2="73380" y2="7870"/>
                        <a14:foregroundMark x1="69329" y1="6250" x2="69329" y2="6250"/>
                        <a14:foregroundMark x1="65046" y1="4398" x2="65046" y2="4398"/>
                        <a14:foregroundMark x1="67477" y1="4745" x2="67477" y2="4745"/>
                        <a14:foregroundMark x1="59375" y1="2662" x2="59375" y2="2662"/>
                        <a14:foregroundMark x1="61227" y1="2662" x2="61227" y2="2662"/>
                        <a14:foregroundMark x1="56250" y1="1620" x2="56250" y2="1620"/>
                        <a14:foregroundMark x1="51852" y1="1620" x2="51852" y2="1620"/>
                        <a14:foregroundMark x1="48958" y1="1620" x2="48958" y2="1620"/>
                        <a14:foregroundMark x1="43287" y1="2894" x2="43287" y2="2894"/>
                        <a14:foregroundMark x1="47685" y1="1852" x2="47685" y2="1852"/>
                        <a14:foregroundMark x1="39815" y1="41667" x2="39815" y2="41667"/>
                        <a14:foregroundMark x1="39352" y1="31829" x2="39352" y2="31829"/>
                        <a14:foregroundMark x1="46412" y1="31829" x2="46412" y2="31829"/>
                        <a14:foregroundMark x1="50810" y1="31829" x2="50810" y2="31829"/>
                        <a14:foregroundMark x1="49421" y1="29977" x2="49421" y2="29977"/>
                        <a14:foregroundMark x1="37731" y1="40162" x2="37731" y2="40162"/>
                        <a14:foregroundMark x1="39815" y1="39120" x2="39815" y2="39120"/>
                        <a14:foregroundMark x1="36227" y1="37500" x2="36227" y2="37500"/>
                        <a14:foregroundMark x1="43287" y1="38542" x2="43287" y2="38542"/>
                        <a14:foregroundMark x1="36458" y1="44213" x2="36458" y2="44213"/>
                        <a14:foregroundMark x1="33796" y1="43287" x2="33796" y2="43287"/>
                        <a14:foregroundMark x1="27662" y1="53935" x2="27662" y2="53935"/>
                        <a14:foregroundMark x1="43981" y1="52315" x2="43981" y2="52315"/>
                        <a14:foregroundMark x1="42130" y1="50810" x2="42130" y2="50810"/>
                        <a14:foregroundMark x1="43750" y1="55787" x2="43750" y2="55787"/>
                        <a14:foregroundMark x1="54977" y1="40162" x2="54977" y2="40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14" y="3124200"/>
            <a:ext cx="1069848" cy="1069848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43575" y="3489156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of the US Navy/www.navy.mil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0816" y1="3401" x2="40816" y2="3401"/>
                        <a14:foregroundMark x1="47619" y1="2721" x2="47619" y2="2721"/>
                        <a14:foregroundMark x1="57823" y1="4082" x2="57823" y2="4082"/>
                        <a14:foregroundMark x1="63946" y1="5442" x2="65306" y2="5442"/>
                        <a14:foregroundMark x1="72109" y1="7483" x2="72109" y2="7483"/>
                        <a14:foregroundMark x1="78912" y1="13605" x2="78912" y2="13605"/>
                        <a14:foregroundMark x1="83673" y1="20408" x2="83673" y2="20408"/>
                        <a14:foregroundMark x1="89796" y1="28571" x2="89796" y2="28571"/>
                        <a14:foregroundMark x1="95238" y1="34014" x2="95238" y2="34014"/>
                        <a14:foregroundMark x1="96599" y1="55102" x2="96599" y2="55102"/>
                        <a14:foregroundMark x1="93197" y1="71429" x2="93197" y2="71429"/>
                        <a14:foregroundMark x1="83673" y1="81633" x2="83673" y2="81633"/>
                        <a14:foregroundMark x1="71429" y1="89796" x2="71429" y2="89796"/>
                        <a14:foregroundMark x1="57143" y1="94558" x2="57143" y2="94558"/>
                        <a14:foregroundMark x1="45578" y1="95918" x2="45578" y2="95918"/>
                        <a14:foregroundMark x1="33333" y1="91156" x2="33333" y2="91156"/>
                        <a14:foregroundMark x1="22449" y1="87755" x2="22449" y2="87755"/>
                        <a14:foregroundMark x1="14966" y1="80952" x2="14966" y2="80952"/>
                        <a14:foregroundMark x1="8163" y1="70748" x2="8163" y2="70748"/>
                        <a14:foregroundMark x1="3401" y1="57143" x2="3401" y2="57143"/>
                        <a14:foregroundMark x1="4082" y1="44898" x2="4082" y2="44898"/>
                        <a14:foregroundMark x1="6803" y1="36054" x2="6803" y2="36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600"/>
            <a:ext cx="1069848" cy="1069848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67121" y="5306663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of the US Department of Defense/</a:t>
            </a:r>
          </a:p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www.defense.gov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58000" y="4296525"/>
            <a:ext cx="1981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of the US Department of Defense/</a:t>
            </a:r>
          </a:p>
          <a:p>
            <a:r>
              <a:rPr lang="en-US" sz="1000" dirty="0" smtClean="0">
                <a:latin typeface="Calibri" pitchFamily="34" charset="0"/>
                <a:cs typeface="Calibri" pitchFamily="34" charset="0"/>
              </a:rPr>
              <a:t>www.defense.gov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4554" y1="1980" x2="44554" y2="1980"/>
                        <a14:foregroundMark x1="56436" y1="2970" x2="56436" y2="2970"/>
                        <a14:foregroundMark x1="64356" y1="6931" x2="64356" y2="6931"/>
                        <a14:foregroundMark x1="76733" y1="13861" x2="76733" y2="13861"/>
                        <a14:foregroundMark x1="89109" y1="23267" x2="89109" y2="23267"/>
                        <a14:foregroundMark x1="93564" y1="43069" x2="93564" y2="43069"/>
                        <a14:foregroundMark x1="95545" y1="54950" x2="95545" y2="54950"/>
                        <a14:foregroundMark x1="91584" y1="71782" x2="91584" y2="71782"/>
                        <a14:foregroundMark x1="64356" y1="93564" x2="64356" y2="93564"/>
                        <a14:foregroundMark x1="43564" y1="96040" x2="43564" y2="96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949952"/>
            <a:ext cx="1069848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0" grpId="0"/>
      <p:bldP spid="20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  <a:cs typeface="Calibri" pitchFamily="34" charset="0"/>
              </a:rPr>
              <a:t>Summary</a:t>
            </a:r>
            <a:endParaRPr lang="en-US" sz="3600" b="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221163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History of the American flag</a:t>
            </a:r>
          </a:p>
          <a:p>
            <a:pPr>
              <a:defRPr/>
            </a:pPr>
            <a:r>
              <a:rPr lang="en-US" sz="3000" dirty="0"/>
              <a:t>Courtesies rendered to the flag of the United States</a:t>
            </a:r>
          </a:p>
          <a:p>
            <a:pPr>
              <a:defRPr/>
            </a:pPr>
            <a:r>
              <a:rPr lang="en-US" sz="3000" dirty="0"/>
              <a:t>Courtesies rendered to the National Anthem, Pledge of Allegiance, and American’s Creed</a:t>
            </a:r>
          </a:p>
          <a:p>
            <a:pPr>
              <a:defRPr/>
            </a:pPr>
            <a:r>
              <a:rPr lang="en-US" sz="3000" dirty="0"/>
              <a:t>The Great Seal of the United States and military </a:t>
            </a:r>
            <a:r>
              <a:rPr lang="en-US" sz="3000" dirty="0" smtClean="0"/>
              <a:t>services’ seals</a:t>
            </a:r>
            <a:endParaRPr lang="en-US" sz="3000" dirty="0"/>
          </a:p>
          <a:p>
            <a:pPr>
              <a:defRPr/>
            </a:pPr>
            <a:endParaRPr lang="en-US" sz="3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4130676"/>
          </a:xfrm>
        </p:spPr>
        <p:txBody>
          <a:bodyPr>
            <a:noAutofit/>
          </a:bodyPr>
          <a:lstStyle/>
          <a:p>
            <a:r>
              <a:rPr lang="en-US" sz="5400" dirty="0" smtClean="0"/>
              <a:t>What </a:t>
            </a:r>
            <a:r>
              <a:rPr lang="en-US" sz="5400" dirty="0"/>
              <a:t>is your perspective now on the American Flag and other national symbols?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6000" dirty="0" smtClean="0"/>
              <a:t>Why</a:t>
            </a:r>
            <a:r>
              <a:rPr lang="en-US" sz="6000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(LE100-C5L1:LQ9)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33724" y="6076362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0549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8F8F8"/>
                </a:solidFill>
                <a:latin typeface="Calibri" panose="020F0502020204030204"/>
              </a:rPr>
              <a:t>Note to Instructors: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8F8F8"/>
                </a:solidFill>
                <a:latin typeface="Calibri" panose="020F0502020204030204"/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  <a:latin typeface="Calibri" panose="020F0502020204030204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87" name="ShockwaveFlash1" r:id="rId3" imgW="1828800" imgH="1828800"/>
        </mc:Choice>
        <mc:Fallback>
          <p:control name="ShockwaveFlash1" r:id="rId3" imgW="1828800" imgH="1828800">
            <p:pic>
              <p:nvPicPr>
                <p:cNvPr id="13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1200" y="5052315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587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3825876"/>
          </a:xfrm>
        </p:spPr>
        <p:txBody>
          <a:bodyPr>
            <a:noAutofit/>
          </a:bodyPr>
          <a:lstStyle/>
          <a:p>
            <a:r>
              <a:rPr lang="en-US" sz="5400" dirty="0" smtClean="0"/>
              <a:t>What </a:t>
            </a:r>
            <a:r>
              <a:rPr lang="en-US" sz="5400" dirty="0"/>
              <a:t>is the most interesting thing you learned in this lesson?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6600" dirty="0" smtClean="0"/>
              <a:t>Why</a:t>
            </a:r>
            <a:r>
              <a:rPr lang="en-US" sz="6600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(LE100-C5L1:LQ10)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33724" y="6076362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0549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8F8F8"/>
                </a:solidFill>
                <a:latin typeface="Calibri" panose="020F0502020204030204"/>
              </a:rPr>
              <a:t>Note to Instructors: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8F8F8"/>
                </a:solidFill>
                <a:latin typeface="Calibri" panose="020F0502020204030204"/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  <a:latin typeface="Calibri" panose="020F0502020204030204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11" name="ShockwaveFlash1" r:id="rId3" imgW="1828800" imgH="1828800"/>
        </mc:Choice>
        <mc:Fallback>
          <p:control name="ShockwaveFlash1" r:id="rId3" imgW="1828800" imgH="1828800">
            <p:pic>
              <p:nvPicPr>
                <p:cNvPr id="13" name="ShockwaveFlash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1200" y="5052315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155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066800"/>
          </a:xfrm>
        </p:spPr>
        <p:txBody>
          <a:bodyPr/>
          <a:lstStyle/>
          <a:p>
            <a:pPr algn="ctr"/>
            <a:r>
              <a:rPr lang="en-US" dirty="0" smtClean="0"/>
              <a:t>Quick Write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534400" cy="3962400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Make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list of everything you know about the design of the American flag. Then write a summary of what the American flag and other patriotic symbols mean to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you.</a:t>
            </a:r>
            <a:endParaRPr lang="en-US" sz="1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00550" y="6076362"/>
            <a:ext cx="342900" cy="381000"/>
            <a:chOff x="4156144" y="6248400"/>
            <a:chExt cx="342900" cy="381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57375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8F8F8"/>
                </a:solidFill>
                <a:latin typeface="Calibri"/>
              </a:rPr>
              <a:t>Note to Instructors: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8F8F8"/>
                </a:solidFill>
                <a:latin typeface="Calibri"/>
              </a:rPr>
              <a:t>Click the Show/Hide Response Display Button </a:t>
            </a:r>
            <a:endParaRPr lang="en-US" sz="2000" dirty="0">
              <a:solidFill>
                <a:srgbClr val="F8F8F8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1600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56" name="ShockwaveFlash1" r:id="rId3" imgW="1828800" imgH="1828800"/>
        </mc:Choice>
        <mc:Fallback>
          <p:control name="ShockwaveFlash1" r:id="rId3" imgW="1828800" imgH="1828800">
            <p:pic>
              <p:nvPicPr>
                <p:cNvPr id="11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10400" y="5029200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832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  <a:cs typeface="Calibri" pitchFamily="34" charset="0"/>
              </a:rPr>
              <a:t>Next….</a:t>
            </a:r>
            <a:endParaRPr lang="en-US" sz="3600" b="0" dirty="0">
              <a:latin typeface="Comic Sans MS" pitchFamily="66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3276600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Done – the American flag and other national symbols</a:t>
            </a: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200"/>
              </a:spcBef>
              <a:defRPr/>
            </a:pPr>
            <a:endParaRPr lang="en-US" dirty="0" smtClean="0"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US" dirty="0" smtClean="0">
                <a:latin typeface="Comic Sans MS" pitchFamily="66" charset="0"/>
                <a:cs typeface="Arial" pitchFamily="34" charset="0"/>
              </a:rPr>
              <a:t>Next – Introduction into AFJROTC </a:t>
            </a:r>
            <a:endParaRPr lang="en-US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2532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7" y="3810000"/>
            <a:ext cx="3620027" cy="241706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57383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History of the American Flag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Called “Stars and Stripes” and “Old Glory”</a:t>
            </a:r>
          </a:p>
          <a:p>
            <a:pPr>
              <a:defRPr/>
            </a:pPr>
            <a:r>
              <a:rPr lang="en-US" dirty="0" smtClean="0"/>
              <a:t>Adopted on June 14, 1777</a:t>
            </a:r>
          </a:p>
          <a:p>
            <a:pPr lvl="1">
              <a:defRPr/>
            </a:pPr>
            <a:r>
              <a:rPr lang="en-US" dirty="0" smtClean="0"/>
              <a:t>June 14</a:t>
            </a:r>
            <a:r>
              <a:rPr lang="en-US" baseline="30000" dirty="0" smtClean="0"/>
              <a:t>th</a:t>
            </a:r>
            <a:r>
              <a:rPr lang="en-US" dirty="0" smtClean="0"/>
              <a:t> is now celebrated as Flag Day</a:t>
            </a:r>
          </a:p>
          <a:p>
            <a:pPr>
              <a:defRPr/>
            </a:pPr>
            <a:r>
              <a:rPr lang="en-US" dirty="0" smtClean="0"/>
              <a:t>Betsy Ross flag</a:t>
            </a:r>
          </a:p>
          <a:p>
            <a:pPr>
              <a:defRPr/>
            </a:pPr>
            <a:r>
              <a:rPr lang="en-US" dirty="0" smtClean="0"/>
              <a:t>Grand Union flag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95272"/>
            <a:ext cx="2057401" cy="12387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5105400"/>
            <a:ext cx="1965008" cy="13296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324600" y="657383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761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The Final Flag Design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Union of 20 white stars on a blue field with one star for each state</a:t>
            </a:r>
          </a:p>
          <a:p>
            <a:pPr>
              <a:defRPr/>
            </a:pPr>
            <a:r>
              <a:rPr lang="en-US" dirty="0" smtClean="0"/>
              <a:t>The 13 alternating stripes would remain unchanged</a:t>
            </a:r>
          </a:p>
          <a:p>
            <a:pPr>
              <a:defRPr/>
            </a:pPr>
            <a:r>
              <a:rPr lang="en-US" dirty="0" smtClean="0"/>
              <a:t>Symbolic colors</a:t>
            </a:r>
          </a:p>
          <a:p>
            <a:pPr lvl="1">
              <a:defRPr/>
            </a:pPr>
            <a:r>
              <a:rPr lang="en-US" dirty="0" smtClean="0"/>
              <a:t>White – purity and innocence</a:t>
            </a:r>
          </a:p>
          <a:p>
            <a:pPr lvl="1">
              <a:defRPr/>
            </a:pPr>
            <a:r>
              <a:rPr lang="en-US" dirty="0" smtClean="0"/>
              <a:t>Red – hardiness and valor</a:t>
            </a:r>
          </a:p>
          <a:p>
            <a:pPr lvl="1">
              <a:defRPr/>
            </a:pPr>
            <a:r>
              <a:rPr lang="en-US" dirty="0" smtClean="0"/>
              <a:t>Blue – vigilance, perseverance, and justice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6700836" y="3964076"/>
            <a:ext cx="2286000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5231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The Flag Today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13 horizontal stripes – seven red and six white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Union of white stars of five points on a blue field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The number of stars equals the number of states in the </a:t>
            </a:r>
            <a:r>
              <a:rPr lang="en-US" dirty="0" smtClean="0">
                <a:solidFill>
                  <a:srgbClr val="FFFF00"/>
                </a:solidFill>
              </a:rPr>
              <a:t>Union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2"/>
          <a:stretch/>
        </p:blipFill>
        <p:spPr>
          <a:xfrm rot="120000">
            <a:off x="6855673" y="3472783"/>
            <a:ext cx="2021547" cy="2366962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153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Flag Laws and Regulations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34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Title 4, Chapter 1</a:t>
            </a:r>
          </a:p>
          <a:p>
            <a:pPr>
              <a:defRPr/>
            </a:pPr>
            <a:r>
              <a:rPr lang="en-US" dirty="0" smtClean="0"/>
              <a:t>Title 18, Chapter 33</a:t>
            </a:r>
          </a:p>
          <a:p>
            <a:pPr>
              <a:defRPr/>
            </a:pPr>
            <a:r>
              <a:rPr lang="en-US" dirty="0" smtClean="0"/>
              <a:t>Title 36, Chapter 10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324600" y="657383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4953000" y="3505200"/>
            <a:ext cx="3657600" cy="2438400"/>
          </a:xfrm>
          <a:prstGeom prst="rect">
            <a:avLst/>
          </a:prstGeom>
          <a:ln w="28575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5291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Displaying the Flag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5105400" cy="4343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Display from sunrise to sunset on building and stationary flagstaffs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Can display 24 hours a day if it is an all-weather flag and is properly illuminated at night </a:t>
            </a:r>
          </a:p>
          <a:p>
            <a:pPr>
              <a:defRPr/>
            </a:pPr>
            <a:r>
              <a:rPr lang="en-US" sz="2800" dirty="0" smtClean="0"/>
              <a:t>Hoist briskly and lower ceremoniously</a:t>
            </a:r>
          </a:p>
          <a:p>
            <a:pPr>
              <a:defRPr/>
            </a:pPr>
            <a:r>
              <a:rPr lang="en-US" sz="2800" dirty="0" smtClean="0"/>
              <a:t>Many ways to position and display the flag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1200"/>
            <a:ext cx="2754536" cy="4114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57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 smtClean="0">
                <a:latin typeface="Comic Sans MS" pitchFamily="66" charset="0"/>
              </a:rPr>
              <a:t>Half-Staff</a:t>
            </a:r>
            <a:endParaRPr lang="en-US" sz="3600" b="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96200" cy="48006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The flag should fly at half-staff in the event of death 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On Memorial Day, the flag is </a:t>
            </a:r>
            <a:r>
              <a:rPr lang="en-US" sz="2800" dirty="0" smtClean="0">
                <a:solidFill>
                  <a:srgbClr val="FFFF00"/>
                </a:solidFill>
              </a:rPr>
              <a:t>flown at </a:t>
            </a:r>
            <a:r>
              <a:rPr lang="en-US" sz="2800" dirty="0">
                <a:solidFill>
                  <a:srgbClr val="FFFF00"/>
                </a:solidFill>
              </a:rPr>
              <a:t>half-staff until noon, and then </a:t>
            </a:r>
            <a:r>
              <a:rPr lang="en-US" sz="2800" dirty="0" smtClean="0">
                <a:solidFill>
                  <a:srgbClr val="FFFF00"/>
                </a:solidFill>
              </a:rPr>
              <a:t>raised </a:t>
            </a:r>
            <a:r>
              <a:rPr lang="en-US" sz="2800" dirty="0">
                <a:solidFill>
                  <a:srgbClr val="FFFF00"/>
                </a:solidFill>
              </a:rPr>
              <a:t>to its peak 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When putting the flag up at half-staff, you hoist it to its peak and then lower it to half staff</a:t>
            </a:r>
          </a:p>
          <a:p>
            <a:pPr lvl="1">
              <a:defRPr/>
            </a:pPr>
            <a:r>
              <a:rPr lang="en-US" sz="2800" dirty="0" smtClean="0"/>
              <a:t>When bringing the flag down from half-staff, you hoist it to its peak and then</a:t>
            </a:r>
          </a:p>
          <a:p>
            <a:pPr marL="457200" lvl="1" indent="0">
              <a:buNone/>
              <a:defRPr/>
            </a:pPr>
            <a:r>
              <a:rPr lang="en-US" sz="2800" dirty="0" smtClean="0"/>
              <a:t>   lower the flag 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mtClean="0">
                <a:latin typeface="Calibri" pitchFamily="34" charset="0"/>
              </a:rPr>
              <a:t>Chapter 5, Lesson 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6254517" y="5040168"/>
            <a:ext cx="2145868" cy="143649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6457890"/>
            <a:ext cx="3581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smtClean="0">
                <a:latin typeface="Calibri" pitchFamily="34" charset="0"/>
                <a:cs typeface="Calibri" pitchFamily="34" charset="0"/>
              </a:rPr>
              <a:t>Tech. Sgt. Brian Christiansen/Defense Video and Image Distribution System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8c66e13f-1e1f-4172-bc7d-a45ac8dd97f9"/>
  <p:tag name="WASPOLLED" val="8EF23DCA07354E68914346B7EF7B6A72"/>
  <p:tag name="TPVERSION" val="6"/>
  <p:tag name="TPFULLVERSION" val="7.5.8.4"/>
  <p:tag name="PPTVERSION" val="15"/>
  <p:tag name="TPOS" val="2"/>
  <p:tag name="TPLASTSAVEVERSION" val="6.2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AUTOOPENPOLL" val="True"/>
  <p:tag name="AUTOFORMATCHART" val="False"/>
  <p:tag name="HASRESULTS" val="False"/>
  <p:tag name="TPQUESTIONXML" val="﻿&lt;?xml version=&quot;1.0&quot; encoding=&quot;utf-8&quot;?&gt;&#10;&lt;questionlist&gt;&#10;    &lt;properties&gt;&#10;        &lt;guid&gt;983E55621F5149C6B516059C19B28116&lt;/guid&gt;&#10;        &lt;description /&gt;&#10;        &lt;date&gt;6/22/2015 10:52:5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A8856A9C2F60425793450CA1A8E97FFE&lt;/guid&gt;&#10;            &lt;repollguid&gt;BD36EE75A5D44F39895B1AC60DDA0878&lt;/repollguid&gt;&#10;            &lt;sourceid&gt;4337C2D2E0FB42C09DA0B0A2D12D2A22&lt;/sourceid&gt;&#10;            &lt;questiontext&gt;Quick Writ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AUTOOPENPOLL" val="True"/>
  <p:tag name="AUTOFORMATCHART" val="False"/>
  <p:tag name="HASRESULTS" val="Fals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3227C904F98F412AA29A3B83B664C051&lt;/guid&gt;&#10;            &lt;repollguid&gt;72EB8ABF216548FEB8BE3B4AE4452A9C&lt;/repollguid&gt;&#10;            &lt;sourceid&gt;374F1F5BF5164A0B8B4ECC0AB243F8CD&lt;/sourceid&gt;&#10;            &lt;questiontext&gt;What is your perspective now on the American Flag and other national symbols? Why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AUTOOPENPOLL" val="True"/>
  <p:tag name="AUTOFORMATCHART" val="False"/>
  <p:tag name="HASRESULTS" val="Fals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B666F5CB66EC4AE4A2E4704DD9E805BB&lt;/guid&gt;&#10;            &lt;repollguid&gt;72EB8ABF216548FEB8BE3B4AE4452A9C&lt;/repollguid&gt;&#10;            &lt;sourceid&gt;374F1F5BF5164A0B8B4ECC0AB243F8CD&lt;/sourceid&gt;&#10;            &lt;questiontext&gt;What is the most interesting thing you learned in this lesson? Why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16506</TotalTime>
  <Words>1188</Words>
  <Application>Microsoft Office PowerPoint</Application>
  <PresentationFormat>On-screen Show (4:3)</PresentationFormat>
  <Paragraphs>189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</vt:lpstr>
      <vt:lpstr>Comic Sans MS</vt:lpstr>
      <vt:lpstr>Garamond</vt:lpstr>
      <vt:lpstr>Times New Roman</vt:lpstr>
      <vt:lpstr>Wingdings</vt:lpstr>
      <vt:lpstr>Stream</vt:lpstr>
      <vt:lpstr>Custom Design</vt:lpstr>
      <vt:lpstr>TPC JROTC</vt:lpstr>
      <vt:lpstr>1_TPC JROTC</vt:lpstr>
      <vt:lpstr>2_TPC JROTC</vt:lpstr>
      <vt:lpstr>3_TPC JROTC</vt:lpstr>
      <vt:lpstr>4_TPC JROTC</vt:lpstr>
      <vt:lpstr>5_TPC JROTC</vt:lpstr>
      <vt:lpstr>6_TPC JROTC</vt:lpstr>
      <vt:lpstr>  </vt:lpstr>
      <vt:lpstr>Lesson Overview</vt:lpstr>
      <vt:lpstr>Quick Write</vt:lpstr>
      <vt:lpstr>History of the American Flag</vt:lpstr>
      <vt:lpstr>The Final Flag Design</vt:lpstr>
      <vt:lpstr>The Flag Today</vt:lpstr>
      <vt:lpstr>Flag Laws and Regulations</vt:lpstr>
      <vt:lpstr>Displaying the Flag</vt:lpstr>
      <vt:lpstr>Half-Staff</vt:lpstr>
      <vt:lpstr>Respecting the American Flag</vt:lpstr>
      <vt:lpstr>Flag Folding Ceremony</vt:lpstr>
      <vt:lpstr>Activity Flag Folding</vt:lpstr>
      <vt:lpstr>Military and Civilian Courtesies</vt:lpstr>
      <vt:lpstr>Military and Civilian Courtesies, cont.</vt:lpstr>
      <vt:lpstr>Activity 5:  Military and Civilian Courtesies to the Flag</vt:lpstr>
      <vt:lpstr>Other Courtesies</vt:lpstr>
      <vt:lpstr>Protests using the American Flag </vt:lpstr>
      <vt:lpstr>Is this correct?</vt:lpstr>
      <vt:lpstr>Is this correct?</vt:lpstr>
      <vt:lpstr>Is this correct?</vt:lpstr>
      <vt:lpstr>Is this correct?</vt:lpstr>
      <vt:lpstr>Is this correct?</vt:lpstr>
      <vt:lpstr>Is this correct?</vt:lpstr>
      <vt:lpstr>Is this correct?</vt:lpstr>
      <vt:lpstr>The Great Seal of the  United States</vt:lpstr>
      <vt:lpstr>Military Services’ Seals</vt:lpstr>
      <vt:lpstr>Summary</vt:lpstr>
      <vt:lpstr>What is your perspective now on the American Flag and other national symbols?   Why?</vt:lpstr>
      <vt:lpstr>What is the most interesting thing you learned in this lesson?   Why?</vt:lpstr>
      <vt:lpstr>Next….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Sackie</dc:creator>
  <cp:lastModifiedBy>Anthony Bond</cp:lastModifiedBy>
  <cp:revision>913</cp:revision>
  <cp:lastPrinted>2018-01-29T20:39:31Z</cp:lastPrinted>
  <dcterms:created xsi:type="dcterms:W3CDTF">2011-01-08T16:26:11Z</dcterms:created>
  <dcterms:modified xsi:type="dcterms:W3CDTF">2018-08-27T18:49:11Z</dcterms:modified>
</cp:coreProperties>
</file>