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8" r:id="rId22"/>
    <p:sldId id="277"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83" autoAdjust="0"/>
    <p:restoredTop sz="94660"/>
  </p:normalViewPr>
  <p:slideViewPr>
    <p:cSldViewPr>
      <p:cViewPr varScale="1">
        <p:scale>
          <a:sx n="108" d="100"/>
          <a:sy n="108" d="100"/>
        </p:scale>
        <p:origin x="2010"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6509004"/>
            <a:ext cx="3002280" cy="274320"/>
          </a:xfrm>
        </p:spPr>
        <p:txBody>
          <a:bodyPr vert="horz" rtlCol="0"/>
          <a:lstStyle/>
          <a:p>
            <a:fld id="{326F0212-2965-4DF3-9C11-8A8CE3FBAE86}" type="datetimeFigureOut">
              <a:rPr lang="en-US" smtClean="0"/>
              <a:pPr/>
              <a:t>2/20/2019</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D2A8356-B0C9-4178-904C-01271441EBC9}"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6F0212-2965-4DF3-9C11-8A8CE3FBAE86}" type="datetimeFigureOut">
              <a:rPr lang="en-US" smtClean="0"/>
              <a:pPr/>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A8356-B0C9-4178-904C-01271441EBC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6F0212-2965-4DF3-9C11-8A8CE3FBAE86}" type="datetimeFigureOut">
              <a:rPr lang="en-US" smtClean="0"/>
              <a:pPr/>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A8356-B0C9-4178-904C-01271441EBC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26F0212-2965-4DF3-9C11-8A8CE3FBAE86}" type="datetimeFigureOut">
              <a:rPr lang="en-US" smtClean="0"/>
              <a:pPr/>
              <a:t>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2A8356-B0C9-4178-904C-01271441EBC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p>
            <a:fld id="{326F0212-2965-4DF3-9C11-8A8CE3FBAE86}" type="datetimeFigureOut">
              <a:rPr lang="en-US" smtClean="0"/>
              <a:pPr/>
              <a:t>2/20/2019</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D2A8356-B0C9-4178-904C-01271441EBC9}"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26F0212-2965-4DF3-9C11-8A8CE3FBAE86}" type="datetimeFigureOut">
              <a:rPr lang="en-US" smtClean="0"/>
              <a:pPr/>
              <a:t>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p>
            <a:fld id="{3D2A8356-B0C9-4178-904C-01271441EBC9}"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26F0212-2965-4DF3-9C11-8A8CE3FBAE86}" type="datetimeFigureOut">
              <a:rPr lang="en-US" smtClean="0"/>
              <a:pPr/>
              <a:t>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p>
            <a:fld id="{3D2A8356-B0C9-4178-904C-01271441EBC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26F0212-2965-4DF3-9C11-8A8CE3FBAE86}" type="datetimeFigureOut">
              <a:rPr lang="en-US" smtClean="0"/>
              <a:pPr/>
              <a:t>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2A8356-B0C9-4178-904C-01271441EBC9}"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6F0212-2965-4DF3-9C11-8A8CE3FBAE86}" type="datetimeFigureOut">
              <a:rPr lang="en-US" smtClean="0"/>
              <a:pPr/>
              <a:t>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2A8356-B0C9-4178-904C-01271441EBC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p>
            <a:fld id="{326F0212-2965-4DF3-9C11-8A8CE3FBAE86}" type="datetimeFigureOut">
              <a:rPr lang="en-US" smtClean="0"/>
              <a:pPr/>
              <a:t>2/20/2019</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3D2A8356-B0C9-4178-904C-01271441EBC9}"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p>
            <a:fld id="{326F0212-2965-4DF3-9C11-8A8CE3FBAE86}" type="datetimeFigureOut">
              <a:rPr lang="en-US" smtClean="0"/>
              <a:pPr/>
              <a:t>2/20/2019</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3D2A8356-B0C9-4178-904C-01271441EBC9}"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326F0212-2965-4DF3-9C11-8A8CE3FBAE86}" type="datetimeFigureOut">
              <a:rPr lang="en-US" smtClean="0"/>
              <a:pPr/>
              <a:t>2/20/2019</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3D2A8356-B0C9-4178-904C-01271441EBC9}"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imgres?imgurl=http://www.crystalinks.com/ColosseumNight2.jpg&amp;imgrefurl=http://www.crystalinks.com/rome.html&amp;usg=__f8ZrccCFfmfP4KuleQv5UNhiPHI=&amp;h=469&amp;w=700&amp;sz=72&amp;hl=en&amp;start=1&amp;sig2=_N12jl-onw6IQ0z4j_fHvA&amp;zoom=1&amp;tbnid=z57JAMuqY7WvgM:&amp;tbnh=94&amp;tbnw=140&amp;ei=TetJUfSrFpSC9gT0kYHgDQ&amp;prev=/search?q=ancient+rome&amp;um=1&amp;hl=en&amp;safe=active&amp;sa=N&amp;rls=com.microsoft:en-us&amp;tbm=isch&amp;um=1&amp;itbs=1&amp;sa=X&amp;ved=0CCwQrQMwAA" TargetMode="Externa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hyperlink" Target="http://www.google.com/imgres?imgurl=http://www.rome.mrdonn.org/milestone.gif&amp;imgrefurl=http://www.rome.mrdonn.org/&amp;usg=__B_zJI2R_LAk5MiXObBs66bqmiPM=&amp;h=427&amp;w=430&amp;sz=29&amp;hl=en&amp;start=10&amp;sig2=KrzKd8r01PP3x-hgkiFrIg&amp;zoom=1&amp;tbnid=HTT7pGlbqVknkM:&amp;tbnh=125&amp;tbnw=126&amp;ei=TetJUfSrFpSC9gT0kYHgDQ&amp;prev=/search?q=ancient+rome&amp;um=1&amp;hl=en&amp;safe=active&amp;sa=N&amp;rls=com.microsoft:en-us&amp;tbm=isch&amp;um=1&amp;itbs=1&amp;sa=X&amp;ved=0CD4QrQMwCQ"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Ancient Rome </a:t>
            </a:r>
          </a:p>
        </p:txBody>
      </p:sp>
      <p:sp>
        <p:nvSpPr>
          <p:cNvPr id="3" name="Subtitle 2"/>
          <p:cNvSpPr>
            <a:spLocks noGrp="1"/>
          </p:cNvSpPr>
          <p:nvPr>
            <p:ph type="subTitle" idx="1"/>
          </p:nvPr>
        </p:nvSpPr>
        <p:spPr/>
        <p:txBody>
          <a:bodyPr/>
          <a:lstStyle/>
          <a:p>
            <a:r>
              <a:rPr lang="en-US" dirty="0"/>
              <a:t>Visual Vocabulary Chap. 11</a:t>
            </a:r>
          </a:p>
        </p:txBody>
      </p:sp>
      <p:pic>
        <p:nvPicPr>
          <p:cNvPr id="23554" name="Picture 2" descr="http://t1.gstatic.com/images?q=tbn:ANd9GcTT48zbM48NK_J9tLmUcMAbPf4PfFGgs4-qPZpDtEBdpwd6qvk7lI8N2R6l">
            <a:hlinkClick r:id="rId2"/>
          </p:cNvPr>
          <p:cNvPicPr>
            <a:picLocks noChangeAspect="1" noChangeArrowheads="1"/>
          </p:cNvPicPr>
          <p:nvPr/>
        </p:nvPicPr>
        <p:blipFill>
          <a:blip r:embed="rId3" cstate="print"/>
          <a:srcRect/>
          <a:stretch>
            <a:fillRect/>
          </a:stretch>
        </p:blipFill>
        <p:spPr bwMode="auto">
          <a:xfrm>
            <a:off x="381000" y="3886200"/>
            <a:ext cx="3745145" cy="2514600"/>
          </a:xfrm>
          <a:prstGeom prst="rect">
            <a:avLst/>
          </a:prstGeom>
          <a:noFill/>
        </p:spPr>
      </p:pic>
      <p:pic>
        <p:nvPicPr>
          <p:cNvPr id="23556" name="Picture 4" descr="http://t3.gstatic.com/images?q=tbn:ANd9GcStATrg23ZfLWyO5_5OGxsScx8K0a_TTngRaQSzeRBWj49Z4Yb15SSLq44">
            <a:hlinkClick r:id="rId4"/>
          </p:cNvPr>
          <p:cNvPicPr>
            <a:picLocks noChangeAspect="1" noChangeArrowheads="1"/>
          </p:cNvPicPr>
          <p:nvPr/>
        </p:nvPicPr>
        <p:blipFill>
          <a:blip r:embed="rId5" cstate="print"/>
          <a:srcRect/>
          <a:stretch>
            <a:fillRect/>
          </a:stretch>
        </p:blipFill>
        <p:spPr bwMode="auto">
          <a:xfrm>
            <a:off x="838200" y="457200"/>
            <a:ext cx="2381098" cy="3200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Roman Senate</a:t>
            </a:r>
            <a:endParaRPr lang="en-US" dirty="0"/>
          </a:p>
        </p:txBody>
      </p:sp>
      <p:sp>
        <p:nvSpPr>
          <p:cNvPr id="3" name="Content Placeholder 2"/>
          <p:cNvSpPr>
            <a:spLocks noGrp="1"/>
          </p:cNvSpPr>
          <p:nvPr>
            <p:ph sz="half" idx="1"/>
          </p:nvPr>
        </p:nvSpPr>
        <p:spPr/>
        <p:txBody>
          <a:bodyPr/>
          <a:lstStyle/>
          <a:p>
            <a:r>
              <a:rPr lang="en-US" dirty="0">
                <a:solidFill>
                  <a:schemeClr val="bg1"/>
                </a:solidFill>
              </a:rPr>
              <a:t>A council of wealthy and powerful Romans that advised the city’s leader.</a:t>
            </a:r>
          </a:p>
        </p:txBody>
      </p:sp>
      <p:pic>
        <p:nvPicPr>
          <p:cNvPr id="5" name="Content Placeholder 4" descr="Roman_Senate.jpg"/>
          <p:cNvPicPr>
            <a:picLocks noGrp="1" noChangeAspect="1"/>
          </p:cNvPicPr>
          <p:nvPr>
            <p:ph sz="half" idx="2"/>
          </p:nvPr>
        </p:nvPicPr>
        <p:blipFill>
          <a:blip r:embed="rId2" cstate="print"/>
          <a:stretch>
            <a:fillRect/>
          </a:stretch>
        </p:blipFill>
        <p:spPr>
          <a:xfrm>
            <a:off x="4648200" y="1905000"/>
            <a:ext cx="4038600" cy="4419599"/>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veto</a:t>
            </a:r>
            <a:endParaRPr lang="en-US" dirty="0"/>
          </a:p>
        </p:txBody>
      </p:sp>
      <p:sp>
        <p:nvSpPr>
          <p:cNvPr id="3" name="Content Placeholder 2"/>
          <p:cNvSpPr>
            <a:spLocks noGrp="1"/>
          </p:cNvSpPr>
          <p:nvPr>
            <p:ph sz="half" idx="1"/>
          </p:nvPr>
        </p:nvSpPr>
        <p:spPr/>
        <p:txBody>
          <a:bodyPr>
            <a:normAutofit/>
          </a:bodyPr>
          <a:lstStyle/>
          <a:p>
            <a:r>
              <a:rPr lang="en-US" sz="3600" dirty="0">
                <a:solidFill>
                  <a:schemeClr val="bg1"/>
                </a:solidFill>
              </a:rPr>
              <a:t>To prohibit actions by other officials</a:t>
            </a:r>
          </a:p>
        </p:txBody>
      </p:sp>
      <p:pic>
        <p:nvPicPr>
          <p:cNvPr id="5" name="Content Placeholder 4" descr="veto.gif"/>
          <p:cNvPicPr>
            <a:picLocks noGrp="1" noChangeAspect="1"/>
          </p:cNvPicPr>
          <p:nvPr>
            <p:ph sz="half" idx="2"/>
          </p:nvPr>
        </p:nvPicPr>
        <p:blipFill>
          <a:blip r:embed="rId2" cstate="print"/>
          <a:stretch>
            <a:fillRect/>
          </a:stretch>
        </p:blipFill>
        <p:spPr>
          <a:xfrm>
            <a:off x="4648200" y="1683023"/>
            <a:ext cx="4038600" cy="4452391"/>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Latin</a:t>
            </a:r>
            <a:endParaRPr lang="en-US" dirty="0"/>
          </a:p>
        </p:txBody>
      </p:sp>
      <p:sp>
        <p:nvSpPr>
          <p:cNvPr id="3" name="Content Placeholder 2"/>
          <p:cNvSpPr>
            <a:spLocks noGrp="1"/>
          </p:cNvSpPr>
          <p:nvPr>
            <p:ph sz="half" idx="1"/>
          </p:nvPr>
        </p:nvSpPr>
        <p:spPr/>
        <p:txBody>
          <a:bodyPr>
            <a:normAutofit/>
          </a:bodyPr>
          <a:lstStyle/>
          <a:p>
            <a:r>
              <a:rPr lang="en-US" sz="3600" dirty="0">
                <a:solidFill>
                  <a:schemeClr val="bg1"/>
                </a:solidFill>
              </a:rPr>
              <a:t>The language in Ancient Rome</a:t>
            </a:r>
          </a:p>
        </p:txBody>
      </p:sp>
      <p:pic>
        <p:nvPicPr>
          <p:cNvPr id="5" name="Content Placeholder 4" descr="CAT6C0N6CACMT7QECA4G0JZPCAZJAVEKCABHBO30CABMEKGMCAXHRMKLCASN23JXCA3G3QLJCAV3TO8DCA0RE4HUCAXZUHOACA6ZH6QLCAVU3CYECAHHXBQ8CAOT8PENCA0X83D3CA9DU77N.jpg"/>
          <p:cNvPicPr>
            <a:picLocks noGrp="1" noChangeAspect="1"/>
          </p:cNvPicPr>
          <p:nvPr>
            <p:ph sz="half" idx="2"/>
          </p:nvPr>
        </p:nvPicPr>
        <p:blipFill>
          <a:blip r:embed="rId2" cstate="print"/>
          <a:stretch>
            <a:fillRect/>
          </a:stretch>
        </p:blipFill>
        <p:spPr>
          <a:xfrm>
            <a:off x="5334000" y="1828800"/>
            <a:ext cx="3058319" cy="403860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checks and balances </a:t>
            </a:r>
            <a:endParaRPr lang="en-US" dirty="0"/>
          </a:p>
        </p:txBody>
      </p:sp>
      <p:sp>
        <p:nvSpPr>
          <p:cNvPr id="3" name="Content Placeholder 2"/>
          <p:cNvSpPr>
            <a:spLocks noGrp="1"/>
          </p:cNvSpPr>
          <p:nvPr>
            <p:ph sz="half" idx="1"/>
          </p:nvPr>
        </p:nvSpPr>
        <p:spPr/>
        <p:txBody>
          <a:bodyPr>
            <a:normAutofit/>
          </a:bodyPr>
          <a:lstStyle/>
          <a:p>
            <a:r>
              <a:rPr lang="en-US" sz="3600" dirty="0">
                <a:solidFill>
                  <a:schemeClr val="bg1"/>
                </a:solidFill>
              </a:rPr>
              <a:t>A method of balancing power</a:t>
            </a:r>
          </a:p>
        </p:txBody>
      </p:sp>
      <p:pic>
        <p:nvPicPr>
          <p:cNvPr id="5" name="Content Placeholder 4" descr="115679041.png"/>
          <p:cNvPicPr>
            <a:picLocks noGrp="1" noChangeAspect="1"/>
          </p:cNvPicPr>
          <p:nvPr>
            <p:ph sz="half" idx="2"/>
          </p:nvPr>
        </p:nvPicPr>
        <p:blipFill>
          <a:blip r:embed="rId2" cstate="print"/>
          <a:stretch>
            <a:fillRect/>
          </a:stretch>
        </p:blipFill>
        <p:spPr>
          <a:xfrm>
            <a:off x="4495800" y="1524000"/>
            <a:ext cx="4876800" cy="3853656"/>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Legions</a:t>
            </a:r>
            <a:endParaRPr lang="en-US" dirty="0"/>
          </a:p>
        </p:txBody>
      </p:sp>
      <p:sp>
        <p:nvSpPr>
          <p:cNvPr id="3" name="Content Placeholder 2"/>
          <p:cNvSpPr>
            <a:spLocks noGrp="1"/>
          </p:cNvSpPr>
          <p:nvPr>
            <p:ph sz="half" idx="1"/>
          </p:nvPr>
        </p:nvSpPr>
        <p:spPr/>
        <p:txBody>
          <a:bodyPr>
            <a:normAutofit/>
          </a:bodyPr>
          <a:lstStyle/>
          <a:p>
            <a:r>
              <a:rPr lang="en-US" sz="3600" dirty="0">
                <a:solidFill>
                  <a:schemeClr val="bg1"/>
                </a:solidFill>
              </a:rPr>
              <a:t>A group of up to 6,000 soldiers</a:t>
            </a:r>
          </a:p>
        </p:txBody>
      </p:sp>
      <p:pic>
        <p:nvPicPr>
          <p:cNvPr id="5" name="Content Placeholder 4" descr="marius4.jpg"/>
          <p:cNvPicPr>
            <a:picLocks noGrp="1" noChangeAspect="1"/>
          </p:cNvPicPr>
          <p:nvPr>
            <p:ph sz="half" idx="2"/>
          </p:nvPr>
        </p:nvPicPr>
        <p:blipFill>
          <a:blip r:embed="rId2" cstate="print"/>
          <a:stretch>
            <a:fillRect/>
          </a:stretch>
        </p:blipFill>
        <p:spPr>
          <a:xfrm>
            <a:off x="4800600" y="1676400"/>
            <a:ext cx="3810000" cy="3948906"/>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Punic Wars</a:t>
            </a:r>
            <a:endParaRPr lang="en-US" dirty="0"/>
          </a:p>
        </p:txBody>
      </p:sp>
      <p:sp>
        <p:nvSpPr>
          <p:cNvPr id="3" name="Content Placeholder 2"/>
          <p:cNvSpPr>
            <a:spLocks noGrp="1"/>
          </p:cNvSpPr>
          <p:nvPr>
            <p:ph sz="half" idx="1"/>
          </p:nvPr>
        </p:nvSpPr>
        <p:spPr/>
        <p:txBody>
          <a:bodyPr>
            <a:normAutofit/>
          </a:bodyPr>
          <a:lstStyle/>
          <a:p>
            <a:r>
              <a:rPr lang="en-US" sz="3600" dirty="0">
                <a:solidFill>
                  <a:schemeClr val="bg1"/>
                </a:solidFill>
              </a:rPr>
              <a:t>A series of wars against Carthage, a city in northern Africa</a:t>
            </a:r>
          </a:p>
        </p:txBody>
      </p:sp>
      <p:pic>
        <p:nvPicPr>
          <p:cNvPr id="5" name="Content Placeholder 4" descr="MapofExpansionofRomanRepublicPunicWars.jpg"/>
          <p:cNvPicPr>
            <a:picLocks noGrp="1" noChangeAspect="1"/>
          </p:cNvPicPr>
          <p:nvPr>
            <p:ph sz="half" idx="2"/>
          </p:nvPr>
        </p:nvPicPr>
        <p:blipFill>
          <a:blip r:embed="rId2" cstate="print"/>
          <a:stretch>
            <a:fillRect/>
          </a:stretch>
        </p:blipFill>
        <p:spPr>
          <a:xfrm>
            <a:off x="4343400" y="1447800"/>
            <a:ext cx="4800600" cy="510540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Hannibal</a:t>
            </a:r>
            <a:endParaRPr lang="en-US" dirty="0"/>
          </a:p>
        </p:txBody>
      </p:sp>
      <p:sp>
        <p:nvSpPr>
          <p:cNvPr id="3" name="Content Placeholder 2"/>
          <p:cNvSpPr>
            <a:spLocks noGrp="1"/>
          </p:cNvSpPr>
          <p:nvPr>
            <p:ph sz="half" idx="1"/>
          </p:nvPr>
        </p:nvSpPr>
        <p:spPr>
          <a:xfrm>
            <a:off x="457200" y="990600"/>
            <a:ext cx="4038600" cy="4526280"/>
          </a:xfrm>
        </p:spPr>
        <p:txBody>
          <a:bodyPr>
            <a:noAutofit/>
          </a:bodyPr>
          <a:lstStyle/>
          <a:p>
            <a:r>
              <a:rPr lang="en-US" sz="3600" dirty="0">
                <a:solidFill>
                  <a:schemeClr val="bg1"/>
                </a:solidFill>
              </a:rPr>
              <a:t>Considered to be one of greatest generals. Started the 2</a:t>
            </a:r>
            <a:r>
              <a:rPr lang="en-US" sz="3600" baseline="30000" dirty="0">
                <a:solidFill>
                  <a:schemeClr val="bg1"/>
                </a:solidFill>
              </a:rPr>
              <a:t>nd</a:t>
            </a:r>
            <a:r>
              <a:rPr lang="en-US" sz="3600" dirty="0">
                <a:solidFill>
                  <a:schemeClr val="bg1"/>
                </a:solidFill>
              </a:rPr>
              <a:t> Punic War and became the leader of Carthage.</a:t>
            </a:r>
          </a:p>
        </p:txBody>
      </p:sp>
      <p:pic>
        <p:nvPicPr>
          <p:cNvPr id="5" name="Content Placeholder 4" descr="HANNIBAL.jpg"/>
          <p:cNvPicPr>
            <a:picLocks noGrp="1" noChangeAspect="1"/>
          </p:cNvPicPr>
          <p:nvPr>
            <p:ph sz="half" idx="2"/>
          </p:nvPr>
        </p:nvPicPr>
        <p:blipFill>
          <a:blip r:embed="rId2" cstate="print"/>
          <a:stretch>
            <a:fillRect/>
          </a:stretch>
        </p:blipFill>
        <p:spPr>
          <a:xfrm>
            <a:off x="4648200" y="1752600"/>
            <a:ext cx="4038600" cy="4377015"/>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Gaius Marius</a:t>
            </a:r>
            <a:endParaRPr lang="en-US" dirty="0"/>
          </a:p>
        </p:txBody>
      </p:sp>
      <p:sp>
        <p:nvSpPr>
          <p:cNvPr id="3" name="Content Placeholder 2"/>
          <p:cNvSpPr>
            <a:spLocks noGrp="1"/>
          </p:cNvSpPr>
          <p:nvPr>
            <p:ph sz="half" idx="1"/>
          </p:nvPr>
        </p:nvSpPr>
        <p:spPr/>
        <p:txBody>
          <a:bodyPr>
            <a:normAutofit/>
          </a:bodyPr>
          <a:lstStyle/>
          <a:p>
            <a:r>
              <a:rPr lang="en-US" sz="3200" dirty="0">
                <a:solidFill>
                  <a:schemeClr val="bg1"/>
                </a:solidFill>
              </a:rPr>
              <a:t>A consul of the Roman army who encouraged poor people to join the army. Before only people who owned property could fight.</a:t>
            </a:r>
          </a:p>
        </p:txBody>
      </p:sp>
      <p:pic>
        <p:nvPicPr>
          <p:cNvPr id="5" name="Content Placeholder 4" descr="Gaius_Marius.jpg"/>
          <p:cNvPicPr>
            <a:picLocks noGrp="1" noChangeAspect="1"/>
          </p:cNvPicPr>
          <p:nvPr>
            <p:ph sz="half" idx="2"/>
          </p:nvPr>
        </p:nvPicPr>
        <p:blipFill>
          <a:blip r:embed="rId2" cstate="print"/>
          <a:stretch>
            <a:fillRect/>
          </a:stretch>
        </p:blipFill>
        <p:spPr>
          <a:xfrm>
            <a:off x="4876800" y="1600200"/>
            <a:ext cx="3686175" cy="4687094"/>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Lucius</a:t>
            </a:r>
            <a:r>
              <a:rPr lang="en-US" b="1" dirty="0"/>
              <a:t> Cornelius Sulla</a:t>
            </a:r>
            <a:endParaRPr lang="en-US" dirty="0"/>
          </a:p>
        </p:txBody>
      </p:sp>
      <p:sp>
        <p:nvSpPr>
          <p:cNvPr id="3" name="Content Placeholder 2"/>
          <p:cNvSpPr>
            <a:spLocks noGrp="1"/>
          </p:cNvSpPr>
          <p:nvPr>
            <p:ph sz="half" idx="1"/>
          </p:nvPr>
        </p:nvSpPr>
        <p:spPr/>
        <p:txBody>
          <a:bodyPr/>
          <a:lstStyle/>
          <a:p>
            <a:r>
              <a:rPr lang="en-US" dirty="0">
                <a:solidFill>
                  <a:schemeClr val="bg1"/>
                </a:solidFill>
              </a:rPr>
              <a:t>A consul who had conflicts with Marius that leads to a civil war in Rome. Defeated Marius and makes himself dictator of Rome who used power to punish enemies</a:t>
            </a:r>
          </a:p>
        </p:txBody>
      </p:sp>
      <p:pic>
        <p:nvPicPr>
          <p:cNvPr id="5" name="Content Placeholder 4" descr="lucius_cornelius_sulla_138_78__hi.jpg"/>
          <p:cNvPicPr>
            <a:picLocks noGrp="1" noChangeAspect="1"/>
          </p:cNvPicPr>
          <p:nvPr>
            <p:ph sz="half" idx="2"/>
          </p:nvPr>
        </p:nvPicPr>
        <p:blipFill>
          <a:blip r:embed="rId2" cstate="print"/>
          <a:stretch>
            <a:fillRect/>
          </a:stretch>
        </p:blipFill>
        <p:spPr>
          <a:xfrm>
            <a:off x="5022360" y="1646238"/>
            <a:ext cx="3290279" cy="4525962"/>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Spartacus</a:t>
            </a:r>
            <a:endParaRPr lang="en-US" dirty="0"/>
          </a:p>
        </p:txBody>
      </p:sp>
      <p:sp>
        <p:nvSpPr>
          <p:cNvPr id="3" name="Content Placeholder 2"/>
          <p:cNvSpPr>
            <a:spLocks noGrp="1"/>
          </p:cNvSpPr>
          <p:nvPr>
            <p:ph sz="half" idx="1"/>
          </p:nvPr>
        </p:nvSpPr>
        <p:spPr/>
        <p:txBody>
          <a:bodyPr>
            <a:normAutofit/>
          </a:bodyPr>
          <a:lstStyle/>
          <a:p>
            <a:r>
              <a:rPr lang="en-US" sz="3200" dirty="0">
                <a:solidFill>
                  <a:schemeClr val="bg1"/>
                </a:solidFill>
              </a:rPr>
              <a:t>Former gladiator who rises up to demanded freedom. Is killed in battle and revolt ends</a:t>
            </a:r>
          </a:p>
        </p:txBody>
      </p:sp>
      <p:pic>
        <p:nvPicPr>
          <p:cNvPr id="5" name="Content Placeholder 4" descr="CASPKQICCAEA29MACAUO5WL0CAVMAAPJCAI8ONJKCARHCYP4CAE4FU23CADUHLSJCAU4N1P1CAEZRHQXCA2Q2N6QCA6RKM90CA5GCZ16CARISMDFCATCXPSJCA2Y0IX3CA4XD8ETCAGBTZXG.jpg"/>
          <p:cNvPicPr>
            <a:picLocks noGrp="1" noChangeAspect="1"/>
          </p:cNvPicPr>
          <p:nvPr>
            <p:ph sz="half" idx="2"/>
          </p:nvPr>
        </p:nvPicPr>
        <p:blipFill>
          <a:blip r:embed="rId2" cstate="print"/>
          <a:stretch>
            <a:fillRect/>
          </a:stretch>
        </p:blipFill>
        <p:spPr>
          <a:xfrm>
            <a:off x="5181600" y="1752600"/>
            <a:ext cx="3524250" cy="480060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Republic</a:t>
            </a:r>
            <a:endParaRPr lang="en-US" dirty="0"/>
          </a:p>
        </p:txBody>
      </p:sp>
      <p:sp>
        <p:nvSpPr>
          <p:cNvPr id="6" name="Content Placeholder 5"/>
          <p:cNvSpPr>
            <a:spLocks noGrp="1"/>
          </p:cNvSpPr>
          <p:nvPr>
            <p:ph sz="half" idx="1"/>
          </p:nvPr>
        </p:nvSpPr>
        <p:spPr/>
        <p:txBody>
          <a:bodyPr>
            <a:normAutofit/>
          </a:bodyPr>
          <a:lstStyle/>
          <a:p>
            <a:r>
              <a:rPr lang="en-US" sz="3600" dirty="0">
                <a:solidFill>
                  <a:schemeClr val="bg1"/>
                </a:solidFill>
              </a:rPr>
              <a:t>A government created in Rome where the people elect leaders to govern them</a:t>
            </a:r>
          </a:p>
        </p:txBody>
      </p:sp>
      <p:pic>
        <p:nvPicPr>
          <p:cNvPr id="10" name="Content Placeholder 9" descr="government-roman-banner.jpg"/>
          <p:cNvPicPr>
            <a:picLocks noGrp="1" noChangeAspect="1"/>
          </p:cNvPicPr>
          <p:nvPr>
            <p:ph sz="half" idx="2"/>
          </p:nvPr>
        </p:nvPicPr>
        <p:blipFill>
          <a:blip r:embed="rId2" cstate="print"/>
          <a:stretch>
            <a:fillRect/>
          </a:stretch>
        </p:blipFill>
        <p:spPr>
          <a:xfrm>
            <a:off x="4648200" y="1752600"/>
            <a:ext cx="4038600" cy="472440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Gladiators </a:t>
            </a:r>
            <a:endParaRPr lang="en-US" dirty="0"/>
          </a:p>
        </p:txBody>
      </p:sp>
      <p:sp>
        <p:nvSpPr>
          <p:cNvPr id="3" name="Content Placeholder 2"/>
          <p:cNvSpPr>
            <a:spLocks noGrp="1"/>
          </p:cNvSpPr>
          <p:nvPr>
            <p:ph sz="half" idx="1"/>
          </p:nvPr>
        </p:nvSpPr>
        <p:spPr/>
        <p:txBody>
          <a:bodyPr>
            <a:normAutofit lnSpcReduction="10000"/>
          </a:bodyPr>
          <a:lstStyle/>
          <a:p>
            <a:r>
              <a:rPr lang="en-US" dirty="0">
                <a:solidFill>
                  <a:schemeClr val="bg1"/>
                </a:solidFill>
              </a:rPr>
              <a:t>a person, often a slave or captive, who was armed with a sword or other weapon and forced to fight to the death in a public arena against another person or a wild animal, for the entertainment of the spectators.</a:t>
            </a:r>
          </a:p>
        </p:txBody>
      </p:sp>
      <p:pic>
        <p:nvPicPr>
          <p:cNvPr id="5" name="Content Placeholder 4" descr="romegladiator.jpg"/>
          <p:cNvPicPr>
            <a:picLocks noGrp="1" noChangeAspect="1"/>
          </p:cNvPicPr>
          <p:nvPr>
            <p:ph sz="half" idx="2"/>
          </p:nvPr>
        </p:nvPicPr>
        <p:blipFill>
          <a:blip r:embed="rId2" cstate="print"/>
          <a:stretch>
            <a:fillRect/>
          </a:stretch>
        </p:blipFill>
        <p:spPr>
          <a:xfrm>
            <a:off x="4648200" y="1828800"/>
            <a:ext cx="4038600" cy="4419600"/>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#2</a:t>
            </a:r>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Cicero</a:t>
            </a:r>
            <a:endParaRPr lang="en-US" dirty="0"/>
          </a:p>
        </p:txBody>
      </p:sp>
      <p:pic>
        <p:nvPicPr>
          <p:cNvPr id="5" name="Content Placeholder 4" descr="images.jpg"/>
          <p:cNvPicPr>
            <a:picLocks noGrp="1" noChangeAspect="1"/>
          </p:cNvPicPr>
          <p:nvPr>
            <p:ph sz="half" idx="1"/>
          </p:nvPr>
        </p:nvPicPr>
        <p:blipFill>
          <a:blip r:embed="rId2" cstate="print"/>
          <a:stretch>
            <a:fillRect/>
          </a:stretch>
        </p:blipFill>
        <p:spPr>
          <a:xfrm>
            <a:off x="1143000" y="1447800"/>
            <a:ext cx="2922270" cy="3962400"/>
          </a:xfrm>
        </p:spPr>
      </p:pic>
      <p:sp>
        <p:nvSpPr>
          <p:cNvPr id="4" name="Content Placeholder 3"/>
          <p:cNvSpPr>
            <a:spLocks noGrp="1"/>
          </p:cNvSpPr>
          <p:nvPr>
            <p:ph sz="half" idx="2"/>
          </p:nvPr>
        </p:nvSpPr>
        <p:spPr/>
        <p:txBody>
          <a:bodyPr/>
          <a:lstStyle/>
          <a:p>
            <a:r>
              <a:rPr lang="en-US" dirty="0">
                <a:solidFill>
                  <a:schemeClr val="bg1"/>
                </a:solidFill>
              </a:rPr>
              <a:t>A philosopher and gifted orator who called on the upper class to work together to make Rome a better place</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Julius Caesar</a:t>
            </a:r>
            <a:endParaRPr lang="en-US" dirty="0"/>
          </a:p>
        </p:txBody>
      </p:sp>
      <p:pic>
        <p:nvPicPr>
          <p:cNvPr id="5" name="Content Placeholder 4" descr="CE.jpg"/>
          <p:cNvPicPr>
            <a:picLocks noGrp="1" noChangeAspect="1"/>
          </p:cNvPicPr>
          <p:nvPr>
            <p:ph sz="half" idx="1"/>
          </p:nvPr>
        </p:nvPicPr>
        <p:blipFill>
          <a:blip r:embed="rId2" cstate="print"/>
          <a:stretch>
            <a:fillRect/>
          </a:stretch>
        </p:blipFill>
        <p:spPr>
          <a:xfrm>
            <a:off x="685800" y="1752600"/>
            <a:ext cx="3539331" cy="3539331"/>
          </a:xfrm>
        </p:spPr>
      </p:pic>
      <p:sp>
        <p:nvSpPr>
          <p:cNvPr id="4" name="Content Placeholder 3"/>
          <p:cNvSpPr>
            <a:spLocks noGrp="1"/>
          </p:cNvSpPr>
          <p:nvPr>
            <p:ph sz="half" idx="2"/>
          </p:nvPr>
        </p:nvSpPr>
        <p:spPr/>
        <p:txBody>
          <a:bodyPr/>
          <a:lstStyle/>
          <a:p>
            <a:r>
              <a:rPr lang="en-US" dirty="0">
                <a:solidFill>
                  <a:schemeClr val="bg1"/>
                </a:solidFill>
              </a:rPr>
              <a:t>A great general admired for bravery and speeches who made himself dictator and lost popularity with the people. He was assassinated by Senators who feared he would try to become King </a:t>
            </a:r>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Marc Anthony</a:t>
            </a:r>
            <a:endParaRPr lang="en-US" dirty="0"/>
          </a:p>
        </p:txBody>
      </p:sp>
      <p:pic>
        <p:nvPicPr>
          <p:cNvPr id="5" name="Content Placeholder 4" descr="M.jpg"/>
          <p:cNvPicPr>
            <a:picLocks noGrp="1" noChangeAspect="1"/>
          </p:cNvPicPr>
          <p:nvPr>
            <p:ph sz="half" idx="1"/>
          </p:nvPr>
        </p:nvPicPr>
        <p:blipFill>
          <a:blip r:embed="rId2" cstate="print"/>
          <a:stretch>
            <a:fillRect/>
          </a:stretch>
        </p:blipFill>
        <p:spPr>
          <a:xfrm>
            <a:off x="914400" y="1295400"/>
            <a:ext cx="3200400" cy="4182341"/>
          </a:xfrm>
        </p:spPr>
      </p:pic>
      <p:sp>
        <p:nvSpPr>
          <p:cNvPr id="4" name="Content Placeholder 3"/>
          <p:cNvSpPr>
            <a:spLocks noGrp="1"/>
          </p:cNvSpPr>
          <p:nvPr>
            <p:ph sz="half" idx="2"/>
          </p:nvPr>
        </p:nvSpPr>
        <p:spPr/>
        <p:txBody>
          <a:bodyPr/>
          <a:lstStyle/>
          <a:p>
            <a:r>
              <a:rPr lang="en-US" dirty="0">
                <a:solidFill>
                  <a:schemeClr val="bg1"/>
                </a:solidFill>
              </a:rPr>
              <a:t>Former assistant to Julius Caesar who set out to avenge Caesar’s death and starts civil war in Rome with Octavian. Married Cleopatra of Egypt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Octavian “Augustus”</a:t>
            </a:r>
            <a:endParaRPr lang="en-US" dirty="0"/>
          </a:p>
        </p:txBody>
      </p:sp>
      <p:pic>
        <p:nvPicPr>
          <p:cNvPr id="5" name="Content Placeholder 4" descr="o.jpg"/>
          <p:cNvPicPr>
            <a:picLocks noGrp="1" noChangeAspect="1"/>
          </p:cNvPicPr>
          <p:nvPr>
            <p:ph sz="half" idx="1"/>
          </p:nvPr>
        </p:nvPicPr>
        <p:blipFill>
          <a:blip r:embed="rId2" cstate="print"/>
          <a:stretch>
            <a:fillRect/>
          </a:stretch>
        </p:blipFill>
        <p:spPr>
          <a:xfrm>
            <a:off x="990600" y="1447800"/>
            <a:ext cx="3176588" cy="4745746"/>
          </a:xfrm>
        </p:spPr>
      </p:pic>
      <p:sp>
        <p:nvSpPr>
          <p:cNvPr id="4" name="Content Placeholder 3"/>
          <p:cNvSpPr>
            <a:spLocks noGrp="1"/>
          </p:cNvSpPr>
          <p:nvPr>
            <p:ph sz="half" idx="2"/>
          </p:nvPr>
        </p:nvSpPr>
        <p:spPr/>
        <p:txBody>
          <a:bodyPr>
            <a:normAutofit fontScale="92500"/>
          </a:bodyPr>
          <a:lstStyle/>
          <a:p>
            <a:r>
              <a:rPr lang="en-US" dirty="0">
                <a:solidFill>
                  <a:schemeClr val="bg1"/>
                </a:solidFill>
              </a:rPr>
              <a:t>Caesar’s adopted son who fought with Anthony to avenge his father’s death. He becomes emperor and sole ruler. Gives up thrown to Senate, who renames him “Augustus.” Marks end of Roman Republic and start of Roman Empire.</a:t>
            </a:r>
          </a:p>
          <a:p>
            <a:endParaRPr lang="en-US" dirty="0">
              <a:solidFill>
                <a:schemeClr val="bg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Pax</a:t>
            </a:r>
            <a:r>
              <a:rPr lang="en-US" b="1" dirty="0"/>
              <a:t> </a:t>
            </a:r>
            <a:r>
              <a:rPr lang="en-US" b="1" dirty="0" err="1"/>
              <a:t>Romana</a:t>
            </a:r>
            <a:r>
              <a:rPr lang="en-US" b="1" dirty="0"/>
              <a:t> </a:t>
            </a:r>
            <a:endParaRPr lang="en-US" dirty="0"/>
          </a:p>
        </p:txBody>
      </p:sp>
      <p:pic>
        <p:nvPicPr>
          <p:cNvPr id="5" name="Content Placeholder 4" descr="p.jpg"/>
          <p:cNvPicPr>
            <a:picLocks noGrp="1" noChangeAspect="1"/>
          </p:cNvPicPr>
          <p:nvPr>
            <p:ph sz="half" idx="1"/>
          </p:nvPr>
        </p:nvPicPr>
        <p:blipFill>
          <a:blip r:embed="rId2" cstate="print"/>
          <a:stretch>
            <a:fillRect/>
          </a:stretch>
        </p:blipFill>
        <p:spPr>
          <a:xfrm>
            <a:off x="685800" y="1600200"/>
            <a:ext cx="3505200" cy="4888392"/>
          </a:xfrm>
        </p:spPr>
      </p:pic>
      <p:sp>
        <p:nvSpPr>
          <p:cNvPr id="4" name="Content Placeholder 3"/>
          <p:cNvSpPr>
            <a:spLocks noGrp="1"/>
          </p:cNvSpPr>
          <p:nvPr>
            <p:ph sz="half" idx="2"/>
          </p:nvPr>
        </p:nvSpPr>
        <p:spPr/>
        <p:txBody>
          <a:bodyPr/>
          <a:lstStyle/>
          <a:p>
            <a:r>
              <a:rPr lang="en-US" dirty="0">
                <a:solidFill>
                  <a:schemeClr val="bg1"/>
                </a:solidFill>
              </a:rPr>
              <a:t>“Roman Peace” The first 200 years of the Roman Empire with a stable government and prosperity.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Aqueduct</a:t>
            </a:r>
            <a:endParaRPr lang="en-US" dirty="0"/>
          </a:p>
        </p:txBody>
      </p:sp>
      <p:pic>
        <p:nvPicPr>
          <p:cNvPr id="5" name="Content Placeholder 4" descr="a.jpg"/>
          <p:cNvPicPr>
            <a:picLocks noGrp="1" noChangeAspect="1"/>
          </p:cNvPicPr>
          <p:nvPr>
            <p:ph sz="half" idx="1"/>
          </p:nvPr>
        </p:nvPicPr>
        <p:blipFill>
          <a:blip r:embed="rId2" cstate="print"/>
          <a:stretch>
            <a:fillRect/>
          </a:stretch>
        </p:blipFill>
        <p:spPr>
          <a:xfrm>
            <a:off x="533400" y="1447800"/>
            <a:ext cx="3657600" cy="4648200"/>
          </a:xfrm>
        </p:spPr>
      </p:pic>
      <p:sp>
        <p:nvSpPr>
          <p:cNvPr id="4" name="Content Placeholder 3"/>
          <p:cNvSpPr>
            <a:spLocks noGrp="1"/>
          </p:cNvSpPr>
          <p:nvPr>
            <p:ph sz="half" idx="2"/>
          </p:nvPr>
        </p:nvSpPr>
        <p:spPr/>
        <p:txBody>
          <a:bodyPr/>
          <a:lstStyle/>
          <a:p>
            <a:r>
              <a:rPr lang="en-US" sz="4000" dirty="0">
                <a:solidFill>
                  <a:schemeClr val="bg1"/>
                </a:solidFill>
              </a:rPr>
              <a:t>Raised channels used to carry water to mountains in cities</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Romance Languages</a:t>
            </a:r>
            <a:endParaRPr lang="en-US" dirty="0"/>
          </a:p>
        </p:txBody>
      </p:sp>
      <p:sp>
        <p:nvSpPr>
          <p:cNvPr id="4" name="Content Placeholder 3"/>
          <p:cNvSpPr>
            <a:spLocks noGrp="1"/>
          </p:cNvSpPr>
          <p:nvPr>
            <p:ph sz="half" idx="2"/>
          </p:nvPr>
        </p:nvSpPr>
        <p:spPr/>
        <p:txBody>
          <a:bodyPr/>
          <a:lstStyle/>
          <a:p>
            <a:r>
              <a:rPr lang="en-US" dirty="0">
                <a:solidFill>
                  <a:schemeClr val="bg1"/>
                </a:solidFill>
              </a:rPr>
              <a:t>Stems of Latin. Includes: Italian, Spanish, French, and Portuguese. </a:t>
            </a:r>
          </a:p>
          <a:p>
            <a:endParaRPr lang="en-US" dirty="0"/>
          </a:p>
        </p:txBody>
      </p:sp>
      <p:pic>
        <p:nvPicPr>
          <p:cNvPr id="7" name="Content Placeholder 6" descr="r.jpg"/>
          <p:cNvPicPr>
            <a:picLocks noGrp="1" noChangeAspect="1"/>
          </p:cNvPicPr>
          <p:nvPr>
            <p:ph sz="half" idx="1"/>
          </p:nvPr>
        </p:nvPicPr>
        <p:blipFill>
          <a:blip r:embed="rId2" cstate="print"/>
          <a:stretch>
            <a:fillRect/>
          </a:stretch>
        </p:blipFill>
        <p:spPr>
          <a:xfrm>
            <a:off x="685800" y="1752600"/>
            <a:ext cx="3724275" cy="3724275"/>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Civil Law</a:t>
            </a:r>
            <a:endParaRPr lang="en-US" dirty="0"/>
          </a:p>
        </p:txBody>
      </p:sp>
      <p:pic>
        <p:nvPicPr>
          <p:cNvPr id="5" name="Content Placeholder 4" descr="c.jpg"/>
          <p:cNvPicPr>
            <a:picLocks noGrp="1" noChangeAspect="1"/>
          </p:cNvPicPr>
          <p:nvPr>
            <p:ph sz="half" idx="1"/>
          </p:nvPr>
        </p:nvPicPr>
        <p:blipFill>
          <a:blip r:embed="rId2" cstate="print"/>
          <a:stretch>
            <a:fillRect/>
          </a:stretch>
        </p:blipFill>
        <p:spPr>
          <a:xfrm>
            <a:off x="533400" y="1676400"/>
            <a:ext cx="3257034" cy="4343400"/>
          </a:xfrm>
        </p:spPr>
      </p:pic>
      <p:sp>
        <p:nvSpPr>
          <p:cNvPr id="4" name="Content Placeholder 3"/>
          <p:cNvSpPr>
            <a:spLocks noGrp="1"/>
          </p:cNvSpPr>
          <p:nvPr>
            <p:ph sz="half" idx="2"/>
          </p:nvPr>
        </p:nvSpPr>
        <p:spPr/>
        <p:txBody>
          <a:bodyPr/>
          <a:lstStyle/>
          <a:p>
            <a:r>
              <a:rPr lang="en-US" sz="3600" dirty="0">
                <a:solidFill>
                  <a:schemeClr val="bg1"/>
                </a:solidFill>
              </a:rPr>
              <a:t>A legal system based on a written code or laws </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Dictators</a:t>
            </a:r>
            <a:endParaRPr lang="en-US" dirty="0"/>
          </a:p>
        </p:txBody>
      </p:sp>
      <p:sp>
        <p:nvSpPr>
          <p:cNvPr id="3" name="Content Placeholder 2"/>
          <p:cNvSpPr>
            <a:spLocks noGrp="1"/>
          </p:cNvSpPr>
          <p:nvPr>
            <p:ph sz="half" idx="1"/>
          </p:nvPr>
        </p:nvSpPr>
        <p:spPr/>
        <p:txBody>
          <a:bodyPr>
            <a:normAutofit/>
          </a:bodyPr>
          <a:lstStyle/>
          <a:p>
            <a:r>
              <a:rPr lang="en-US" sz="3600" dirty="0">
                <a:solidFill>
                  <a:schemeClr val="bg1"/>
                </a:solidFill>
              </a:rPr>
              <a:t>Rulers with almost absolute power</a:t>
            </a:r>
          </a:p>
        </p:txBody>
      </p:sp>
      <p:pic>
        <p:nvPicPr>
          <p:cNvPr id="5" name="Content Placeholder 4" descr="World_Greatest_Dictators_by_vherand.jpg"/>
          <p:cNvPicPr>
            <a:picLocks noGrp="1" noChangeAspect="1"/>
          </p:cNvPicPr>
          <p:nvPr>
            <p:ph sz="half" idx="2"/>
          </p:nvPr>
        </p:nvPicPr>
        <p:blipFill>
          <a:blip r:embed="rId2" cstate="print"/>
          <a:stretch>
            <a:fillRect/>
          </a:stretch>
        </p:blipFill>
        <p:spPr>
          <a:xfrm>
            <a:off x="4686772" y="1646238"/>
            <a:ext cx="3961455" cy="4525962"/>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Diocletian</a:t>
            </a:r>
            <a:endParaRPr lang="en-US" dirty="0"/>
          </a:p>
        </p:txBody>
      </p:sp>
      <p:pic>
        <p:nvPicPr>
          <p:cNvPr id="5" name="Content Placeholder 4" descr="de.jpg"/>
          <p:cNvPicPr>
            <a:picLocks noGrp="1" noChangeAspect="1"/>
          </p:cNvPicPr>
          <p:nvPr>
            <p:ph sz="half" idx="1"/>
          </p:nvPr>
        </p:nvPicPr>
        <p:blipFill>
          <a:blip r:embed="rId2" cstate="print"/>
          <a:stretch>
            <a:fillRect/>
          </a:stretch>
        </p:blipFill>
        <p:spPr>
          <a:xfrm>
            <a:off x="762000" y="1752600"/>
            <a:ext cx="3352800" cy="4470400"/>
          </a:xfrm>
        </p:spPr>
      </p:pic>
      <p:sp>
        <p:nvSpPr>
          <p:cNvPr id="4" name="Content Placeholder 3"/>
          <p:cNvSpPr>
            <a:spLocks noGrp="1"/>
          </p:cNvSpPr>
          <p:nvPr>
            <p:ph sz="half" idx="2"/>
          </p:nvPr>
        </p:nvSpPr>
        <p:spPr/>
        <p:txBody>
          <a:bodyPr/>
          <a:lstStyle/>
          <a:p>
            <a:r>
              <a:rPr lang="en-US" dirty="0">
                <a:solidFill>
                  <a:schemeClr val="bg1"/>
                </a:solidFill>
              </a:rPr>
              <a:t>Becomes emperor in late 200s. Convinced that Rome was too large to be ruled by one person. Ruled the eastern half, appointed someone to rule other half.</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Roman Senate</a:t>
            </a:r>
            <a:endParaRPr lang="en-US" dirty="0"/>
          </a:p>
        </p:txBody>
      </p:sp>
      <p:pic>
        <p:nvPicPr>
          <p:cNvPr id="5" name="Content Placeholder 4" descr="r.jpg"/>
          <p:cNvPicPr>
            <a:picLocks noGrp="1" noChangeAspect="1"/>
          </p:cNvPicPr>
          <p:nvPr>
            <p:ph sz="half" idx="1"/>
          </p:nvPr>
        </p:nvPicPr>
        <p:blipFill>
          <a:blip r:embed="rId2" cstate="print"/>
          <a:stretch>
            <a:fillRect/>
          </a:stretch>
        </p:blipFill>
        <p:spPr>
          <a:xfrm>
            <a:off x="457200" y="1600200"/>
            <a:ext cx="3901299" cy="4572000"/>
          </a:xfrm>
        </p:spPr>
      </p:pic>
      <p:sp>
        <p:nvSpPr>
          <p:cNvPr id="4" name="Content Placeholder 3"/>
          <p:cNvSpPr>
            <a:spLocks noGrp="1"/>
          </p:cNvSpPr>
          <p:nvPr>
            <p:ph sz="half" idx="2"/>
          </p:nvPr>
        </p:nvSpPr>
        <p:spPr/>
        <p:txBody>
          <a:bodyPr/>
          <a:lstStyle/>
          <a:p>
            <a:r>
              <a:rPr lang="en-US" sz="3600" dirty="0">
                <a:solidFill>
                  <a:schemeClr val="bg1"/>
                </a:solidFill>
              </a:rPr>
              <a:t>A council of wealthy and powerful Romans that advised the city’s leader.</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Attila</a:t>
            </a:r>
            <a:endParaRPr lang="en-US" dirty="0"/>
          </a:p>
        </p:txBody>
      </p:sp>
      <p:pic>
        <p:nvPicPr>
          <p:cNvPr id="5" name="Content Placeholder 4" descr="a.jpg"/>
          <p:cNvPicPr>
            <a:picLocks noGrp="1" noChangeAspect="1"/>
          </p:cNvPicPr>
          <p:nvPr>
            <p:ph sz="half" idx="1"/>
          </p:nvPr>
        </p:nvPicPr>
        <p:blipFill>
          <a:blip r:embed="rId2" cstate="print"/>
          <a:stretch>
            <a:fillRect/>
          </a:stretch>
        </p:blipFill>
        <p:spPr>
          <a:xfrm>
            <a:off x="457200" y="1676400"/>
            <a:ext cx="3733800" cy="4495800"/>
          </a:xfrm>
        </p:spPr>
      </p:pic>
      <p:sp>
        <p:nvSpPr>
          <p:cNvPr id="4" name="Content Placeholder 3"/>
          <p:cNvSpPr>
            <a:spLocks noGrp="1"/>
          </p:cNvSpPr>
          <p:nvPr>
            <p:ph sz="half" idx="2"/>
          </p:nvPr>
        </p:nvSpPr>
        <p:spPr/>
        <p:txBody>
          <a:bodyPr/>
          <a:lstStyle/>
          <a:p>
            <a:r>
              <a:rPr lang="en-US" sz="4000" dirty="0">
                <a:solidFill>
                  <a:schemeClr val="bg1"/>
                </a:solidFill>
              </a:rPr>
              <a:t>Hun leader raided the Roman territory</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corruption</a:t>
            </a:r>
            <a:endParaRPr lang="en-US" dirty="0"/>
          </a:p>
        </p:txBody>
      </p:sp>
      <p:pic>
        <p:nvPicPr>
          <p:cNvPr id="6" name="Content Placeholder 5" descr="co.jpg"/>
          <p:cNvPicPr>
            <a:picLocks noGrp="1" noChangeAspect="1"/>
          </p:cNvPicPr>
          <p:nvPr>
            <p:ph sz="half" idx="1"/>
          </p:nvPr>
        </p:nvPicPr>
        <p:blipFill>
          <a:blip r:embed="rId2" cstate="print"/>
          <a:stretch>
            <a:fillRect/>
          </a:stretch>
        </p:blipFill>
        <p:spPr>
          <a:xfrm>
            <a:off x="5334000" y="1828800"/>
            <a:ext cx="2895600" cy="2362200"/>
          </a:xfrm>
        </p:spPr>
      </p:pic>
      <p:pic>
        <p:nvPicPr>
          <p:cNvPr id="5" name="Content Placeholder 4" descr="co.jpg"/>
          <p:cNvPicPr>
            <a:picLocks noGrp="1" noChangeAspect="1"/>
          </p:cNvPicPr>
          <p:nvPr>
            <p:ph sz="half" idx="2"/>
          </p:nvPr>
        </p:nvPicPr>
        <p:blipFill>
          <a:blip r:embed="rId3" cstate="print"/>
          <a:stretch>
            <a:fillRect/>
          </a:stretch>
        </p:blipFill>
        <p:spPr>
          <a:xfrm>
            <a:off x="5334000" y="4267200"/>
            <a:ext cx="2895600" cy="1828800"/>
          </a:xfrm>
        </p:spPr>
      </p:pic>
      <p:sp>
        <p:nvSpPr>
          <p:cNvPr id="8" name="TextBox 7"/>
          <p:cNvSpPr txBox="1"/>
          <p:nvPr/>
        </p:nvSpPr>
        <p:spPr>
          <a:xfrm>
            <a:off x="914400" y="2438400"/>
            <a:ext cx="3276600" cy="2215991"/>
          </a:xfrm>
          <a:prstGeom prst="rect">
            <a:avLst/>
          </a:prstGeom>
          <a:noFill/>
        </p:spPr>
        <p:txBody>
          <a:bodyPr wrap="square" rtlCol="0">
            <a:spAutoFit/>
          </a:bodyPr>
          <a:lstStyle/>
          <a:p>
            <a:r>
              <a:rPr lang="en-US" sz="4000" dirty="0">
                <a:solidFill>
                  <a:schemeClr val="bg1"/>
                </a:solidFill>
              </a:rPr>
              <a:t>The decay of people’s values</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Constantinople </a:t>
            </a:r>
            <a:endParaRPr lang="en-US" dirty="0"/>
          </a:p>
        </p:txBody>
      </p:sp>
      <p:sp>
        <p:nvSpPr>
          <p:cNvPr id="3" name="Content Placeholder 2"/>
          <p:cNvSpPr>
            <a:spLocks noGrp="1"/>
          </p:cNvSpPr>
          <p:nvPr>
            <p:ph sz="half" idx="1"/>
          </p:nvPr>
        </p:nvSpPr>
        <p:spPr/>
        <p:txBody>
          <a:bodyPr/>
          <a:lstStyle/>
          <a:p>
            <a:r>
              <a:rPr lang="en-US" sz="3200" dirty="0">
                <a:solidFill>
                  <a:schemeClr val="bg1"/>
                </a:solidFill>
              </a:rPr>
              <a:t>The new capital of Roman Empire named after the leader Constantine who wanted to reunite Rome. </a:t>
            </a:r>
          </a:p>
          <a:p>
            <a:endParaRPr lang="en-US" dirty="0"/>
          </a:p>
        </p:txBody>
      </p:sp>
      <p:pic>
        <p:nvPicPr>
          <p:cNvPr id="7" name="Content Placeholder 6" descr="Constantinople.png"/>
          <p:cNvPicPr>
            <a:picLocks noGrp="1" noChangeAspect="1"/>
          </p:cNvPicPr>
          <p:nvPr>
            <p:ph sz="half" idx="2"/>
          </p:nvPr>
        </p:nvPicPr>
        <p:blipFill>
          <a:blip r:embed="rId2" cstate="print"/>
          <a:stretch>
            <a:fillRect/>
          </a:stretch>
        </p:blipFill>
        <p:spPr>
          <a:xfrm>
            <a:off x="4648200" y="2268537"/>
            <a:ext cx="4038600" cy="3281363"/>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Byzantine Empire</a:t>
            </a:r>
            <a:endParaRPr lang="en-US" dirty="0"/>
          </a:p>
        </p:txBody>
      </p:sp>
      <p:pic>
        <p:nvPicPr>
          <p:cNvPr id="5" name="Content Placeholder 4" descr="byzant1.gif"/>
          <p:cNvPicPr>
            <a:picLocks noGrp="1" noChangeAspect="1"/>
          </p:cNvPicPr>
          <p:nvPr>
            <p:ph sz="half" idx="1"/>
          </p:nvPr>
        </p:nvPicPr>
        <p:blipFill>
          <a:blip r:embed="rId2" cstate="print"/>
          <a:stretch>
            <a:fillRect/>
          </a:stretch>
        </p:blipFill>
        <p:spPr>
          <a:xfrm>
            <a:off x="457200" y="2015961"/>
            <a:ext cx="4038600" cy="3786516"/>
          </a:xfrm>
        </p:spPr>
      </p:pic>
      <p:sp>
        <p:nvSpPr>
          <p:cNvPr id="4" name="Content Placeholder 3"/>
          <p:cNvSpPr>
            <a:spLocks noGrp="1"/>
          </p:cNvSpPr>
          <p:nvPr>
            <p:ph sz="half" idx="2"/>
          </p:nvPr>
        </p:nvSpPr>
        <p:spPr/>
        <p:txBody>
          <a:bodyPr>
            <a:normAutofit/>
          </a:bodyPr>
          <a:lstStyle/>
          <a:p>
            <a:r>
              <a:rPr lang="en-US" sz="3200" dirty="0">
                <a:solidFill>
                  <a:schemeClr val="bg1"/>
                </a:solidFill>
              </a:rPr>
              <a:t>The society that developed in the Eastern Roman Empire. Run by the Greeks.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Plebeians</a:t>
            </a:r>
            <a:endParaRPr lang="en-US" dirty="0"/>
          </a:p>
        </p:txBody>
      </p:sp>
      <p:sp>
        <p:nvSpPr>
          <p:cNvPr id="8" name="Content Placeholder 7"/>
          <p:cNvSpPr>
            <a:spLocks noGrp="1"/>
          </p:cNvSpPr>
          <p:nvPr>
            <p:ph sz="half" idx="1"/>
          </p:nvPr>
        </p:nvSpPr>
        <p:spPr/>
        <p:txBody>
          <a:bodyPr/>
          <a:lstStyle/>
          <a:p>
            <a:r>
              <a:rPr lang="en-US" dirty="0">
                <a:solidFill>
                  <a:schemeClr val="bg1"/>
                </a:solidFill>
              </a:rPr>
              <a:t>The group of common people or peasants in Rome who were calling for changing the government where they had more of a say in how the city was run.</a:t>
            </a:r>
          </a:p>
        </p:txBody>
      </p:sp>
      <p:pic>
        <p:nvPicPr>
          <p:cNvPr id="10" name="Content Placeholder 9" descr="patrician.gif"/>
          <p:cNvPicPr>
            <a:picLocks noGrp="1" noChangeAspect="1"/>
          </p:cNvPicPr>
          <p:nvPr>
            <p:ph sz="half" idx="2"/>
          </p:nvPr>
        </p:nvPicPr>
        <p:blipFill>
          <a:blip r:embed="rId2" cstate="print"/>
          <a:stretch>
            <a:fillRect/>
          </a:stretch>
        </p:blipFill>
        <p:spPr>
          <a:xfrm>
            <a:off x="4762500" y="1761331"/>
            <a:ext cx="3810000" cy="4295775"/>
          </a:xfrm>
        </p:spPr>
      </p:pic>
      <p:sp>
        <p:nvSpPr>
          <p:cNvPr id="11" name="Down Arrow 10"/>
          <p:cNvSpPr/>
          <p:nvPr/>
        </p:nvSpPr>
        <p:spPr>
          <a:xfrm>
            <a:off x="7467600" y="1828800"/>
            <a:ext cx="762000" cy="1447800"/>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patricians</a:t>
            </a:r>
            <a:endParaRPr lang="en-US" dirty="0"/>
          </a:p>
        </p:txBody>
      </p:sp>
      <p:sp>
        <p:nvSpPr>
          <p:cNvPr id="3" name="Content Placeholder 2"/>
          <p:cNvSpPr>
            <a:spLocks noGrp="1"/>
          </p:cNvSpPr>
          <p:nvPr>
            <p:ph sz="half" idx="1"/>
          </p:nvPr>
        </p:nvSpPr>
        <p:spPr/>
        <p:txBody>
          <a:bodyPr/>
          <a:lstStyle/>
          <a:p>
            <a:r>
              <a:rPr lang="en-US" dirty="0">
                <a:solidFill>
                  <a:schemeClr val="bg1"/>
                </a:solidFill>
              </a:rPr>
              <a:t>Roman nobles who ran the government. Only they could be elected to office, so they help all political power</a:t>
            </a:r>
          </a:p>
        </p:txBody>
      </p:sp>
      <p:pic>
        <p:nvPicPr>
          <p:cNvPr id="5" name="Content Placeholder 4" descr="patrician.gif"/>
          <p:cNvPicPr>
            <a:picLocks noGrp="1" noChangeAspect="1"/>
          </p:cNvPicPr>
          <p:nvPr>
            <p:ph sz="half" idx="2"/>
          </p:nvPr>
        </p:nvPicPr>
        <p:blipFill>
          <a:blip r:embed="rId2" cstate="print"/>
          <a:stretch>
            <a:fillRect/>
          </a:stretch>
        </p:blipFill>
        <p:spPr>
          <a:xfrm>
            <a:off x="4762500" y="1761331"/>
            <a:ext cx="3810000" cy="4295775"/>
          </a:xfrm>
        </p:spPr>
      </p:pic>
      <p:sp>
        <p:nvSpPr>
          <p:cNvPr id="6" name="Down Arrow 5"/>
          <p:cNvSpPr/>
          <p:nvPr/>
        </p:nvSpPr>
        <p:spPr>
          <a:xfrm rot="2522679">
            <a:off x="7016141" y="1669044"/>
            <a:ext cx="762000" cy="1447800"/>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Romulus and </a:t>
            </a:r>
            <a:r>
              <a:rPr lang="en-US" b="1" dirty="0" err="1"/>
              <a:t>Remus</a:t>
            </a:r>
            <a:endParaRPr lang="en-US" dirty="0"/>
          </a:p>
        </p:txBody>
      </p:sp>
      <p:sp>
        <p:nvSpPr>
          <p:cNvPr id="3" name="Content Placeholder 2"/>
          <p:cNvSpPr>
            <a:spLocks noGrp="1"/>
          </p:cNvSpPr>
          <p:nvPr>
            <p:ph sz="half" idx="1"/>
          </p:nvPr>
        </p:nvSpPr>
        <p:spPr/>
        <p:txBody>
          <a:bodyPr/>
          <a:lstStyle/>
          <a:p>
            <a:r>
              <a:rPr lang="en-US" dirty="0">
                <a:solidFill>
                  <a:schemeClr val="bg1"/>
                </a:solidFill>
              </a:rPr>
              <a:t>Brothers who are believed to be the founders of Rome</a:t>
            </a:r>
          </a:p>
        </p:txBody>
      </p:sp>
      <p:pic>
        <p:nvPicPr>
          <p:cNvPr id="5" name="Content Placeholder 4" descr="Romulus-and-Remus-pic.gif"/>
          <p:cNvPicPr>
            <a:picLocks noGrp="1" noChangeAspect="1"/>
          </p:cNvPicPr>
          <p:nvPr>
            <p:ph sz="half" idx="2"/>
          </p:nvPr>
        </p:nvPicPr>
        <p:blipFill>
          <a:blip r:embed="rId2" cstate="print"/>
          <a:stretch>
            <a:fillRect/>
          </a:stretch>
        </p:blipFill>
        <p:spPr>
          <a:xfrm>
            <a:off x="4831410" y="1646238"/>
            <a:ext cx="3672180" cy="4525962"/>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Cincinnatus</a:t>
            </a:r>
            <a:endParaRPr lang="en-US" dirty="0"/>
          </a:p>
        </p:txBody>
      </p:sp>
      <p:sp>
        <p:nvSpPr>
          <p:cNvPr id="3" name="Content Placeholder 2"/>
          <p:cNvSpPr>
            <a:spLocks noGrp="1"/>
          </p:cNvSpPr>
          <p:nvPr>
            <p:ph sz="half" idx="1"/>
          </p:nvPr>
        </p:nvSpPr>
        <p:spPr/>
        <p:txBody>
          <a:bodyPr>
            <a:normAutofit lnSpcReduction="10000"/>
          </a:bodyPr>
          <a:lstStyle/>
          <a:p>
            <a:r>
              <a:rPr lang="en-US" dirty="0">
                <a:solidFill>
                  <a:schemeClr val="bg1"/>
                </a:solidFill>
              </a:rPr>
              <a:t>One of Rome’s most famous dictators who was a farmer. The Romans chose him to be the leader to protect from invaders. After leading Rome to victory, he resigned and returned to farming.</a:t>
            </a:r>
          </a:p>
        </p:txBody>
      </p:sp>
      <p:pic>
        <p:nvPicPr>
          <p:cNvPr id="5" name="Content Placeholder 4" descr="Cincinnatus_Statue_full.jpg"/>
          <p:cNvPicPr>
            <a:picLocks noGrp="1" noChangeAspect="1"/>
          </p:cNvPicPr>
          <p:nvPr>
            <p:ph sz="half" idx="2"/>
          </p:nvPr>
        </p:nvPicPr>
        <p:blipFill>
          <a:blip r:embed="rId2" cstate="print"/>
          <a:stretch>
            <a:fillRect/>
          </a:stretch>
        </p:blipFill>
        <p:spPr>
          <a:xfrm>
            <a:off x="4876800" y="1371600"/>
            <a:ext cx="3686175" cy="5155490"/>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a:t>Magistrates</a:t>
            </a:r>
            <a:endParaRPr lang="en-US" dirty="0"/>
          </a:p>
        </p:txBody>
      </p:sp>
      <p:sp>
        <p:nvSpPr>
          <p:cNvPr id="3" name="Content Placeholder 2"/>
          <p:cNvSpPr>
            <a:spLocks noGrp="1"/>
          </p:cNvSpPr>
          <p:nvPr>
            <p:ph sz="half" idx="1"/>
          </p:nvPr>
        </p:nvSpPr>
        <p:spPr/>
        <p:txBody>
          <a:bodyPr>
            <a:normAutofit/>
          </a:bodyPr>
          <a:lstStyle/>
          <a:p>
            <a:r>
              <a:rPr lang="en-US" sz="3200" dirty="0">
                <a:solidFill>
                  <a:schemeClr val="bg1"/>
                </a:solidFill>
              </a:rPr>
              <a:t>Government officials who were elected </a:t>
            </a:r>
          </a:p>
        </p:txBody>
      </p:sp>
      <p:pic>
        <p:nvPicPr>
          <p:cNvPr id="5" name="Content Placeholder 4" descr="magistrates-court.jpg"/>
          <p:cNvPicPr>
            <a:picLocks noGrp="1" noChangeAspect="1"/>
          </p:cNvPicPr>
          <p:nvPr>
            <p:ph sz="half" idx="2"/>
          </p:nvPr>
        </p:nvPicPr>
        <p:blipFill>
          <a:blip r:embed="rId2" cstate="print"/>
          <a:stretch>
            <a:fillRect/>
          </a:stretch>
        </p:blipFill>
        <p:spPr>
          <a:xfrm>
            <a:off x="4648200" y="1676400"/>
            <a:ext cx="4038600" cy="4246600"/>
          </a:xfrm>
        </p:spPr>
      </p:pic>
      <p:sp>
        <p:nvSpPr>
          <p:cNvPr id="6" name="Down Arrow 5"/>
          <p:cNvSpPr/>
          <p:nvPr/>
        </p:nvSpPr>
        <p:spPr>
          <a:xfrm rot="2522679">
            <a:off x="7397142" y="1059444"/>
            <a:ext cx="762000" cy="1447800"/>
          </a:xfrm>
          <a:prstGeom prst="down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Consuls</a:t>
            </a:r>
            <a:endParaRPr lang="en-US" dirty="0"/>
          </a:p>
        </p:txBody>
      </p:sp>
      <p:sp>
        <p:nvSpPr>
          <p:cNvPr id="3" name="Content Placeholder 2"/>
          <p:cNvSpPr>
            <a:spLocks noGrp="1"/>
          </p:cNvSpPr>
          <p:nvPr>
            <p:ph sz="half" idx="1"/>
          </p:nvPr>
        </p:nvSpPr>
        <p:spPr/>
        <p:txBody>
          <a:bodyPr>
            <a:normAutofit/>
          </a:bodyPr>
          <a:lstStyle/>
          <a:p>
            <a:r>
              <a:rPr lang="en-US" sz="3200" dirty="0">
                <a:solidFill>
                  <a:schemeClr val="bg1"/>
                </a:solidFill>
              </a:rPr>
              <a:t>The title of the two most powerful magistrates</a:t>
            </a:r>
          </a:p>
        </p:txBody>
      </p:sp>
      <p:pic>
        <p:nvPicPr>
          <p:cNvPr id="6" name="Content Placeholder 5" descr="roman_consuls_from_lantica_roma_1825_colour_poster-rfa03ebdc83c342e494d7922fa3124471_wve_400.jpg"/>
          <p:cNvPicPr>
            <a:picLocks noGrp="1" noChangeAspect="1"/>
          </p:cNvPicPr>
          <p:nvPr>
            <p:ph sz="half" idx="2"/>
          </p:nvPr>
        </p:nvPicPr>
        <p:blipFill>
          <a:blip r:embed="rId2" cstate="print"/>
          <a:stretch>
            <a:fillRect/>
          </a:stretch>
        </p:blipFill>
        <p:spPr>
          <a:xfrm>
            <a:off x="4762500" y="2004219"/>
            <a:ext cx="3810000" cy="3810000"/>
          </a:xfr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339</TotalTime>
  <Words>634</Words>
  <Application>Microsoft Office PowerPoint</Application>
  <PresentationFormat>On-screen Show (4:3)</PresentationFormat>
  <Paragraphs>69</Paragraphs>
  <Slides>35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35</vt:i4>
      </vt:variant>
    </vt:vector>
  </HeadingPairs>
  <TitlesOfParts>
    <vt:vector size="38" baseType="lpstr">
      <vt:lpstr>Rockwell</vt:lpstr>
      <vt:lpstr>Wingdings 2</vt:lpstr>
      <vt:lpstr>Foundry</vt:lpstr>
      <vt:lpstr>Ancient Rome </vt:lpstr>
      <vt:lpstr>Republic</vt:lpstr>
      <vt:lpstr>Dictators</vt:lpstr>
      <vt:lpstr>Plebeians</vt:lpstr>
      <vt:lpstr>patricians</vt:lpstr>
      <vt:lpstr>Romulus and Remus</vt:lpstr>
      <vt:lpstr>Cincinnatus</vt:lpstr>
      <vt:lpstr>Magistrates</vt:lpstr>
      <vt:lpstr>Consuls</vt:lpstr>
      <vt:lpstr>Roman Senate</vt:lpstr>
      <vt:lpstr>veto</vt:lpstr>
      <vt:lpstr>Latin</vt:lpstr>
      <vt:lpstr>checks and balances </vt:lpstr>
      <vt:lpstr>Legions</vt:lpstr>
      <vt:lpstr>Punic Wars</vt:lpstr>
      <vt:lpstr>Hannibal</vt:lpstr>
      <vt:lpstr>Gaius Marius</vt:lpstr>
      <vt:lpstr>Lucius Cornelius Sulla</vt:lpstr>
      <vt:lpstr>Spartacus</vt:lpstr>
      <vt:lpstr>Gladiators </vt:lpstr>
      <vt:lpstr>PART #2</vt:lpstr>
      <vt:lpstr>Cicero</vt:lpstr>
      <vt:lpstr>Julius Caesar</vt:lpstr>
      <vt:lpstr>Marc Anthony</vt:lpstr>
      <vt:lpstr>Octavian “Augustus”</vt:lpstr>
      <vt:lpstr>Pax Romana </vt:lpstr>
      <vt:lpstr>Aqueduct</vt:lpstr>
      <vt:lpstr>Romance Languages</vt:lpstr>
      <vt:lpstr>Civil Law</vt:lpstr>
      <vt:lpstr>Diocletian</vt:lpstr>
      <vt:lpstr>Roman Senate</vt:lpstr>
      <vt:lpstr>Attila</vt:lpstr>
      <vt:lpstr>corruption</vt:lpstr>
      <vt:lpstr>Constantinople </vt:lpstr>
      <vt:lpstr>Byzantine Empire</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Rome</dc:title>
  <dc:creator>pete</dc:creator>
  <cp:lastModifiedBy>Clifford Thomas</cp:lastModifiedBy>
  <cp:revision>17</cp:revision>
  <dcterms:created xsi:type="dcterms:W3CDTF">2013-03-20T16:59:08Z</dcterms:created>
  <dcterms:modified xsi:type="dcterms:W3CDTF">2019-02-20T13:26:56Z</dcterms:modified>
</cp:coreProperties>
</file>