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96" r:id="rId3"/>
    <p:sldId id="293" r:id="rId4"/>
    <p:sldId id="294" r:id="rId5"/>
    <p:sldId id="295" r:id="rId6"/>
    <p:sldId id="297"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9144000" cy="6858000" type="screen4x3"/>
  <p:notesSz cx="6858000" cy="9144000"/>
  <p:embeddedFontLst>
    <p:embeddedFont>
      <p:font typeface="Cabin" panose="020B0604020202020204" charset="0"/>
      <p:regular r:id="rId42"/>
      <p:bold r:id="rId43"/>
      <p:italic r:id="rId44"/>
      <p:boldItalic r:id="rId45"/>
    </p:embeddedFont>
    <p:embeddedFont>
      <p:font typeface="Gill Sans MT" panose="020B0502020104020203"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0CCD6C-4FA3-4F00-B739-CFD5078B2F72}">
  <a:tblStyle styleId="{E50CCD6C-4FA3-4F00-B739-CFD5078B2F7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BDE251E-748B-4D1D-B075-E9288E031A05}" styleName="Table_1">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CF5F7"/>
          </a:solidFill>
        </a:fill>
      </a:tcStyle>
    </a:wholeTbl>
    <a:band1H>
      <a:tcTxStyle/>
      <a:tcStyle>
        <a:tcBdr/>
        <a:fill>
          <a:solidFill>
            <a:srgbClr val="D6E8ED"/>
          </a:solidFill>
        </a:fill>
      </a:tcStyle>
    </a:band1H>
    <a:band2H>
      <a:tcTxStyle/>
      <a:tcStyle>
        <a:tcBdr/>
      </a:tcStyle>
    </a:band2H>
    <a:band1V>
      <a:tcTxStyle/>
      <a:tcStyle>
        <a:tcBdr/>
        <a:fill>
          <a:solidFill>
            <a:srgbClr val="D6E8ED"/>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5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66" name="Shape 3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92" name="Shape 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398" name="Shape 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59" name="Shape 4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66" name="Shape 4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73" name="Shape 4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89" name="Shape 4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495" name="Shape 4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1432560" y="359898"/>
            <a:ext cx="7406640" cy="1472184"/>
          </a:xfrm>
          <a:prstGeom prst="rect">
            <a:avLst/>
          </a:prstGeom>
          <a:noFill/>
          <a:ln>
            <a:noFill/>
          </a:ln>
        </p:spPr>
        <p:txBody>
          <a:bodyPr wrap="square" lIns="91425" tIns="91425" rIns="91425" bIns="91425" anchor="b" anchorCtr="0"/>
          <a:lstStyle>
            <a:lvl1pPr marL="0" marR="0" lvl="0" indent="0" algn="l" rtl="0">
              <a:spcBef>
                <a:spcPts val="0"/>
              </a:spcBef>
              <a:buClr>
                <a:srgbClr val="562214"/>
              </a:buClr>
              <a:buFont typeface="Cabin"/>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8" name="Shape 18"/>
          <p:cNvSpPr txBox="1">
            <a:spLocks noGrp="1"/>
          </p:cNvSpPr>
          <p:nvPr>
            <p:ph type="subTitle" idx="1"/>
          </p:nvPr>
        </p:nvSpPr>
        <p:spPr>
          <a:xfrm>
            <a:off x="1432560" y="1850064"/>
            <a:ext cx="7406640" cy="1752600"/>
          </a:xfrm>
          <a:prstGeom prst="rect">
            <a:avLst/>
          </a:prstGeom>
          <a:noFill/>
          <a:ln>
            <a:noFill/>
          </a:ln>
        </p:spPr>
        <p:txBody>
          <a:bodyPr wrap="square" lIns="91425" tIns="91425" rIns="91425" bIns="91425" anchor="t" anchorCtr="0"/>
          <a:lstStyle>
            <a:lvl1pPr marL="27432" marR="0" lvl="0" indent="-2032" algn="l" rtl="0">
              <a:lnSpc>
                <a:spcPct val="100000"/>
              </a:lnSpc>
              <a:spcBef>
                <a:spcPts val="600"/>
              </a:spcBef>
              <a:buClr>
                <a:schemeClr val="accent1"/>
              </a:buClr>
              <a:buFont typeface="Cabin"/>
              <a:buNone/>
              <a:defRPr/>
            </a:lvl1pPr>
            <a:lvl2pPr marL="457200" marR="0" lvl="1" indent="0" algn="ctr" rtl="0">
              <a:lnSpc>
                <a:spcPct val="100000"/>
              </a:lnSpc>
              <a:spcBef>
                <a:spcPts val="550"/>
              </a:spcBef>
              <a:buClr>
                <a:schemeClr val="accent1"/>
              </a:buClr>
              <a:buFont typeface="Cabin"/>
              <a:buNone/>
              <a:defRPr/>
            </a:lvl2pPr>
            <a:lvl3pPr marL="914400" marR="0" lvl="2" indent="0" algn="ctr" rtl="0">
              <a:lnSpc>
                <a:spcPct val="100000"/>
              </a:lnSpc>
              <a:spcBef>
                <a:spcPts val="480"/>
              </a:spcBef>
              <a:buClr>
                <a:schemeClr val="accent2"/>
              </a:buClr>
              <a:buFont typeface="Cabin"/>
              <a:buNone/>
              <a:defRPr/>
            </a:lvl3pPr>
            <a:lvl4pPr marL="1371600" marR="0" lvl="3" indent="0" algn="ctr" rtl="0">
              <a:lnSpc>
                <a:spcPct val="100000"/>
              </a:lnSpc>
              <a:spcBef>
                <a:spcPts val="400"/>
              </a:spcBef>
              <a:buClr>
                <a:schemeClr val="accent3"/>
              </a:buClr>
              <a:buFont typeface="Cabin"/>
              <a:buNone/>
              <a:defRPr/>
            </a:lvl4pPr>
            <a:lvl5pPr marL="1828800" marR="0" lvl="4" indent="0" algn="ctr" rtl="0">
              <a:lnSpc>
                <a:spcPct val="100000"/>
              </a:lnSpc>
              <a:spcBef>
                <a:spcPts val="400"/>
              </a:spcBef>
              <a:buClr>
                <a:schemeClr val="accent4"/>
              </a:buClr>
              <a:buFont typeface="Cabin"/>
              <a:buNone/>
              <a:defRPr/>
            </a:lvl5pPr>
            <a:lvl6pPr marL="2286000" marR="0" lvl="5" indent="0" algn="ctr" rtl="0">
              <a:lnSpc>
                <a:spcPct val="100000"/>
              </a:lnSpc>
              <a:spcBef>
                <a:spcPts val="400"/>
              </a:spcBef>
              <a:buClr>
                <a:schemeClr val="accent5"/>
              </a:buClr>
              <a:buFont typeface="Cabin"/>
              <a:buNone/>
              <a:defRPr/>
            </a:lvl6pPr>
            <a:lvl7pPr marL="2743200" marR="0" lvl="6" indent="0" algn="ctr" rtl="0">
              <a:lnSpc>
                <a:spcPct val="100000"/>
              </a:lnSpc>
              <a:spcBef>
                <a:spcPts val="400"/>
              </a:spcBef>
              <a:buClr>
                <a:schemeClr val="accent6"/>
              </a:buClr>
              <a:buFont typeface="Cabin"/>
              <a:buNone/>
              <a:defRPr/>
            </a:lvl7pPr>
            <a:lvl8pPr marL="3200400" marR="0" lvl="7" indent="0" algn="ctr" rtl="0">
              <a:lnSpc>
                <a:spcPct val="100000"/>
              </a:lnSpc>
              <a:spcBef>
                <a:spcPts val="400"/>
              </a:spcBef>
              <a:buClr>
                <a:schemeClr val="accent6"/>
              </a:buClr>
              <a:buFont typeface="Cabin"/>
              <a:buNone/>
              <a:defRPr/>
            </a:lvl8pPr>
            <a:lvl9pPr marL="3657600" marR="0" lvl="8" indent="0" algn="ctr" rtl="0">
              <a:lnSpc>
                <a:spcPct val="100000"/>
              </a:lnSpc>
              <a:spcBef>
                <a:spcPts val="400"/>
              </a:spcBef>
              <a:buClr>
                <a:schemeClr val="accent6"/>
              </a:buClr>
              <a:buFont typeface="Cabin"/>
              <a:buNone/>
              <a:defRPr/>
            </a:lvl9pPr>
          </a:lstStyle>
          <a:p>
            <a:endParaRPr/>
          </a:p>
        </p:txBody>
      </p:sp>
      <p:sp>
        <p:nvSpPr>
          <p:cNvPr id="19" name="Shape 19"/>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0" name="Shape 20"/>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1" name="Shape 21"/>
          <p:cNvSpPr txBox="1">
            <a:spLocks noGrp="1"/>
          </p:cNvSpPr>
          <p:nvPr>
            <p:ph type="sldNum" idx="12"/>
          </p:nvPr>
        </p:nvSpPr>
        <p:spPr>
          <a:xfrm>
            <a:off x="8613648" y="6305550"/>
            <a:ext cx="457200" cy="476250"/>
          </a:xfrm>
          <a:prstGeom prst="rect">
            <a:avLst/>
          </a:prstGeom>
          <a:noFill/>
          <a:ln>
            <a:noFill/>
          </a:ln>
        </p:spPr>
        <p:txBody>
          <a:bodyPr wrap="square" lIns="91425" tIns="91425" rIns="91425" bIns="91425" anchor="b" anchorCtr="0">
            <a:noAutofit/>
          </a:bodyPr>
          <a:lstStyle/>
          <a:p>
            <a:pPr marL="0" marR="0" lvl="0" indent="-88900" algn="ctr" rtl="0">
              <a:spcBef>
                <a:spcPts val="0"/>
              </a:spcBef>
            </a:pPr>
            <a:endParaRPr/>
          </a:p>
          <a:p>
            <a:pPr marL="457200" marR="0" lvl="1" indent="-88900" algn="l" rtl="0">
              <a:spcBef>
                <a:spcPts val="0"/>
              </a:spcBef>
            </a:pPr>
            <a:endParaRPr/>
          </a:p>
          <a:p>
            <a:pPr marL="914400" marR="0" lvl="2" indent="-88900" algn="l" rtl="0">
              <a:spcBef>
                <a:spcPts val="0"/>
              </a:spcBef>
            </a:pPr>
            <a:endParaRPr/>
          </a:p>
          <a:p>
            <a:pPr marL="1371600" marR="0" lvl="3" indent="-88900" algn="l" rtl="0">
              <a:spcBef>
                <a:spcPts val="0"/>
              </a:spcBef>
            </a:pPr>
            <a:endParaRPr/>
          </a:p>
          <a:p>
            <a:pPr marL="1828800" marR="0" lvl="4" indent="-88900" algn="l" rtl="0">
              <a:spcBef>
                <a:spcPts val="0"/>
              </a:spcBef>
            </a:pPr>
            <a:endParaRPr/>
          </a:p>
          <a:p>
            <a:pPr marL="2286000" marR="0" lvl="5" indent="-88900" algn="l" rtl="0">
              <a:spcBef>
                <a:spcPts val="0"/>
              </a:spcBef>
            </a:pPr>
            <a:endParaRPr/>
          </a:p>
          <a:p>
            <a:pPr marL="2743200" marR="0" lvl="6" indent="-88900" algn="l" rtl="0">
              <a:spcBef>
                <a:spcPts val="0"/>
              </a:spcBef>
            </a:pPr>
            <a:endParaRPr/>
          </a:p>
          <a:p>
            <a:pPr marL="3200400" marR="0" lvl="7" indent="-88900" algn="l" rtl="0">
              <a:spcBef>
                <a:spcPts val="0"/>
              </a:spcBef>
            </a:pPr>
            <a:endParaRPr/>
          </a:p>
          <a:p>
            <a:pPr marL="3657600" marR="0" lvl="8" indent="-88900" algn="l" rtl="0">
              <a:spcBef>
                <a:spcPts val="0"/>
              </a:spcBef>
            </a:pPr>
            <a:endParaRPr/>
          </a:p>
        </p:txBody>
      </p:sp>
      <p:sp>
        <p:nvSpPr>
          <p:cNvPr id="22" name="Shape 22"/>
          <p:cNvSpPr/>
          <p:nvPr/>
        </p:nvSpPr>
        <p:spPr>
          <a:xfrm>
            <a:off x="921433" y="1413802"/>
            <a:ext cx="210312" cy="210312"/>
          </a:xfrm>
          <a:prstGeom prst="ellipse">
            <a:avLst/>
          </a:prstGeom>
          <a:gradFill>
            <a:gsLst>
              <a:gs pos="0">
                <a:srgbClr val="E3FAFF">
                  <a:alpha val="94901"/>
                </a:srgbClr>
              </a:gs>
              <a:gs pos="50000">
                <a:srgbClr val="C9F3FD">
                  <a:alpha val="89803"/>
                </a:srgbClr>
              </a:gs>
              <a:gs pos="95000">
                <a:srgbClr val="79E2FE">
                  <a:alpha val="87843"/>
                </a:srgbClr>
              </a:gs>
              <a:gs pos="100000">
                <a:srgbClr val="00ABD5">
                  <a:alpha val="84705"/>
                </a:srgbClr>
              </a:gs>
            </a:gsLst>
            <a:path path="circle">
              <a:fillToRect r="100000" b="100000"/>
            </a:path>
            <a:tileRect l="-100000" t="-100000"/>
          </a:gradFill>
          <a:ln w="9525" cap="rnd" cmpd="sng">
            <a:solidFill>
              <a:srgbClr val="2F8EA5">
                <a:alpha val="60000"/>
              </a:srgbClr>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bin"/>
              <a:ea typeface="Cabin"/>
              <a:cs typeface="Cabin"/>
              <a:sym typeface="Cabin"/>
            </a:endParaRPr>
          </a:p>
        </p:txBody>
      </p:sp>
      <p:sp>
        <p:nvSpPr>
          <p:cNvPr id="23" name="Shape 23"/>
          <p:cNvSpPr/>
          <p:nvPr/>
        </p:nvSpPr>
        <p:spPr>
          <a:xfrm>
            <a:off x="1157176" y="1345016"/>
            <a:ext cx="64008" cy="64008"/>
          </a:xfrm>
          <a:prstGeom prst="ellipse">
            <a:avLst/>
          </a:prstGeom>
          <a:noFill/>
          <a:ln w="12700" cap="rnd" cmpd="sng">
            <a:solidFill>
              <a:srgbClr val="318093">
                <a:alpha val="60000"/>
              </a:srgbClr>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bin"/>
              <a:ea typeface="Cabin"/>
              <a:cs typeface="Cabin"/>
              <a:sym typeface="Cabi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1435608" y="274638"/>
            <a:ext cx="7498080" cy="1143000"/>
          </a:xfrm>
          <a:prstGeom prst="rect">
            <a:avLst/>
          </a:prstGeom>
          <a:noFill/>
          <a:ln>
            <a:noFill/>
          </a:ln>
        </p:spPr>
        <p:txBody>
          <a:bodyPr wrap="square" lIns="91425" tIns="91425" rIns="91425" bIns="91425" anchor="ctr" anchorCtr="0"/>
          <a:lstStyle>
            <a:lvl1pPr lvl="0" algn="l" rtl="0">
              <a:spcBef>
                <a:spcPts val="0"/>
              </a:spcBef>
              <a:buClr>
                <a:srgbClr val="562214"/>
              </a:buClr>
              <a:buFont typeface="Cabi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6" name="Shape 86"/>
          <p:cNvSpPr txBox="1">
            <a:spLocks noGrp="1"/>
          </p:cNvSpPr>
          <p:nvPr>
            <p:ph type="body" idx="1"/>
          </p:nvPr>
        </p:nvSpPr>
        <p:spPr>
          <a:xfrm rot="5400000">
            <a:off x="2784348" y="99060"/>
            <a:ext cx="4800600" cy="7498080"/>
          </a:xfrm>
          <a:prstGeom prst="rect">
            <a:avLst/>
          </a:prstGeom>
          <a:noFill/>
          <a:ln>
            <a:noFill/>
          </a:ln>
        </p:spPr>
        <p:txBody>
          <a:bodyPr wrap="square" lIns="91425" tIns="91425" rIns="91425" bIns="91425" anchor="t" anchorCtr="0"/>
          <a:lstStyle>
            <a:lvl1pPr marL="365760" lvl="0" indent="-127000" algn="l" rtl="0">
              <a:lnSpc>
                <a:spcPct val="100000"/>
              </a:lnSpc>
              <a:spcBef>
                <a:spcPts val="600"/>
              </a:spcBef>
              <a:buClr>
                <a:schemeClr val="accent1"/>
              </a:buClr>
              <a:buFont typeface="Cabin"/>
              <a:buChar char="●"/>
              <a:defRPr/>
            </a:lvl1pPr>
            <a:lvl2pPr marL="640080" lvl="1" indent="-68580" algn="l" rtl="0">
              <a:lnSpc>
                <a:spcPct val="100000"/>
              </a:lnSpc>
              <a:spcBef>
                <a:spcPts val="550"/>
              </a:spcBef>
              <a:buClr>
                <a:schemeClr val="accent1"/>
              </a:buClr>
              <a:buFont typeface="Cabin"/>
              <a:buChar char="◦"/>
              <a:defRPr/>
            </a:lvl2pPr>
            <a:lvl3pPr marL="886967" lvl="2" indent="-86867" algn="l" rtl="0">
              <a:lnSpc>
                <a:spcPct val="100000"/>
              </a:lnSpc>
              <a:spcBef>
                <a:spcPts val="480"/>
              </a:spcBef>
              <a:buClr>
                <a:schemeClr val="accent2"/>
              </a:buClr>
              <a:buFont typeface="Cabin"/>
              <a:buChar char="⚫"/>
              <a:defRPr/>
            </a:lvl3pPr>
            <a:lvl4pPr marL="1097280" lvl="3" indent="-55880" algn="l" rtl="0">
              <a:lnSpc>
                <a:spcPct val="100000"/>
              </a:lnSpc>
              <a:spcBef>
                <a:spcPts val="400"/>
              </a:spcBef>
              <a:buClr>
                <a:schemeClr val="accent3"/>
              </a:buClr>
              <a:buFont typeface="Cabin"/>
              <a:buChar char="⚫"/>
              <a:defRPr/>
            </a:lvl4pPr>
            <a:lvl5pPr marL="1298448" lvl="4" indent="-66547" algn="l" rtl="0">
              <a:lnSpc>
                <a:spcPct val="100000"/>
              </a:lnSpc>
              <a:spcBef>
                <a:spcPts val="400"/>
              </a:spcBef>
              <a:buClr>
                <a:schemeClr val="accent4"/>
              </a:buClr>
              <a:buFont typeface="Cabin"/>
              <a:buChar char="⚫"/>
              <a:defRPr/>
            </a:lvl5pPr>
            <a:lvl6pPr marL="1508760" lvl="5" indent="-60960" algn="l" rtl="0">
              <a:lnSpc>
                <a:spcPct val="100000"/>
              </a:lnSpc>
              <a:spcBef>
                <a:spcPts val="400"/>
              </a:spcBef>
              <a:buClr>
                <a:schemeClr val="accent5"/>
              </a:buClr>
              <a:buFont typeface="Cabin"/>
              <a:buChar char="⚫"/>
              <a:defRPr/>
            </a:lvl6pPr>
            <a:lvl7pPr marL="1719072" lvl="6" indent="-68072" algn="l" rtl="0">
              <a:lnSpc>
                <a:spcPct val="100000"/>
              </a:lnSpc>
              <a:spcBef>
                <a:spcPts val="400"/>
              </a:spcBef>
              <a:buClr>
                <a:schemeClr val="accent6"/>
              </a:buClr>
              <a:buFont typeface="Cabin"/>
              <a:buChar char="⚫"/>
              <a:defRPr/>
            </a:lvl7pPr>
            <a:lvl8pPr marL="1920240" lvl="7" indent="-66039" algn="l" rtl="0">
              <a:lnSpc>
                <a:spcPct val="100000"/>
              </a:lnSpc>
              <a:spcBef>
                <a:spcPts val="400"/>
              </a:spcBef>
              <a:buClr>
                <a:schemeClr val="accent6"/>
              </a:buClr>
              <a:buFont typeface="Cabin"/>
              <a:buChar char="⚫"/>
              <a:defRPr/>
            </a:lvl8pPr>
            <a:lvl9pPr marL="2130552" lvl="8" indent="-60451" algn="l" rtl="0">
              <a:lnSpc>
                <a:spcPct val="100000"/>
              </a:lnSpc>
              <a:spcBef>
                <a:spcPts val="400"/>
              </a:spcBef>
              <a:buClr>
                <a:schemeClr val="accent6"/>
              </a:buClr>
              <a:buFont typeface="Cabin"/>
              <a:buChar char="⚫"/>
              <a:defRPr/>
            </a:lvl9pPr>
          </a:lstStyle>
          <a:p>
            <a:endParaRPr/>
          </a:p>
        </p:txBody>
      </p:sp>
      <p:sp>
        <p:nvSpPr>
          <p:cNvPr id="87" name="Shape 87"/>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8" name="Shape 88"/>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9" name="Shape 89"/>
          <p:cNvSpPr txBox="1">
            <a:spLocks noGrp="1"/>
          </p:cNvSpPr>
          <p:nvPr>
            <p:ph type="sldNum" idx="12"/>
          </p:nvPr>
        </p:nvSpPr>
        <p:spPr>
          <a:xfrm>
            <a:off x="8613648" y="6305550"/>
            <a:ext cx="457200" cy="476250"/>
          </a:xfrm>
          <a:prstGeom prst="rect">
            <a:avLst/>
          </a:prstGeom>
          <a:noFill/>
          <a:ln>
            <a:noFill/>
          </a:ln>
        </p:spPr>
        <p:txBody>
          <a:bodyPr wrap="square" lIns="91425" tIns="91425" rIns="91425" bIns="91425" anchor="b" anchorCtr="0">
            <a:noAutofit/>
          </a:bodyPr>
          <a:lstStyle/>
          <a:p>
            <a:pPr marL="0" marR="0" lvl="0" indent="-88900" algn="ctr" rtl="0">
              <a:spcBef>
                <a:spcPts val="0"/>
              </a:spcBef>
            </a:pPr>
            <a:endParaRPr/>
          </a:p>
          <a:p>
            <a:pPr marL="457200" marR="0" lvl="1" indent="-88900" algn="l" rtl="0">
              <a:spcBef>
                <a:spcPts val="0"/>
              </a:spcBef>
            </a:pPr>
            <a:endParaRPr/>
          </a:p>
          <a:p>
            <a:pPr marL="914400" marR="0" lvl="2" indent="-88900" algn="l" rtl="0">
              <a:spcBef>
                <a:spcPts val="0"/>
              </a:spcBef>
            </a:pPr>
            <a:endParaRPr/>
          </a:p>
          <a:p>
            <a:pPr marL="1371600" marR="0" lvl="3" indent="-88900" algn="l" rtl="0">
              <a:spcBef>
                <a:spcPts val="0"/>
              </a:spcBef>
            </a:pPr>
            <a:endParaRPr/>
          </a:p>
          <a:p>
            <a:pPr marL="1828800" marR="0" lvl="4" indent="-88900" algn="l" rtl="0">
              <a:spcBef>
                <a:spcPts val="0"/>
              </a:spcBef>
            </a:pPr>
            <a:endParaRPr/>
          </a:p>
          <a:p>
            <a:pPr marL="2286000" marR="0" lvl="5" indent="-88900" algn="l" rtl="0">
              <a:spcBef>
                <a:spcPts val="0"/>
              </a:spcBef>
            </a:pPr>
            <a:endParaRPr/>
          </a:p>
          <a:p>
            <a:pPr marL="2743200" marR="0" lvl="6" indent="-88900" algn="l" rtl="0">
              <a:spcBef>
                <a:spcPts val="0"/>
              </a:spcBef>
            </a:pPr>
            <a:endParaRPr/>
          </a:p>
          <a:p>
            <a:pPr marL="3200400" marR="0" lvl="7" indent="-88900" algn="l" rtl="0">
              <a:spcBef>
                <a:spcPts val="0"/>
              </a:spcBef>
            </a:pPr>
            <a:endParaRPr/>
          </a:p>
          <a:p>
            <a:pPr marL="3657600" marR="0" lvl="8" indent="-88900" algn="l" rtl="0">
              <a:spcBef>
                <a:spcPts val="0"/>
              </a:spcBef>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rot="5400000">
            <a:off x="4846637" y="2286002"/>
            <a:ext cx="5851525" cy="1828800"/>
          </a:xfrm>
          <a:prstGeom prst="rect">
            <a:avLst/>
          </a:prstGeom>
          <a:noFill/>
          <a:ln>
            <a:noFill/>
          </a:ln>
        </p:spPr>
        <p:txBody>
          <a:bodyPr wrap="square" lIns="91425" tIns="91425" rIns="91425" bIns="91425" anchor="ctr" anchorCtr="0"/>
          <a:lstStyle>
            <a:lvl1pPr lvl="0" algn="l" rtl="0">
              <a:spcBef>
                <a:spcPts val="0"/>
              </a:spcBef>
              <a:buClr>
                <a:srgbClr val="562214"/>
              </a:buClr>
              <a:buFont typeface="Cabi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2" name="Shape 92"/>
          <p:cNvSpPr txBox="1">
            <a:spLocks noGrp="1"/>
          </p:cNvSpPr>
          <p:nvPr>
            <p:ph type="body" idx="1"/>
          </p:nvPr>
        </p:nvSpPr>
        <p:spPr>
          <a:xfrm rot="5400000">
            <a:off x="998537" y="419103"/>
            <a:ext cx="5851525" cy="5562600"/>
          </a:xfrm>
          <a:prstGeom prst="rect">
            <a:avLst/>
          </a:prstGeom>
          <a:noFill/>
          <a:ln>
            <a:noFill/>
          </a:ln>
        </p:spPr>
        <p:txBody>
          <a:bodyPr wrap="square" lIns="91425" tIns="91425" rIns="91425" bIns="91425" anchor="t" anchorCtr="0"/>
          <a:lstStyle>
            <a:lvl1pPr marL="365760" lvl="0" indent="-127000" algn="l" rtl="0">
              <a:lnSpc>
                <a:spcPct val="100000"/>
              </a:lnSpc>
              <a:spcBef>
                <a:spcPts val="600"/>
              </a:spcBef>
              <a:buClr>
                <a:schemeClr val="accent1"/>
              </a:buClr>
              <a:buFont typeface="Cabin"/>
              <a:buChar char="●"/>
              <a:defRPr/>
            </a:lvl1pPr>
            <a:lvl2pPr marL="640080" lvl="1" indent="-68580" algn="l" rtl="0">
              <a:lnSpc>
                <a:spcPct val="100000"/>
              </a:lnSpc>
              <a:spcBef>
                <a:spcPts val="550"/>
              </a:spcBef>
              <a:buClr>
                <a:schemeClr val="accent1"/>
              </a:buClr>
              <a:buFont typeface="Cabin"/>
              <a:buChar char="◦"/>
              <a:defRPr/>
            </a:lvl2pPr>
            <a:lvl3pPr marL="886967" lvl="2" indent="-86867" algn="l" rtl="0">
              <a:lnSpc>
                <a:spcPct val="100000"/>
              </a:lnSpc>
              <a:spcBef>
                <a:spcPts val="480"/>
              </a:spcBef>
              <a:buClr>
                <a:schemeClr val="accent2"/>
              </a:buClr>
              <a:buFont typeface="Cabin"/>
              <a:buChar char="⚫"/>
              <a:defRPr/>
            </a:lvl3pPr>
            <a:lvl4pPr marL="1097280" lvl="3" indent="-55880" algn="l" rtl="0">
              <a:lnSpc>
                <a:spcPct val="100000"/>
              </a:lnSpc>
              <a:spcBef>
                <a:spcPts val="400"/>
              </a:spcBef>
              <a:buClr>
                <a:schemeClr val="accent3"/>
              </a:buClr>
              <a:buFont typeface="Cabin"/>
              <a:buChar char="⚫"/>
              <a:defRPr/>
            </a:lvl4pPr>
            <a:lvl5pPr marL="1298448" lvl="4" indent="-66547" algn="l" rtl="0">
              <a:lnSpc>
                <a:spcPct val="100000"/>
              </a:lnSpc>
              <a:spcBef>
                <a:spcPts val="400"/>
              </a:spcBef>
              <a:buClr>
                <a:schemeClr val="accent4"/>
              </a:buClr>
              <a:buFont typeface="Cabin"/>
              <a:buChar char="⚫"/>
              <a:defRPr/>
            </a:lvl5pPr>
            <a:lvl6pPr marL="1508760" lvl="5" indent="-60960" algn="l" rtl="0">
              <a:lnSpc>
                <a:spcPct val="100000"/>
              </a:lnSpc>
              <a:spcBef>
                <a:spcPts val="400"/>
              </a:spcBef>
              <a:buClr>
                <a:schemeClr val="accent5"/>
              </a:buClr>
              <a:buFont typeface="Cabin"/>
              <a:buChar char="⚫"/>
              <a:defRPr/>
            </a:lvl6pPr>
            <a:lvl7pPr marL="1719072" lvl="6" indent="-68072" algn="l" rtl="0">
              <a:lnSpc>
                <a:spcPct val="100000"/>
              </a:lnSpc>
              <a:spcBef>
                <a:spcPts val="400"/>
              </a:spcBef>
              <a:buClr>
                <a:schemeClr val="accent6"/>
              </a:buClr>
              <a:buFont typeface="Cabin"/>
              <a:buChar char="⚫"/>
              <a:defRPr/>
            </a:lvl7pPr>
            <a:lvl8pPr marL="1920240" lvl="7" indent="-66039" algn="l" rtl="0">
              <a:lnSpc>
                <a:spcPct val="100000"/>
              </a:lnSpc>
              <a:spcBef>
                <a:spcPts val="400"/>
              </a:spcBef>
              <a:buClr>
                <a:schemeClr val="accent6"/>
              </a:buClr>
              <a:buFont typeface="Cabin"/>
              <a:buChar char="⚫"/>
              <a:defRPr/>
            </a:lvl8pPr>
            <a:lvl9pPr marL="2130552" lvl="8" indent="-60451" algn="l" rtl="0">
              <a:lnSpc>
                <a:spcPct val="100000"/>
              </a:lnSpc>
              <a:spcBef>
                <a:spcPts val="400"/>
              </a:spcBef>
              <a:buClr>
                <a:schemeClr val="accent6"/>
              </a:buClr>
              <a:buFont typeface="Cabin"/>
              <a:buChar char="⚫"/>
              <a:defRPr/>
            </a:lvl9pPr>
          </a:lstStyle>
          <a:p>
            <a:endParaRPr/>
          </a:p>
        </p:txBody>
      </p:sp>
      <p:sp>
        <p:nvSpPr>
          <p:cNvPr id="93" name="Shape 93"/>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4" name="Shape 94"/>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5" name="Shape 95"/>
          <p:cNvSpPr txBox="1">
            <a:spLocks noGrp="1"/>
          </p:cNvSpPr>
          <p:nvPr>
            <p:ph type="sldNum" idx="12"/>
          </p:nvPr>
        </p:nvSpPr>
        <p:spPr>
          <a:xfrm>
            <a:off x="8613648" y="6305550"/>
            <a:ext cx="457200" cy="476250"/>
          </a:xfrm>
          <a:prstGeom prst="rect">
            <a:avLst/>
          </a:prstGeom>
          <a:noFill/>
          <a:ln>
            <a:noFill/>
          </a:ln>
        </p:spPr>
        <p:txBody>
          <a:bodyPr wrap="square" lIns="91425" tIns="91425" rIns="91425" bIns="91425" anchor="b" anchorCtr="0">
            <a:noAutofit/>
          </a:bodyPr>
          <a:lstStyle/>
          <a:p>
            <a:pPr marL="0" marR="0" lvl="0" indent="-88900" algn="ctr" rtl="0">
              <a:spcBef>
                <a:spcPts val="0"/>
              </a:spcBef>
            </a:pPr>
            <a:endParaRPr/>
          </a:p>
          <a:p>
            <a:pPr marL="457200" marR="0" lvl="1" indent="-88900" algn="l" rtl="0">
              <a:spcBef>
                <a:spcPts val="0"/>
              </a:spcBef>
            </a:pPr>
            <a:endParaRPr/>
          </a:p>
          <a:p>
            <a:pPr marL="914400" marR="0" lvl="2" indent="-88900" algn="l" rtl="0">
              <a:spcBef>
                <a:spcPts val="0"/>
              </a:spcBef>
            </a:pPr>
            <a:endParaRPr/>
          </a:p>
          <a:p>
            <a:pPr marL="1371600" marR="0" lvl="3" indent="-88900" algn="l" rtl="0">
              <a:spcBef>
                <a:spcPts val="0"/>
              </a:spcBef>
            </a:pPr>
            <a:endParaRPr/>
          </a:p>
          <a:p>
            <a:pPr marL="1828800" marR="0" lvl="4" indent="-88900" algn="l" rtl="0">
              <a:spcBef>
                <a:spcPts val="0"/>
              </a:spcBef>
            </a:pPr>
            <a:endParaRPr/>
          </a:p>
          <a:p>
            <a:pPr marL="2286000" marR="0" lvl="5" indent="-88900" algn="l" rtl="0">
              <a:spcBef>
                <a:spcPts val="0"/>
              </a:spcBef>
            </a:pPr>
            <a:endParaRPr/>
          </a:p>
          <a:p>
            <a:pPr marL="2743200" marR="0" lvl="6" indent="-88900" algn="l" rtl="0">
              <a:spcBef>
                <a:spcPts val="0"/>
              </a:spcBef>
            </a:pPr>
            <a:endParaRPr/>
          </a:p>
          <a:p>
            <a:pPr marL="3200400" marR="0" lvl="7" indent="-88900" algn="l" rtl="0">
              <a:spcBef>
                <a:spcPts val="0"/>
              </a:spcBef>
            </a:pPr>
            <a:endParaRPr/>
          </a:p>
          <a:p>
            <a:pPr marL="3657600" marR="0" lvl="8" indent="-88900" algn="l" rtl="0">
              <a:spcBef>
                <a:spcPts val="0"/>
              </a:spcBef>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435608" y="274638"/>
            <a:ext cx="7498080" cy="1143000"/>
          </a:xfrm>
          <a:prstGeom prst="rect">
            <a:avLst/>
          </a:prstGeom>
          <a:noFill/>
          <a:ln>
            <a:noFill/>
          </a:ln>
        </p:spPr>
        <p:txBody>
          <a:bodyPr wrap="square" lIns="91425" tIns="91425" rIns="91425" bIns="91425" anchor="ctr" anchorCtr="0"/>
          <a:lstStyle>
            <a:lvl1pPr lvl="0" algn="l" rtl="0">
              <a:spcBef>
                <a:spcPts val="0"/>
              </a:spcBef>
              <a:buClr>
                <a:srgbClr val="562214"/>
              </a:buClr>
              <a:buFont typeface="Cabi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 name="Shape 26"/>
          <p:cNvSpPr txBox="1">
            <a:spLocks noGrp="1"/>
          </p:cNvSpPr>
          <p:nvPr>
            <p:ph type="body" idx="1"/>
          </p:nvPr>
        </p:nvSpPr>
        <p:spPr>
          <a:xfrm>
            <a:off x="1435608" y="1447800"/>
            <a:ext cx="7498080" cy="4800600"/>
          </a:xfrm>
          <a:prstGeom prst="rect">
            <a:avLst/>
          </a:prstGeom>
          <a:noFill/>
          <a:ln>
            <a:noFill/>
          </a:ln>
        </p:spPr>
        <p:txBody>
          <a:bodyPr wrap="square" lIns="91425" tIns="91425" rIns="91425" bIns="91425" anchor="t" anchorCtr="0"/>
          <a:lstStyle>
            <a:lvl1pPr marL="365760" lvl="0" indent="-127000" algn="l" rtl="0">
              <a:lnSpc>
                <a:spcPct val="100000"/>
              </a:lnSpc>
              <a:spcBef>
                <a:spcPts val="600"/>
              </a:spcBef>
              <a:buClr>
                <a:schemeClr val="accent1"/>
              </a:buClr>
              <a:buFont typeface="Cabin"/>
              <a:buChar char="●"/>
              <a:defRPr/>
            </a:lvl1pPr>
            <a:lvl2pPr marL="640080" lvl="1" indent="-68580" algn="l" rtl="0">
              <a:lnSpc>
                <a:spcPct val="100000"/>
              </a:lnSpc>
              <a:spcBef>
                <a:spcPts val="550"/>
              </a:spcBef>
              <a:buClr>
                <a:schemeClr val="accent1"/>
              </a:buClr>
              <a:buFont typeface="Cabin"/>
              <a:buChar char="◦"/>
              <a:defRPr/>
            </a:lvl2pPr>
            <a:lvl3pPr marL="886967" lvl="2" indent="-86867" algn="l" rtl="0">
              <a:lnSpc>
                <a:spcPct val="100000"/>
              </a:lnSpc>
              <a:spcBef>
                <a:spcPts val="480"/>
              </a:spcBef>
              <a:buClr>
                <a:schemeClr val="accent2"/>
              </a:buClr>
              <a:buFont typeface="Cabin"/>
              <a:buChar char="⚫"/>
              <a:defRPr/>
            </a:lvl3pPr>
            <a:lvl4pPr marL="1097280" lvl="3" indent="-55880" algn="l" rtl="0">
              <a:lnSpc>
                <a:spcPct val="100000"/>
              </a:lnSpc>
              <a:spcBef>
                <a:spcPts val="400"/>
              </a:spcBef>
              <a:buClr>
                <a:schemeClr val="accent3"/>
              </a:buClr>
              <a:buFont typeface="Cabin"/>
              <a:buChar char="⚫"/>
              <a:defRPr/>
            </a:lvl4pPr>
            <a:lvl5pPr marL="1298448" lvl="4" indent="-66547" algn="l" rtl="0">
              <a:lnSpc>
                <a:spcPct val="100000"/>
              </a:lnSpc>
              <a:spcBef>
                <a:spcPts val="400"/>
              </a:spcBef>
              <a:buClr>
                <a:schemeClr val="accent4"/>
              </a:buClr>
              <a:buFont typeface="Cabin"/>
              <a:buChar char="⚫"/>
              <a:defRPr/>
            </a:lvl5pPr>
            <a:lvl6pPr marL="1508760" lvl="5" indent="-60960" algn="l" rtl="0">
              <a:lnSpc>
                <a:spcPct val="100000"/>
              </a:lnSpc>
              <a:spcBef>
                <a:spcPts val="400"/>
              </a:spcBef>
              <a:buClr>
                <a:schemeClr val="accent5"/>
              </a:buClr>
              <a:buFont typeface="Cabin"/>
              <a:buChar char="⚫"/>
              <a:defRPr/>
            </a:lvl6pPr>
            <a:lvl7pPr marL="1719072" lvl="6" indent="-68072" algn="l" rtl="0">
              <a:lnSpc>
                <a:spcPct val="100000"/>
              </a:lnSpc>
              <a:spcBef>
                <a:spcPts val="400"/>
              </a:spcBef>
              <a:buClr>
                <a:schemeClr val="accent6"/>
              </a:buClr>
              <a:buFont typeface="Cabin"/>
              <a:buChar char="⚫"/>
              <a:defRPr/>
            </a:lvl7pPr>
            <a:lvl8pPr marL="1920240" lvl="7" indent="-66039" algn="l" rtl="0">
              <a:lnSpc>
                <a:spcPct val="100000"/>
              </a:lnSpc>
              <a:spcBef>
                <a:spcPts val="400"/>
              </a:spcBef>
              <a:buClr>
                <a:schemeClr val="accent6"/>
              </a:buClr>
              <a:buFont typeface="Cabin"/>
              <a:buChar char="⚫"/>
              <a:defRPr/>
            </a:lvl8pPr>
            <a:lvl9pPr marL="2130552" lvl="8" indent="-60451" algn="l" rtl="0">
              <a:lnSpc>
                <a:spcPct val="100000"/>
              </a:lnSpc>
              <a:spcBef>
                <a:spcPts val="400"/>
              </a:spcBef>
              <a:buClr>
                <a:schemeClr val="accent6"/>
              </a:buClr>
              <a:buFont typeface="Cabin"/>
              <a:buChar char="⚫"/>
              <a:defRPr/>
            </a:lvl9pPr>
          </a:lstStyle>
          <a:p>
            <a:endParaRPr/>
          </a:p>
        </p:txBody>
      </p:sp>
      <p:sp>
        <p:nvSpPr>
          <p:cNvPr id="27" name="Shape 27"/>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8" name="Shape 28"/>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9" name="Shape 29"/>
          <p:cNvSpPr txBox="1">
            <a:spLocks noGrp="1"/>
          </p:cNvSpPr>
          <p:nvPr>
            <p:ph type="sldNum" idx="12"/>
          </p:nvPr>
        </p:nvSpPr>
        <p:spPr>
          <a:xfrm>
            <a:off x="8613648" y="6305550"/>
            <a:ext cx="457200" cy="476250"/>
          </a:xfrm>
          <a:prstGeom prst="rect">
            <a:avLst/>
          </a:prstGeom>
          <a:noFill/>
          <a:ln>
            <a:noFill/>
          </a:ln>
        </p:spPr>
        <p:txBody>
          <a:bodyPr wrap="square" lIns="91425" tIns="91425" rIns="91425" bIns="91425" anchor="b" anchorCtr="0">
            <a:noAutofit/>
          </a:bodyPr>
          <a:lstStyle/>
          <a:p>
            <a:pPr marL="0" marR="0" lvl="0" indent="-88900" algn="ctr" rtl="0">
              <a:spcBef>
                <a:spcPts val="0"/>
              </a:spcBef>
            </a:pPr>
            <a:endParaRPr/>
          </a:p>
          <a:p>
            <a:pPr marL="457200" marR="0" lvl="1" indent="-88900" algn="l" rtl="0">
              <a:spcBef>
                <a:spcPts val="0"/>
              </a:spcBef>
            </a:pPr>
            <a:endParaRPr/>
          </a:p>
          <a:p>
            <a:pPr marL="914400" marR="0" lvl="2" indent="-88900" algn="l" rtl="0">
              <a:spcBef>
                <a:spcPts val="0"/>
              </a:spcBef>
            </a:pPr>
            <a:endParaRPr/>
          </a:p>
          <a:p>
            <a:pPr marL="1371600" marR="0" lvl="3" indent="-88900" algn="l" rtl="0">
              <a:spcBef>
                <a:spcPts val="0"/>
              </a:spcBef>
            </a:pPr>
            <a:endParaRPr/>
          </a:p>
          <a:p>
            <a:pPr marL="1828800" marR="0" lvl="4" indent="-88900" algn="l" rtl="0">
              <a:spcBef>
                <a:spcPts val="0"/>
              </a:spcBef>
            </a:pPr>
            <a:endParaRPr/>
          </a:p>
          <a:p>
            <a:pPr marL="2286000" marR="0" lvl="5" indent="-88900" algn="l" rtl="0">
              <a:spcBef>
                <a:spcPts val="0"/>
              </a:spcBef>
            </a:pPr>
            <a:endParaRPr/>
          </a:p>
          <a:p>
            <a:pPr marL="2743200" marR="0" lvl="6" indent="-88900" algn="l" rtl="0">
              <a:spcBef>
                <a:spcPts val="0"/>
              </a:spcBef>
            </a:pPr>
            <a:endParaRPr/>
          </a:p>
          <a:p>
            <a:pPr marL="3200400" marR="0" lvl="7" indent="-88900" algn="l" rtl="0">
              <a:spcBef>
                <a:spcPts val="0"/>
              </a:spcBef>
            </a:pPr>
            <a:endParaRPr/>
          </a:p>
          <a:p>
            <a:pPr marL="3657600" marR="0" lvl="8" indent="-88900" algn="l" rtl="0">
              <a:spcBef>
                <a:spcPts val="0"/>
              </a:spcBef>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30"/>
        <p:cNvGrpSpPr/>
        <p:nvPr/>
      </p:nvGrpSpPr>
      <p:grpSpPr>
        <a:xfrm>
          <a:off x="0" y="0"/>
          <a:ext cx="0" cy="0"/>
          <a:chOff x="0" y="0"/>
          <a:chExt cx="0" cy="0"/>
        </a:xfrm>
      </p:grpSpPr>
      <p:sp>
        <p:nvSpPr>
          <p:cNvPr id="31" name="Shape 31"/>
          <p:cNvSpPr/>
          <p:nvPr/>
        </p:nvSpPr>
        <p:spPr>
          <a:xfrm>
            <a:off x="2282890" y="-54"/>
            <a:ext cx="6858000" cy="6858054"/>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32" name="Shape 32"/>
          <p:cNvSpPr txBox="1">
            <a:spLocks noGrp="1"/>
          </p:cNvSpPr>
          <p:nvPr>
            <p:ph type="title"/>
          </p:nvPr>
        </p:nvSpPr>
        <p:spPr>
          <a:xfrm>
            <a:off x="2578392" y="2600325"/>
            <a:ext cx="6400800" cy="2286000"/>
          </a:xfrm>
          <a:prstGeom prst="rect">
            <a:avLst/>
          </a:prstGeom>
          <a:noFill/>
          <a:ln>
            <a:noFill/>
          </a:ln>
        </p:spPr>
        <p:txBody>
          <a:bodyPr wrap="square" lIns="91425" tIns="91425" rIns="91425" bIns="91425" anchor="t" anchorCtr="0"/>
          <a:lstStyle>
            <a:lvl1pPr lvl="0" algn="l" rtl="0">
              <a:lnSpc>
                <a:spcPct val="112500"/>
              </a:lnSpc>
              <a:spcBef>
                <a:spcPts val="0"/>
              </a:spcBef>
              <a:buFont typeface="Cabi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1"/>
          </p:nvPr>
        </p:nvSpPr>
        <p:spPr>
          <a:xfrm>
            <a:off x="2578392" y="1066800"/>
            <a:ext cx="6400800" cy="1509712"/>
          </a:xfrm>
          <a:prstGeom prst="rect">
            <a:avLst/>
          </a:prstGeom>
          <a:noFill/>
          <a:ln>
            <a:noFill/>
          </a:ln>
        </p:spPr>
        <p:txBody>
          <a:bodyPr wrap="square" lIns="91425" tIns="91425" rIns="91425" bIns="91425" anchor="b" anchorCtr="0"/>
          <a:lstStyle>
            <a:lvl1pPr marL="18288" lvl="0" indent="-5588" rtl="0">
              <a:lnSpc>
                <a:spcPct val="115000"/>
              </a:lnSpc>
              <a:spcBef>
                <a:spcPts val="0"/>
              </a:spcBef>
              <a:buClr>
                <a:srgbClr val="341108"/>
              </a:buClr>
              <a:buFont typeface="Cabin"/>
              <a:buNone/>
              <a:defRPr/>
            </a:lvl1pPr>
            <a:lvl2pPr lvl="1" rtl="0">
              <a:spcBef>
                <a:spcPts val="0"/>
              </a:spcBef>
              <a:buClr>
                <a:srgbClr val="888888"/>
              </a:buClr>
              <a:buFont typeface="Cabin"/>
              <a:buNone/>
              <a:defRPr/>
            </a:lvl2pPr>
            <a:lvl3pPr lvl="2" rtl="0">
              <a:spcBef>
                <a:spcPts val="0"/>
              </a:spcBef>
              <a:buClr>
                <a:srgbClr val="888888"/>
              </a:buClr>
              <a:buFont typeface="Cabin"/>
              <a:buNone/>
              <a:defRPr/>
            </a:lvl3pPr>
            <a:lvl4pPr lvl="3" rtl="0">
              <a:spcBef>
                <a:spcPts val="0"/>
              </a:spcBef>
              <a:buClr>
                <a:srgbClr val="888888"/>
              </a:buClr>
              <a:buFont typeface="Cabin"/>
              <a:buNone/>
              <a:defRPr/>
            </a:lvl4pPr>
            <a:lvl5pPr lvl="4" rtl="0">
              <a:spcBef>
                <a:spcPts val="0"/>
              </a:spcBef>
              <a:buClr>
                <a:srgbClr val="888888"/>
              </a:buClr>
              <a:buFont typeface="Cabin"/>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4" name="Shape 34"/>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5" name="Shape 35"/>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6" name="Shape 36"/>
          <p:cNvSpPr txBox="1">
            <a:spLocks noGrp="1"/>
          </p:cNvSpPr>
          <p:nvPr>
            <p:ph type="sldNum" idx="12"/>
          </p:nvPr>
        </p:nvSpPr>
        <p:spPr>
          <a:xfrm>
            <a:off x="8613648" y="6305550"/>
            <a:ext cx="457200" cy="476250"/>
          </a:xfrm>
          <a:prstGeom prst="rect">
            <a:avLst/>
          </a:prstGeom>
          <a:noFill/>
          <a:ln>
            <a:noFill/>
          </a:ln>
        </p:spPr>
        <p:txBody>
          <a:bodyPr wrap="square" lIns="91425" tIns="91425" rIns="91425" bIns="91425" anchor="b" anchorCtr="0">
            <a:noAutofit/>
          </a:bodyPr>
          <a:lstStyle/>
          <a:p>
            <a:pPr marL="0" marR="0" lvl="0" indent="-88900" algn="ctr" rtl="0">
              <a:spcBef>
                <a:spcPts val="0"/>
              </a:spcBef>
            </a:pPr>
            <a:endParaRPr/>
          </a:p>
          <a:p>
            <a:pPr marL="457200" marR="0" lvl="1" indent="-88900" algn="l" rtl="0">
              <a:spcBef>
                <a:spcPts val="0"/>
              </a:spcBef>
            </a:pPr>
            <a:endParaRPr/>
          </a:p>
          <a:p>
            <a:pPr marL="914400" marR="0" lvl="2" indent="-88900" algn="l" rtl="0">
              <a:spcBef>
                <a:spcPts val="0"/>
              </a:spcBef>
            </a:pPr>
            <a:endParaRPr/>
          </a:p>
          <a:p>
            <a:pPr marL="1371600" marR="0" lvl="3" indent="-88900" algn="l" rtl="0">
              <a:spcBef>
                <a:spcPts val="0"/>
              </a:spcBef>
            </a:pPr>
            <a:endParaRPr/>
          </a:p>
          <a:p>
            <a:pPr marL="1828800" marR="0" lvl="4" indent="-88900" algn="l" rtl="0">
              <a:spcBef>
                <a:spcPts val="0"/>
              </a:spcBef>
            </a:pPr>
            <a:endParaRPr/>
          </a:p>
          <a:p>
            <a:pPr marL="2286000" marR="0" lvl="5" indent="-88900" algn="l" rtl="0">
              <a:spcBef>
                <a:spcPts val="0"/>
              </a:spcBef>
            </a:pPr>
            <a:endParaRPr/>
          </a:p>
          <a:p>
            <a:pPr marL="2743200" marR="0" lvl="6" indent="-88900" algn="l" rtl="0">
              <a:spcBef>
                <a:spcPts val="0"/>
              </a:spcBef>
            </a:pPr>
            <a:endParaRPr/>
          </a:p>
          <a:p>
            <a:pPr marL="3200400" marR="0" lvl="7" indent="-88900" algn="l" rtl="0">
              <a:spcBef>
                <a:spcPts val="0"/>
              </a:spcBef>
            </a:pPr>
            <a:endParaRPr/>
          </a:p>
          <a:p>
            <a:pPr marL="3657600" marR="0" lvl="8" indent="-88900" algn="l" rtl="0">
              <a:spcBef>
                <a:spcPts val="0"/>
              </a:spcBef>
            </a:pPr>
            <a:endParaRPr/>
          </a:p>
        </p:txBody>
      </p:sp>
      <p:sp>
        <p:nvSpPr>
          <p:cNvPr id="37" name="Shape 37"/>
          <p:cNvSpPr/>
          <p:nvPr/>
        </p:nvSpPr>
        <p:spPr>
          <a:xfrm>
            <a:off x="2286000" y="0"/>
            <a:ext cx="76200" cy="6858054"/>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38" name="Shape 38"/>
          <p:cNvSpPr/>
          <p:nvPr/>
        </p:nvSpPr>
        <p:spPr>
          <a:xfrm>
            <a:off x="2172321" y="2814656"/>
            <a:ext cx="210312" cy="210312"/>
          </a:xfrm>
          <a:prstGeom prst="ellipse">
            <a:avLst/>
          </a:prstGeom>
          <a:gradFill>
            <a:gsLst>
              <a:gs pos="0">
                <a:srgbClr val="E3FAFF">
                  <a:alpha val="94901"/>
                </a:srgbClr>
              </a:gs>
              <a:gs pos="50000">
                <a:srgbClr val="C9F3FD">
                  <a:alpha val="89803"/>
                </a:srgbClr>
              </a:gs>
              <a:gs pos="95000">
                <a:srgbClr val="79E2FE">
                  <a:alpha val="87843"/>
                </a:srgbClr>
              </a:gs>
              <a:gs pos="100000">
                <a:srgbClr val="00ABD5">
                  <a:alpha val="84705"/>
                </a:srgbClr>
              </a:gs>
            </a:gsLst>
            <a:path path="circle">
              <a:fillToRect r="100000" b="100000"/>
            </a:path>
            <a:tileRect l="-100000" t="-100000"/>
          </a:gradFill>
          <a:ln w="9525" cap="rnd" cmpd="sng">
            <a:solidFill>
              <a:srgbClr val="2F8EA5">
                <a:alpha val="60000"/>
              </a:srgbClr>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bin"/>
              <a:ea typeface="Cabin"/>
              <a:cs typeface="Cabin"/>
              <a:sym typeface="Cabin"/>
            </a:endParaRPr>
          </a:p>
        </p:txBody>
      </p:sp>
      <p:sp>
        <p:nvSpPr>
          <p:cNvPr id="39" name="Shape 39"/>
          <p:cNvSpPr/>
          <p:nvPr/>
        </p:nvSpPr>
        <p:spPr>
          <a:xfrm>
            <a:off x="2408064" y="2745870"/>
            <a:ext cx="64008" cy="64008"/>
          </a:xfrm>
          <a:prstGeom prst="ellipse">
            <a:avLst/>
          </a:prstGeom>
          <a:noFill/>
          <a:ln w="12700" cap="rnd" cmpd="sng">
            <a:solidFill>
              <a:srgbClr val="318093">
                <a:alpha val="60000"/>
              </a:srgbClr>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bin"/>
              <a:ea typeface="Cabin"/>
              <a:cs typeface="Cabin"/>
              <a:sym typeface="Cabi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435608" y="274320"/>
            <a:ext cx="7498080" cy="1143000"/>
          </a:xfrm>
          <a:prstGeom prst="rect">
            <a:avLst/>
          </a:prstGeom>
          <a:noFill/>
          <a:ln>
            <a:noFill/>
          </a:ln>
        </p:spPr>
        <p:txBody>
          <a:bodyPr wrap="square" lIns="91425" tIns="91425" rIns="91425" bIns="91425" anchor="ctr" anchorCtr="0"/>
          <a:lstStyle>
            <a:lvl1pPr lvl="0" algn="l" rtl="0">
              <a:spcBef>
                <a:spcPts val="0"/>
              </a:spcBef>
              <a:buClr>
                <a:srgbClr val="562214"/>
              </a:buClr>
              <a:buFont typeface="Cabi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1435608" y="1524000"/>
            <a:ext cx="3657600" cy="4663440"/>
          </a:xfrm>
          <a:prstGeom prst="rect">
            <a:avLst/>
          </a:prstGeom>
          <a:noFill/>
          <a:ln>
            <a:noFill/>
          </a:ln>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3" name="Shape 43"/>
          <p:cNvSpPr txBox="1">
            <a:spLocks noGrp="1"/>
          </p:cNvSpPr>
          <p:nvPr>
            <p:ph type="body" idx="2"/>
          </p:nvPr>
        </p:nvSpPr>
        <p:spPr>
          <a:xfrm>
            <a:off x="5276088" y="1524000"/>
            <a:ext cx="3657600" cy="4663440"/>
          </a:xfrm>
          <a:prstGeom prst="rect">
            <a:avLst/>
          </a:prstGeom>
          <a:noFill/>
          <a:ln>
            <a:noFill/>
          </a:ln>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5" name="Shape 45"/>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6" name="Shape 46"/>
          <p:cNvSpPr txBox="1">
            <a:spLocks noGrp="1"/>
          </p:cNvSpPr>
          <p:nvPr>
            <p:ph type="sldNum" idx="12"/>
          </p:nvPr>
        </p:nvSpPr>
        <p:spPr>
          <a:xfrm>
            <a:off x="8613648" y="6305550"/>
            <a:ext cx="457200" cy="476250"/>
          </a:xfrm>
          <a:prstGeom prst="rect">
            <a:avLst/>
          </a:prstGeom>
          <a:noFill/>
          <a:ln>
            <a:noFill/>
          </a:ln>
        </p:spPr>
        <p:txBody>
          <a:bodyPr wrap="square" lIns="91425" tIns="91425" rIns="91425" bIns="91425" anchor="b" anchorCtr="0">
            <a:noAutofit/>
          </a:bodyPr>
          <a:lstStyle/>
          <a:p>
            <a:pPr marL="0" marR="0" lvl="0" indent="-88900" algn="ctr" rtl="0">
              <a:spcBef>
                <a:spcPts val="0"/>
              </a:spcBef>
            </a:pPr>
            <a:endParaRPr/>
          </a:p>
          <a:p>
            <a:pPr marL="457200" marR="0" lvl="1" indent="-88900" algn="l" rtl="0">
              <a:spcBef>
                <a:spcPts val="0"/>
              </a:spcBef>
            </a:pPr>
            <a:endParaRPr/>
          </a:p>
          <a:p>
            <a:pPr marL="914400" marR="0" lvl="2" indent="-88900" algn="l" rtl="0">
              <a:spcBef>
                <a:spcPts val="0"/>
              </a:spcBef>
            </a:pPr>
            <a:endParaRPr/>
          </a:p>
          <a:p>
            <a:pPr marL="1371600" marR="0" lvl="3" indent="-88900" algn="l" rtl="0">
              <a:spcBef>
                <a:spcPts val="0"/>
              </a:spcBef>
            </a:pPr>
            <a:endParaRPr/>
          </a:p>
          <a:p>
            <a:pPr marL="1828800" marR="0" lvl="4" indent="-88900" algn="l" rtl="0">
              <a:spcBef>
                <a:spcPts val="0"/>
              </a:spcBef>
            </a:pPr>
            <a:endParaRPr/>
          </a:p>
          <a:p>
            <a:pPr marL="2286000" marR="0" lvl="5" indent="-88900" algn="l" rtl="0">
              <a:spcBef>
                <a:spcPts val="0"/>
              </a:spcBef>
            </a:pPr>
            <a:endParaRPr/>
          </a:p>
          <a:p>
            <a:pPr marL="2743200" marR="0" lvl="6" indent="-88900" algn="l" rtl="0">
              <a:spcBef>
                <a:spcPts val="0"/>
              </a:spcBef>
            </a:pPr>
            <a:endParaRPr/>
          </a:p>
          <a:p>
            <a:pPr marL="3200400" marR="0" lvl="7" indent="-88900" algn="l" rtl="0">
              <a:spcBef>
                <a:spcPts val="0"/>
              </a:spcBef>
            </a:pPr>
            <a:endParaRPr/>
          </a:p>
          <a:p>
            <a:pPr marL="3657600" marR="0" lvl="8" indent="-88900" algn="l" rtl="0">
              <a:spcBef>
                <a:spcPts val="0"/>
              </a:spcBef>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5160336"/>
            <a:ext cx="8229600" cy="1143000"/>
          </a:xfrm>
          <a:prstGeom prst="rect">
            <a:avLst/>
          </a:prstGeom>
          <a:noFill/>
          <a:ln>
            <a:noFill/>
          </a:ln>
        </p:spPr>
        <p:txBody>
          <a:bodyPr wrap="square" lIns="91425" tIns="91425" rIns="91425" bIns="91425" anchor="ctr" anchorCtr="0"/>
          <a:lstStyle>
            <a:lvl1pPr lvl="0" algn="ctr"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9" name="Shape 49"/>
          <p:cNvSpPr txBox="1">
            <a:spLocks noGrp="1"/>
          </p:cNvSpPr>
          <p:nvPr>
            <p:ph type="body" idx="1"/>
          </p:nvPr>
        </p:nvSpPr>
        <p:spPr>
          <a:xfrm>
            <a:off x="457200" y="328278"/>
            <a:ext cx="4023360" cy="640080"/>
          </a:xfrm>
          <a:prstGeom prst="rect">
            <a:avLst/>
          </a:prstGeom>
          <a:solidFill>
            <a:schemeClr val="lt1"/>
          </a:solidFill>
          <a:ln w="10775" cap="flat" cmpd="sng">
            <a:solidFill>
              <a:schemeClr val="lt1"/>
            </a:solidFill>
            <a:prstDash val="solid"/>
            <a:miter lim="8000"/>
            <a:headEnd type="none" w="med" len="med"/>
            <a:tailEnd type="none" w="med" len="med"/>
          </a:ln>
        </p:spPr>
        <p:txBody>
          <a:bodyPr wrap="square" lIns="91425" tIns="91425" rIns="91425" bIns="91425" anchor="ctr" anchorCtr="0"/>
          <a:lstStyle>
            <a:lvl1pPr marL="64008" lvl="0" indent="-507" algn="l" rtl="0">
              <a:lnSpc>
                <a:spcPct val="100000"/>
              </a:lnSpc>
              <a:spcBef>
                <a:spcPts val="100"/>
              </a:spcBef>
              <a:buClr>
                <a:schemeClr val="dk1"/>
              </a:buClr>
              <a:buFont typeface="Cabin"/>
              <a:buNone/>
              <a:defRPr/>
            </a:lvl1pPr>
            <a:lvl2pPr lvl="1" rtl="0">
              <a:spcBef>
                <a:spcPts val="0"/>
              </a:spcBef>
              <a:buFont typeface="Cabin"/>
              <a:buNone/>
              <a:defRPr/>
            </a:lvl2pPr>
            <a:lvl3pPr lvl="2" rtl="0">
              <a:spcBef>
                <a:spcPts val="0"/>
              </a:spcBef>
              <a:buFont typeface="Cabin"/>
              <a:buNone/>
              <a:defRPr/>
            </a:lvl3pPr>
            <a:lvl4pPr lvl="3" rtl="0">
              <a:spcBef>
                <a:spcPts val="0"/>
              </a:spcBef>
              <a:buFont typeface="Cabin"/>
              <a:buNone/>
              <a:defRPr/>
            </a:lvl4pPr>
            <a:lvl5pPr lvl="4" rtl="0">
              <a:spcBef>
                <a:spcPts val="0"/>
              </a:spcBef>
              <a:buFont typeface="Cabin"/>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0" name="Shape 50"/>
          <p:cNvSpPr txBox="1">
            <a:spLocks noGrp="1"/>
          </p:cNvSpPr>
          <p:nvPr>
            <p:ph type="body" idx="2"/>
          </p:nvPr>
        </p:nvSpPr>
        <p:spPr>
          <a:xfrm>
            <a:off x="4663440" y="328278"/>
            <a:ext cx="4023360" cy="640080"/>
          </a:xfrm>
          <a:prstGeom prst="rect">
            <a:avLst/>
          </a:prstGeom>
          <a:solidFill>
            <a:schemeClr val="lt1"/>
          </a:solidFill>
          <a:ln w="10775" cap="flat" cmpd="sng">
            <a:solidFill>
              <a:schemeClr val="lt1"/>
            </a:solidFill>
            <a:prstDash val="solid"/>
            <a:miter lim="8000"/>
            <a:headEnd type="none" w="med" len="med"/>
            <a:tailEnd type="none" w="med" len="med"/>
          </a:ln>
        </p:spPr>
        <p:txBody>
          <a:bodyPr wrap="square" lIns="91425" tIns="91425" rIns="91425" bIns="91425" anchor="ctr" anchorCtr="0"/>
          <a:lstStyle>
            <a:lvl1pPr marL="64008" lvl="0" indent="-507" algn="l" rtl="0">
              <a:lnSpc>
                <a:spcPct val="100000"/>
              </a:lnSpc>
              <a:spcBef>
                <a:spcPts val="100"/>
              </a:spcBef>
              <a:buClr>
                <a:schemeClr val="dk1"/>
              </a:buClr>
              <a:buFont typeface="Cabin"/>
              <a:buNone/>
              <a:defRPr/>
            </a:lvl1pPr>
            <a:lvl2pPr lvl="1" rtl="0">
              <a:spcBef>
                <a:spcPts val="0"/>
              </a:spcBef>
              <a:buFont typeface="Cabin"/>
              <a:buNone/>
              <a:defRPr/>
            </a:lvl2pPr>
            <a:lvl3pPr lvl="2" rtl="0">
              <a:spcBef>
                <a:spcPts val="0"/>
              </a:spcBef>
              <a:buFont typeface="Cabin"/>
              <a:buNone/>
              <a:defRPr/>
            </a:lvl3pPr>
            <a:lvl4pPr lvl="3" rtl="0">
              <a:spcBef>
                <a:spcPts val="0"/>
              </a:spcBef>
              <a:buFont typeface="Cabin"/>
              <a:buNone/>
              <a:defRPr/>
            </a:lvl4pPr>
            <a:lvl5pPr lvl="4" rtl="0">
              <a:spcBef>
                <a:spcPts val="0"/>
              </a:spcBef>
              <a:buFont typeface="Cabin"/>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1" name="Shape 51"/>
          <p:cNvSpPr txBox="1">
            <a:spLocks noGrp="1"/>
          </p:cNvSpPr>
          <p:nvPr>
            <p:ph type="body" idx="3"/>
          </p:nvPr>
        </p:nvSpPr>
        <p:spPr>
          <a:xfrm>
            <a:off x="457200" y="969336"/>
            <a:ext cx="4023360" cy="4114800"/>
          </a:xfrm>
          <a:prstGeom prst="rect">
            <a:avLst/>
          </a:prstGeom>
          <a:noFill/>
          <a:ln w="10775" cap="flat" cmpd="sng">
            <a:solidFill>
              <a:schemeClr val="lt1"/>
            </a:solidFill>
            <a:prstDash val="dash"/>
            <a:miter lim="8000"/>
            <a:headEnd type="none" w="med" len="med"/>
            <a:tailEnd type="none" w="med" len="med"/>
          </a:ln>
        </p:spPr>
        <p:txBody>
          <a:bodyPr wrap="square" lIns="91425" tIns="91425" rIns="91425" bIns="91425" anchor="t" anchorCtr="0"/>
          <a:lstStyle>
            <a:lvl1pPr marL="393192" lvl="0" indent="-278892" rtl="0">
              <a:lnSpc>
                <a:spcPct val="100000"/>
              </a:lnSpc>
              <a:spcBef>
                <a:spcPts val="700"/>
              </a:spcBef>
              <a:defRPr/>
            </a:lvl1pPr>
            <a:lvl2pPr lvl="1" rtl="0">
              <a:lnSpc>
                <a:spcPct val="100000"/>
              </a:lnSpc>
              <a:spcBef>
                <a:spcPts val="700"/>
              </a:spcBef>
              <a:defRPr/>
            </a:lvl2pPr>
            <a:lvl3pPr lvl="2" rtl="0">
              <a:lnSpc>
                <a:spcPct val="100000"/>
              </a:lnSpc>
              <a:spcBef>
                <a:spcPts val="700"/>
              </a:spcBef>
              <a:defRPr/>
            </a:lvl3pPr>
            <a:lvl4pPr lvl="3" rtl="0">
              <a:lnSpc>
                <a:spcPct val="100000"/>
              </a:lnSpc>
              <a:spcBef>
                <a:spcPts val="700"/>
              </a:spcBef>
              <a:defRPr/>
            </a:lvl4pPr>
            <a:lvl5pPr lvl="4" rtl="0">
              <a:lnSpc>
                <a:spcPct val="100000"/>
              </a:lnSpc>
              <a:spcBef>
                <a:spcPts val="70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2" name="Shape 52"/>
          <p:cNvSpPr txBox="1">
            <a:spLocks noGrp="1"/>
          </p:cNvSpPr>
          <p:nvPr>
            <p:ph type="body" idx="4"/>
          </p:nvPr>
        </p:nvSpPr>
        <p:spPr>
          <a:xfrm>
            <a:off x="4663440" y="969336"/>
            <a:ext cx="4023360" cy="4114800"/>
          </a:xfrm>
          <a:prstGeom prst="rect">
            <a:avLst/>
          </a:prstGeom>
          <a:noFill/>
          <a:ln w="10775" cap="flat" cmpd="sng">
            <a:solidFill>
              <a:schemeClr val="lt1"/>
            </a:solidFill>
            <a:prstDash val="dash"/>
            <a:miter lim="8000"/>
            <a:headEnd type="none" w="med" len="med"/>
            <a:tailEnd type="none" w="med" len="med"/>
          </a:ln>
        </p:spPr>
        <p:txBody>
          <a:bodyPr wrap="square" lIns="91425" tIns="91425" rIns="91425" bIns="91425" anchor="t" anchorCtr="0"/>
          <a:lstStyle>
            <a:lvl1pPr marL="393192" lvl="0" indent="-278892" rtl="0">
              <a:lnSpc>
                <a:spcPct val="100000"/>
              </a:lnSpc>
              <a:spcBef>
                <a:spcPts val="700"/>
              </a:spcBef>
              <a:defRPr/>
            </a:lvl1pPr>
            <a:lvl2pPr lvl="1" rtl="0">
              <a:lnSpc>
                <a:spcPct val="100000"/>
              </a:lnSpc>
              <a:spcBef>
                <a:spcPts val="700"/>
              </a:spcBef>
              <a:defRPr/>
            </a:lvl2pPr>
            <a:lvl3pPr lvl="2" rtl="0">
              <a:lnSpc>
                <a:spcPct val="100000"/>
              </a:lnSpc>
              <a:spcBef>
                <a:spcPts val="700"/>
              </a:spcBef>
              <a:defRPr/>
            </a:lvl3pPr>
            <a:lvl4pPr lvl="3" rtl="0">
              <a:lnSpc>
                <a:spcPct val="100000"/>
              </a:lnSpc>
              <a:spcBef>
                <a:spcPts val="700"/>
              </a:spcBef>
              <a:defRPr/>
            </a:lvl4pPr>
            <a:lvl5pPr lvl="4" rtl="0">
              <a:lnSpc>
                <a:spcPct val="100000"/>
              </a:lnSpc>
              <a:spcBef>
                <a:spcPts val="70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3" name="Shape 53"/>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4" name="Shape 54"/>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5" name="Shape 55"/>
          <p:cNvSpPr txBox="1">
            <a:spLocks noGrp="1"/>
          </p:cNvSpPr>
          <p:nvPr>
            <p:ph type="sldNum" idx="12"/>
          </p:nvPr>
        </p:nvSpPr>
        <p:spPr>
          <a:xfrm>
            <a:off x="8613648" y="6305550"/>
            <a:ext cx="457200" cy="476250"/>
          </a:xfrm>
          <a:prstGeom prst="rect">
            <a:avLst/>
          </a:prstGeom>
          <a:noFill/>
          <a:ln>
            <a:noFill/>
          </a:ln>
        </p:spPr>
        <p:txBody>
          <a:bodyPr wrap="square" lIns="91425" tIns="91425" rIns="91425" bIns="91425" anchor="b" anchorCtr="0">
            <a:noAutofit/>
          </a:bodyPr>
          <a:lstStyle/>
          <a:p>
            <a:pPr marL="0" marR="0" lvl="0" indent="-88900" algn="ctr" rtl="0">
              <a:spcBef>
                <a:spcPts val="0"/>
              </a:spcBef>
            </a:pPr>
            <a:endParaRPr/>
          </a:p>
          <a:p>
            <a:pPr marL="457200" marR="0" lvl="1" indent="-88900" algn="l" rtl="0">
              <a:spcBef>
                <a:spcPts val="0"/>
              </a:spcBef>
            </a:pPr>
            <a:endParaRPr/>
          </a:p>
          <a:p>
            <a:pPr marL="914400" marR="0" lvl="2" indent="-88900" algn="l" rtl="0">
              <a:spcBef>
                <a:spcPts val="0"/>
              </a:spcBef>
            </a:pPr>
            <a:endParaRPr/>
          </a:p>
          <a:p>
            <a:pPr marL="1371600" marR="0" lvl="3" indent="-88900" algn="l" rtl="0">
              <a:spcBef>
                <a:spcPts val="0"/>
              </a:spcBef>
            </a:pPr>
            <a:endParaRPr/>
          </a:p>
          <a:p>
            <a:pPr marL="1828800" marR="0" lvl="4" indent="-88900" algn="l" rtl="0">
              <a:spcBef>
                <a:spcPts val="0"/>
              </a:spcBef>
            </a:pPr>
            <a:endParaRPr/>
          </a:p>
          <a:p>
            <a:pPr marL="2286000" marR="0" lvl="5" indent="-88900" algn="l" rtl="0">
              <a:spcBef>
                <a:spcPts val="0"/>
              </a:spcBef>
            </a:pPr>
            <a:endParaRPr/>
          </a:p>
          <a:p>
            <a:pPr marL="2743200" marR="0" lvl="6" indent="-88900" algn="l" rtl="0">
              <a:spcBef>
                <a:spcPts val="0"/>
              </a:spcBef>
            </a:pPr>
            <a:endParaRPr/>
          </a:p>
          <a:p>
            <a:pPr marL="3200400" marR="0" lvl="7" indent="-88900" algn="l" rtl="0">
              <a:spcBef>
                <a:spcPts val="0"/>
              </a:spcBef>
            </a:pPr>
            <a:endParaRPr/>
          </a:p>
          <a:p>
            <a:pPr marL="3657600" marR="0" lvl="8" indent="-88900" algn="l" rtl="0">
              <a:spcBef>
                <a:spcPts val="0"/>
              </a:spcBef>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435608" y="274320"/>
            <a:ext cx="7498080" cy="1143000"/>
          </a:xfrm>
          <a:prstGeom prst="rect">
            <a:avLst/>
          </a:prstGeom>
          <a:noFill/>
          <a:ln>
            <a:noFill/>
          </a:ln>
        </p:spPr>
        <p:txBody>
          <a:bodyPr wrap="square" lIns="91425" tIns="91425" rIns="91425" bIns="91425" anchor="ctr" anchorCtr="0"/>
          <a:lstStyle>
            <a:lvl1pPr lvl="0" algn="l" rtl="0">
              <a:spcBef>
                <a:spcPts val="0"/>
              </a:spcBef>
              <a:buClr>
                <a:srgbClr val="562214"/>
              </a:buClr>
              <a:buFont typeface="Cabi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8" name="Shape 58"/>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9" name="Shape 59"/>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0" name="Shape 60"/>
          <p:cNvSpPr txBox="1">
            <a:spLocks noGrp="1"/>
          </p:cNvSpPr>
          <p:nvPr>
            <p:ph type="sldNum" idx="12"/>
          </p:nvPr>
        </p:nvSpPr>
        <p:spPr>
          <a:xfrm>
            <a:off x="8613648" y="6305550"/>
            <a:ext cx="457200" cy="476250"/>
          </a:xfrm>
          <a:prstGeom prst="rect">
            <a:avLst/>
          </a:prstGeom>
          <a:noFill/>
          <a:ln>
            <a:noFill/>
          </a:ln>
        </p:spPr>
        <p:txBody>
          <a:bodyPr wrap="square" lIns="91425" tIns="91425" rIns="91425" bIns="91425" anchor="b" anchorCtr="0">
            <a:noAutofit/>
          </a:bodyPr>
          <a:lstStyle/>
          <a:p>
            <a:pPr marL="0" marR="0" lvl="0" indent="-88900" algn="ctr" rtl="0">
              <a:spcBef>
                <a:spcPts val="0"/>
              </a:spcBef>
            </a:pPr>
            <a:endParaRPr/>
          </a:p>
          <a:p>
            <a:pPr marL="457200" marR="0" lvl="1" indent="-88900" algn="l" rtl="0">
              <a:spcBef>
                <a:spcPts val="0"/>
              </a:spcBef>
            </a:pPr>
            <a:endParaRPr/>
          </a:p>
          <a:p>
            <a:pPr marL="914400" marR="0" lvl="2" indent="-88900" algn="l" rtl="0">
              <a:spcBef>
                <a:spcPts val="0"/>
              </a:spcBef>
            </a:pPr>
            <a:endParaRPr/>
          </a:p>
          <a:p>
            <a:pPr marL="1371600" marR="0" lvl="3" indent="-88900" algn="l" rtl="0">
              <a:spcBef>
                <a:spcPts val="0"/>
              </a:spcBef>
            </a:pPr>
            <a:endParaRPr/>
          </a:p>
          <a:p>
            <a:pPr marL="1828800" marR="0" lvl="4" indent="-88900" algn="l" rtl="0">
              <a:spcBef>
                <a:spcPts val="0"/>
              </a:spcBef>
            </a:pPr>
            <a:endParaRPr/>
          </a:p>
          <a:p>
            <a:pPr marL="2286000" marR="0" lvl="5" indent="-88900" algn="l" rtl="0">
              <a:spcBef>
                <a:spcPts val="0"/>
              </a:spcBef>
            </a:pPr>
            <a:endParaRPr/>
          </a:p>
          <a:p>
            <a:pPr marL="2743200" marR="0" lvl="6" indent="-88900" algn="l" rtl="0">
              <a:spcBef>
                <a:spcPts val="0"/>
              </a:spcBef>
            </a:pPr>
            <a:endParaRPr/>
          </a:p>
          <a:p>
            <a:pPr marL="3200400" marR="0" lvl="7" indent="-88900" algn="l" rtl="0">
              <a:spcBef>
                <a:spcPts val="0"/>
              </a:spcBef>
            </a:pPr>
            <a:endParaRPr/>
          </a:p>
          <a:p>
            <a:pPr marL="3657600" marR="0" lvl="8" indent="-88900" algn="l" rtl="0">
              <a:spcBef>
                <a:spcPts val="0"/>
              </a:spcBef>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61"/>
        <p:cNvGrpSpPr/>
        <p:nvPr/>
      </p:nvGrpSpPr>
      <p:grpSpPr>
        <a:xfrm>
          <a:off x="0" y="0"/>
          <a:ext cx="0" cy="0"/>
          <a:chOff x="0" y="0"/>
          <a:chExt cx="0" cy="0"/>
        </a:xfrm>
      </p:grpSpPr>
      <p:sp>
        <p:nvSpPr>
          <p:cNvPr id="62" name="Shape 62"/>
          <p:cNvSpPr/>
          <p:nvPr/>
        </p:nvSpPr>
        <p:spPr>
          <a:xfrm>
            <a:off x="1014984" y="0"/>
            <a:ext cx="8129016" cy="6858000"/>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63" name="Shape 63"/>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4" name="Shape 64"/>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5" name="Shape 65"/>
          <p:cNvSpPr txBox="1">
            <a:spLocks noGrp="1"/>
          </p:cNvSpPr>
          <p:nvPr>
            <p:ph type="sldNum" idx="12"/>
          </p:nvPr>
        </p:nvSpPr>
        <p:spPr>
          <a:xfrm>
            <a:off x="8613648" y="6305550"/>
            <a:ext cx="457200" cy="476250"/>
          </a:xfrm>
          <a:prstGeom prst="rect">
            <a:avLst/>
          </a:prstGeom>
          <a:noFill/>
          <a:ln>
            <a:noFill/>
          </a:ln>
        </p:spPr>
        <p:txBody>
          <a:bodyPr wrap="square" lIns="91425" tIns="91425" rIns="91425" bIns="91425" anchor="b" anchorCtr="0">
            <a:noAutofit/>
          </a:bodyPr>
          <a:lstStyle/>
          <a:p>
            <a:pPr marL="0" marR="0" lvl="0" indent="-88900" algn="ctr" rtl="0">
              <a:spcBef>
                <a:spcPts val="0"/>
              </a:spcBef>
            </a:pPr>
            <a:endParaRPr/>
          </a:p>
          <a:p>
            <a:pPr marL="457200" marR="0" lvl="1" indent="-88900" algn="l" rtl="0">
              <a:spcBef>
                <a:spcPts val="0"/>
              </a:spcBef>
            </a:pPr>
            <a:endParaRPr/>
          </a:p>
          <a:p>
            <a:pPr marL="914400" marR="0" lvl="2" indent="-88900" algn="l" rtl="0">
              <a:spcBef>
                <a:spcPts val="0"/>
              </a:spcBef>
            </a:pPr>
            <a:endParaRPr/>
          </a:p>
          <a:p>
            <a:pPr marL="1371600" marR="0" lvl="3" indent="-88900" algn="l" rtl="0">
              <a:spcBef>
                <a:spcPts val="0"/>
              </a:spcBef>
            </a:pPr>
            <a:endParaRPr/>
          </a:p>
          <a:p>
            <a:pPr marL="1828800" marR="0" lvl="4" indent="-88900" algn="l" rtl="0">
              <a:spcBef>
                <a:spcPts val="0"/>
              </a:spcBef>
            </a:pPr>
            <a:endParaRPr/>
          </a:p>
          <a:p>
            <a:pPr marL="2286000" marR="0" lvl="5" indent="-88900" algn="l" rtl="0">
              <a:spcBef>
                <a:spcPts val="0"/>
              </a:spcBef>
            </a:pPr>
            <a:endParaRPr/>
          </a:p>
          <a:p>
            <a:pPr marL="2743200" marR="0" lvl="6" indent="-88900" algn="l" rtl="0">
              <a:spcBef>
                <a:spcPts val="0"/>
              </a:spcBef>
            </a:pPr>
            <a:endParaRPr/>
          </a:p>
          <a:p>
            <a:pPr marL="3200400" marR="0" lvl="7" indent="-88900" algn="l" rtl="0">
              <a:spcBef>
                <a:spcPts val="0"/>
              </a:spcBef>
            </a:pPr>
            <a:endParaRPr/>
          </a:p>
          <a:p>
            <a:pPr marL="3657600" marR="0" lvl="8" indent="-88900" algn="l" rtl="0">
              <a:spcBef>
                <a:spcPts val="0"/>
              </a:spcBef>
            </a:pPr>
            <a:endParaRPr/>
          </a:p>
        </p:txBody>
      </p:sp>
      <p:sp>
        <p:nvSpPr>
          <p:cNvPr id="66" name="Shape 66"/>
          <p:cNvSpPr/>
          <p:nvPr/>
        </p:nvSpPr>
        <p:spPr>
          <a:xfrm>
            <a:off x="1014984" y="-54"/>
            <a:ext cx="73152" cy="6858054"/>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16778"/>
            <a:ext cx="3810000" cy="1162050"/>
          </a:xfrm>
          <a:prstGeom prst="rect">
            <a:avLst/>
          </a:prstGeom>
          <a:noFill/>
          <a:ln>
            <a:noFill/>
          </a:ln>
        </p:spPr>
        <p:txBody>
          <a:bodyPr wrap="square" lIns="91425" tIns="91425" rIns="91425" bIns="91425" anchor="b" anchorCtr="0"/>
          <a:lstStyle>
            <a:lvl1pPr lvl="0" algn="l" rtl="0">
              <a:lnSpc>
                <a:spcPct val="90909"/>
              </a:lnSpc>
              <a:spcBef>
                <a:spcPts val="0"/>
              </a:spcBef>
              <a:buFont typeface="Cabi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9" name="Shape 69"/>
          <p:cNvSpPr txBox="1">
            <a:spLocks noGrp="1"/>
          </p:cNvSpPr>
          <p:nvPr>
            <p:ph type="body" idx="1"/>
          </p:nvPr>
        </p:nvSpPr>
        <p:spPr>
          <a:xfrm>
            <a:off x="457200" y="1406964"/>
            <a:ext cx="3810000" cy="698500"/>
          </a:xfrm>
          <a:prstGeom prst="rect">
            <a:avLst/>
          </a:prstGeom>
          <a:noFill/>
          <a:ln>
            <a:noFill/>
          </a:ln>
        </p:spPr>
        <p:txBody>
          <a:bodyPr wrap="square" lIns="91425" tIns="91425" rIns="91425" bIns="91425" anchor="t" anchorCtr="0"/>
          <a:lstStyle>
            <a:lvl1pPr marL="45720" lvl="0" indent="-7619" rtl="0">
              <a:lnSpc>
                <a:spcPct val="100000"/>
              </a:lnSpc>
              <a:spcBef>
                <a:spcPts val="0"/>
              </a:spcBef>
              <a:buFont typeface="Cabin"/>
              <a:buNone/>
              <a:defRPr/>
            </a:lvl1pPr>
            <a:lvl2pPr lvl="1" rtl="0">
              <a:spcBef>
                <a:spcPts val="0"/>
              </a:spcBef>
              <a:buFont typeface="Cabin"/>
              <a:buNone/>
              <a:defRPr/>
            </a:lvl2pPr>
            <a:lvl3pPr lvl="2" rtl="0">
              <a:spcBef>
                <a:spcPts val="0"/>
              </a:spcBef>
              <a:buFont typeface="Cabin"/>
              <a:buNone/>
              <a:defRPr/>
            </a:lvl3pPr>
            <a:lvl4pPr lvl="3" rtl="0">
              <a:spcBef>
                <a:spcPts val="0"/>
              </a:spcBef>
              <a:buFont typeface="Cabin"/>
              <a:buNone/>
              <a:defRPr/>
            </a:lvl4pPr>
            <a:lvl5pPr lvl="4" rtl="0">
              <a:spcBef>
                <a:spcPts val="0"/>
              </a:spcBef>
              <a:buFont typeface="Cabin"/>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 name="Shape 70"/>
          <p:cNvSpPr txBox="1">
            <a:spLocks noGrp="1"/>
          </p:cNvSpPr>
          <p:nvPr>
            <p:ph type="body" idx="2"/>
          </p:nvPr>
        </p:nvSpPr>
        <p:spPr>
          <a:xfrm>
            <a:off x="457200" y="2133600"/>
            <a:ext cx="8153400" cy="3992563"/>
          </a:xfrm>
          <a:prstGeom prst="rect">
            <a:avLst/>
          </a:prstGeom>
          <a:noFill/>
          <a:ln>
            <a:noFill/>
          </a:ln>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1" name="Shape 71"/>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2" name="Shape 72"/>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3" name="Shape 73"/>
          <p:cNvSpPr txBox="1">
            <a:spLocks noGrp="1"/>
          </p:cNvSpPr>
          <p:nvPr>
            <p:ph type="sldNum" idx="12"/>
          </p:nvPr>
        </p:nvSpPr>
        <p:spPr>
          <a:xfrm>
            <a:off x="8613648" y="6305550"/>
            <a:ext cx="457200" cy="476250"/>
          </a:xfrm>
          <a:prstGeom prst="rect">
            <a:avLst/>
          </a:prstGeom>
          <a:noFill/>
          <a:ln>
            <a:noFill/>
          </a:ln>
        </p:spPr>
        <p:txBody>
          <a:bodyPr wrap="square" lIns="91425" tIns="91425" rIns="91425" bIns="91425" anchor="b" anchorCtr="0">
            <a:noAutofit/>
          </a:bodyPr>
          <a:lstStyle/>
          <a:p>
            <a:pPr marL="0" marR="0" lvl="0" indent="-88900" algn="ctr" rtl="0">
              <a:spcBef>
                <a:spcPts val="0"/>
              </a:spcBef>
            </a:pPr>
            <a:endParaRPr/>
          </a:p>
          <a:p>
            <a:pPr marL="457200" marR="0" lvl="1" indent="-88900" algn="l" rtl="0">
              <a:spcBef>
                <a:spcPts val="0"/>
              </a:spcBef>
            </a:pPr>
            <a:endParaRPr/>
          </a:p>
          <a:p>
            <a:pPr marL="914400" marR="0" lvl="2" indent="-88900" algn="l" rtl="0">
              <a:spcBef>
                <a:spcPts val="0"/>
              </a:spcBef>
            </a:pPr>
            <a:endParaRPr/>
          </a:p>
          <a:p>
            <a:pPr marL="1371600" marR="0" lvl="3" indent="-88900" algn="l" rtl="0">
              <a:spcBef>
                <a:spcPts val="0"/>
              </a:spcBef>
            </a:pPr>
            <a:endParaRPr/>
          </a:p>
          <a:p>
            <a:pPr marL="1828800" marR="0" lvl="4" indent="-88900" algn="l" rtl="0">
              <a:spcBef>
                <a:spcPts val="0"/>
              </a:spcBef>
            </a:pPr>
            <a:endParaRPr/>
          </a:p>
          <a:p>
            <a:pPr marL="2286000" marR="0" lvl="5" indent="-88900" algn="l" rtl="0">
              <a:spcBef>
                <a:spcPts val="0"/>
              </a:spcBef>
            </a:pPr>
            <a:endParaRPr/>
          </a:p>
          <a:p>
            <a:pPr marL="2743200" marR="0" lvl="6" indent="-88900" algn="l" rtl="0">
              <a:spcBef>
                <a:spcPts val="0"/>
              </a:spcBef>
            </a:pPr>
            <a:endParaRPr/>
          </a:p>
          <a:p>
            <a:pPr marL="3200400" marR="0" lvl="7" indent="-88900" algn="l" rtl="0">
              <a:spcBef>
                <a:spcPts val="0"/>
              </a:spcBef>
            </a:pPr>
            <a:endParaRPr/>
          </a:p>
          <a:p>
            <a:pPr marL="3657600" marR="0" lvl="8" indent="-88900" algn="l" rtl="0">
              <a:spcBef>
                <a:spcPts val="0"/>
              </a:spcBef>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5886896" y="1066800"/>
            <a:ext cx="2743200" cy="1981200"/>
          </a:xfrm>
          <a:prstGeom prst="rect">
            <a:avLst/>
          </a:prstGeom>
          <a:noFill/>
          <a:ln>
            <a:noFill/>
          </a:ln>
        </p:spPr>
        <p:txBody>
          <a:bodyPr wrap="square" lIns="91425" tIns="91425" rIns="91425" bIns="91425" anchor="b" anchorCtr="0"/>
          <a:lstStyle>
            <a:lvl1pPr lvl="0" algn="l" rtl="0">
              <a:spcBef>
                <a:spcPts val="0"/>
              </a:spcBef>
              <a:buFont typeface="Cabi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7" name="Shape 77"/>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8" name="Shape 78"/>
          <p:cNvSpPr txBox="1">
            <a:spLocks noGrp="1"/>
          </p:cNvSpPr>
          <p:nvPr>
            <p:ph type="sldNum" idx="12"/>
          </p:nvPr>
        </p:nvSpPr>
        <p:spPr>
          <a:xfrm>
            <a:off x="8613648" y="6305550"/>
            <a:ext cx="457200" cy="476250"/>
          </a:xfrm>
          <a:prstGeom prst="rect">
            <a:avLst/>
          </a:prstGeom>
          <a:noFill/>
          <a:ln>
            <a:noFill/>
          </a:ln>
        </p:spPr>
        <p:txBody>
          <a:bodyPr wrap="square" lIns="91425" tIns="91425" rIns="91425" bIns="91425" anchor="b" anchorCtr="0">
            <a:noAutofit/>
          </a:bodyPr>
          <a:lstStyle/>
          <a:p>
            <a:pPr marL="0" marR="0" lvl="0" indent="-88900" algn="ctr" rtl="0">
              <a:spcBef>
                <a:spcPts val="0"/>
              </a:spcBef>
            </a:pPr>
            <a:endParaRPr/>
          </a:p>
          <a:p>
            <a:pPr marL="457200" marR="0" lvl="1" indent="-88900" algn="l" rtl="0">
              <a:spcBef>
                <a:spcPts val="0"/>
              </a:spcBef>
            </a:pPr>
            <a:endParaRPr/>
          </a:p>
          <a:p>
            <a:pPr marL="914400" marR="0" lvl="2" indent="-88900" algn="l" rtl="0">
              <a:spcBef>
                <a:spcPts val="0"/>
              </a:spcBef>
            </a:pPr>
            <a:endParaRPr/>
          </a:p>
          <a:p>
            <a:pPr marL="1371600" marR="0" lvl="3" indent="-88900" algn="l" rtl="0">
              <a:spcBef>
                <a:spcPts val="0"/>
              </a:spcBef>
            </a:pPr>
            <a:endParaRPr/>
          </a:p>
          <a:p>
            <a:pPr marL="1828800" marR="0" lvl="4" indent="-88900" algn="l" rtl="0">
              <a:spcBef>
                <a:spcPts val="0"/>
              </a:spcBef>
            </a:pPr>
            <a:endParaRPr/>
          </a:p>
          <a:p>
            <a:pPr marL="2286000" marR="0" lvl="5" indent="-88900" algn="l" rtl="0">
              <a:spcBef>
                <a:spcPts val="0"/>
              </a:spcBef>
            </a:pPr>
            <a:endParaRPr/>
          </a:p>
          <a:p>
            <a:pPr marL="2743200" marR="0" lvl="6" indent="-88900" algn="l" rtl="0">
              <a:spcBef>
                <a:spcPts val="0"/>
              </a:spcBef>
            </a:pPr>
            <a:endParaRPr/>
          </a:p>
          <a:p>
            <a:pPr marL="3200400" marR="0" lvl="7" indent="-88900" algn="l" rtl="0">
              <a:spcBef>
                <a:spcPts val="0"/>
              </a:spcBef>
            </a:pPr>
            <a:endParaRPr/>
          </a:p>
          <a:p>
            <a:pPr marL="3657600" marR="0" lvl="8" indent="-88900" algn="l" rtl="0">
              <a:spcBef>
                <a:spcPts val="0"/>
              </a:spcBef>
            </a:pPr>
            <a:endParaRPr/>
          </a:p>
        </p:txBody>
      </p:sp>
      <p:sp>
        <p:nvSpPr>
          <p:cNvPr id="79" name="Shape 79"/>
          <p:cNvSpPr/>
          <p:nvPr/>
        </p:nvSpPr>
        <p:spPr>
          <a:xfrm>
            <a:off x="762000" y="1066800"/>
            <a:ext cx="4572000" cy="4572000"/>
          </a:xfrm>
          <a:prstGeom prst="rect">
            <a:avLst/>
          </a:prstGeom>
          <a:solidFill>
            <a:srgbClr val="FFFFFF"/>
          </a:solidFill>
          <a:ln w="88900" cap="sq" cmpd="sng">
            <a:solidFill>
              <a:srgbClr val="FFFFFF"/>
            </a:solidFill>
            <a:prstDash val="solid"/>
            <a:miter lim="8000"/>
            <a:headEnd type="none" w="med" len="med"/>
            <a:tailEnd type="none" w="med" len="med"/>
          </a:ln>
        </p:spPr>
        <p:txBody>
          <a:bodyPr wrap="square" lIns="91425" tIns="274300" rIns="91425" bIns="45700" anchor="t" anchorCtr="0">
            <a:noAutofit/>
          </a:bodyPr>
          <a:lstStyle/>
          <a:p>
            <a:pPr marL="0" marR="0" lvl="0" indent="0" algn="l" rtl="0">
              <a:lnSpc>
                <a:spcPct val="93750"/>
              </a:lnSpc>
              <a:spcBef>
                <a:spcPts val="0"/>
              </a:spcBef>
              <a:buClr>
                <a:schemeClr val="accent1"/>
              </a:buClr>
              <a:buFont typeface="Cabin"/>
              <a:buNone/>
            </a:pPr>
            <a:endParaRPr sz="3200" b="0" i="0" u="none" strike="noStrike" cap="none">
              <a:solidFill>
                <a:schemeClr val="dk1"/>
              </a:solidFill>
              <a:latin typeface="Cabin"/>
              <a:ea typeface="Cabin"/>
              <a:cs typeface="Cabin"/>
              <a:sym typeface="Cabin"/>
            </a:endParaRPr>
          </a:p>
        </p:txBody>
      </p:sp>
      <p:sp>
        <p:nvSpPr>
          <p:cNvPr id="80" name="Shape 80"/>
          <p:cNvSpPr>
            <a:spLocks noGrp="1"/>
          </p:cNvSpPr>
          <p:nvPr>
            <p:ph type="pic" idx="2"/>
          </p:nvPr>
        </p:nvSpPr>
        <p:spPr>
          <a:xfrm>
            <a:off x="838200" y="1143003"/>
            <a:ext cx="4419600" cy="3514531"/>
          </a:xfrm>
          <a:prstGeom prst="roundRect">
            <a:avLst>
              <a:gd name="adj" fmla="val 783"/>
            </a:avLst>
          </a:prstGeom>
          <a:solidFill>
            <a:schemeClr val="lt2"/>
          </a:solidFill>
          <a:ln>
            <a:noFill/>
          </a:ln>
        </p:spPr>
        <p:txBody>
          <a:bodyPr wrap="square" lIns="91425" tIns="91425" rIns="91425" bIns="91425" anchor="t" anchorCtr="0"/>
          <a:lstStyle>
            <a:lvl1pPr marL="0" marR="0" lvl="0" indent="0" algn="r" rtl="0">
              <a:spcBef>
                <a:spcPts val="0"/>
              </a:spcBef>
              <a:buClr>
                <a:srgbClr val="B4A688"/>
              </a:buClr>
              <a:buFont typeface="Cabin"/>
              <a:buNone/>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1" name="Shape 81"/>
          <p:cNvSpPr/>
          <p:nvPr/>
        </p:nvSpPr>
        <p:spPr>
          <a:xfrm rot="-2131329">
            <a:off x="396725" y="954341"/>
            <a:ext cx="685800" cy="204310"/>
          </a:xfrm>
          <a:prstGeom prst="flowChartProcess">
            <a:avLst/>
          </a:prstGeom>
          <a:solidFill>
            <a:srgbClr val="FBFBFB">
              <a:alpha val="44705"/>
            </a:srgbClr>
          </a:solidFill>
          <a:ln w="9525" cap="rnd" cmpd="sng">
            <a:solidFill>
              <a:srgbClr val="FFFFFF"/>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82" name="Shape 82"/>
          <p:cNvSpPr/>
          <p:nvPr/>
        </p:nvSpPr>
        <p:spPr>
          <a:xfrm rot="2103354" flipH="1">
            <a:off x="5003667" y="936786"/>
            <a:ext cx="649224" cy="204310"/>
          </a:xfrm>
          <a:prstGeom prst="flowChartProcess">
            <a:avLst/>
          </a:prstGeom>
          <a:solidFill>
            <a:srgbClr val="FBFBFB">
              <a:alpha val="44705"/>
            </a:srgbClr>
          </a:solidFill>
          <a:ln w="9525" cap="rnd" cmpd="sng">
            <a:solidFill>
              <a:srgbClr val="FFFFFF"/>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83" name="Shape 83"/>
          <p:cNvSpPr txBox="1">
            <a:spLocks noGrp="1"/>
          </p:cNvSpPr>
          <p:nvPr>
            <p:ph type="body" idx="1"/>
          </p:nvPr>
        </p:nvSpPr>
        <p:spPr>
          <a:xfrm>
            <a:off x="838200" y="4800600"/>
            <a:ext cx="4419600" cy="762000"/>
          </a:xfrm>
          <a:prstGeom prst="rect">
            <a:avLst/>
          </a:prstGeom>
          <a:noFill/>
          <a:ln>
            <a:noFill/>
          </a:ln>
        </p:spPr>
        <p:txBody>
          <a:bodyPr wrap="square" lIns="91425" tIns="91425" rIns="91425" bIns="91425" anchor="ctr" anchorCtr="0"/>
          <a:lstStyle>
            <a:lvl1pPr marL="0" lvl="0" indent="0" algn="l" rtl="0">
              <a:lnSpc>
                <a:spcPct val="114285"/>
              </a:lnSpc>
              <a:spcBef>
                <a:spcPts val="0"/>
              </a:spcBef>
              <a:buClr>
                <a:srgbClr val="777777"/>
              </a:buClr>
              <a:buFont typeface="Cabin"/>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Shape 6"/>
          <p:cNvSpPr/>
          <p:nvPr/>
        </p:nvSpPr>
        <p:spPr>
          <a:xfrm>
            <a:off x="-815927" y="-815922"/>
            <a:ext cx="1638887" cy="1638887"/>
          </a:xfrm>
          <a:prstGeom prst="pie">
            <a:avLst>
              <a:gd name="adj1" fmla="val 0"/>
              <a:gd name="adj2" fmla="val 5402120"/>
            </a:avLst>
          </a:prstGeom>
          <a:solidFill>
            <a:srgbClr val="FEFCF8">
              <a:alpha val="32941"/>
            </a:srgbClr>
          </a:solidFill>
          <a:ln w="9525" cap="rnd" cmpd="sng">
            <a:solidFill>
              <a:srgbClr val="D2C29E"/>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7" name="Shape 7"/>
          <p:cNvSpPr/>
          <p:nvPr/>
        </p:nvSpPr>
        <p:spPr>
          <a:xfrm>
            <a:off x="168816" y="21102"/>
            <a:ext cx="1702191" cy="1702191"/>
          </a:xfrm>
          <a:prstGeom prst="ellipse">
            <a:avLst/>
          </a:prstGeom>
          <a:noFill/>
          <a:ln w="27300" cap="rnd" cmpd="sng">
            <a:solidFill>
              <a:srgbClr val="FFF9EB"/>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8" name="Shape 8"/>
          <p:cNvSpPr/>
          <p:nvPr/>
        </p:nvSpPr>
        <p:spPr>
          <a:xfrm rot="2315675">
            <a:off x="182881" y="1055077"/>
            <a:ext cx="1125717" cy="1102624"/>
          </a:xfrm>
          <a:prstGeom prst="donut">
            <a:avLst>
              <a:gd name="adj" fmla="val 11833"/>
            </a:avLst>
          </a:prstGeom>
          <a:gradFill>
            <a:gsLst>
              <a:gs pos="0">
                <a:srgbClr val="FFFDFB">
                  <a:alpha val="69803"/>
                </a:srgbClr>
              </a:gs>
              <a:gs pos="70000">
                <a:srgbClr val="FFFFFE">
                  <a:alpha val="54901"/>
                </a:srgbClr>
              </a:gs>
              <a:gs pos="100000">
                <a:srgbClr val="EED08D">
                  <a:alpha val="60000"/>
                </a:srgbClr>
              </a:gs>
            </a:gsLst>
            <a:path path="circle">
              <a:fillToRect r="100000" b="100000"/>
            </a:path>
            <a:tileRect l="-100000" t="-100000"/>
          </a:gradFill>
          <a:ln w="9525" cap="rnd" cmpd="sng">
            <a:solidFill>
              <a:srgbClr val="C6B79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9" name="Shape 9"/>
          <p:cNvSpPr/>
          <p:nvPr/>
        </p:nvSpPr>
        <p:spPr>
          <a:xfrm>
            <a:off x="1012873" y="-54"/>
            <a:ext cx="8131127" cy="6858054"/>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10" name="Shape 10"/>
          <p:cNvSpPr txBox="1">
            <a:spLocks noGrp="1"/>
          </p:cNvSpPr>
          <p:nvPr>
            <p:ph type="title"/>
          </p:nvPr>
        </p:nvSpPr>
        <p:spPr>
          <a:xfrm>
            <a:off x="1435608" y="274638"/>
            <a:ext cx="7498080" cy="1143000"/>
          </a:xfrm>
          <a:prstGeom prst="rect">
            <a:avLst/>
          </a:prstGeom>
          <a:noFill/>
          <a:ln>
            <a:noFill/>
          </a:ln>
        </p:spPr>
        <p:txBody>
          <a:bodyPr wrap="square" lIns="91425" tIns="91425" rIns="91425" bIns="91425" anchor="ctr" anchorCtr="0"/>
          <a:lstStyle>
            <a:lvl1pPr marL="0" marR="0" lvl="0" indent="0" algn="l" rtl="0">
              <a:spcBef>
                <a:spcPts val="0"/>
              </a:spcBef>
              <a:buClr>
                <a:srgbClr val="562214"/>
              </a:buClr>
              <a:buFont typeface="Cabin"/>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1435608" y="1447800"/>
            <a:ext cx="7498080" cy="4800600"/>
          </a:xfrm>
          <a:prstGeom prst="rect">
            <a:avLst/>
          </a:prstGeom>
          <a:noFill/>
          <a:ln>
            <a:noFill/>
          </a:ln>
        </p:spPr>
        <p:txBody>
          <a:bodyPr wrap="square" lIns="91425" tIns="91425" rIns="91425" bIns="91425" anchor="t" anchorCtr="0"/>
          <a:lstStyle>
            <a:lvl1pPr marL="365760" marR="0" lvl="0" indent="-127000" algn="l" rtl="0">
              <a:lnSpc>
                <a:spcPct val="100000"/>
              </a:lnSpc>
              <a:spcBef>
                <a:spcPts val="600"/>
              </a:spcBef>
              <a:buClr>
                <a:schemeClr val="accent1"/>
              </a:buClr>
              <a:buFont typeface="Cabin"/>
              <a:buChar char="●"/>
              <a:defRPr/>
            </a:lvl1pPr>
            <a:lvl2pPr marL="640080" marR="0" lvl="1" indent="-68580" algn="l" rtl="0">
              <a:lnSpc>
                <a:spcPct val="100000"/>
              </a:lnSpc>
              <a:spcBef>
                <a:spcPts val="550"/>
              </a:spcBef>
              <a:buClr>
                <a:schemeClr val="accent1"/>
              </a:buClr>
              <a:buFont typeface="Cabin"/>
              <a:buChar char="◦"/>
              <a:defRPr/>
            </a:lvl2pPr>
            <a:lvl3pPr marL="886967" marR="0" lvl="2" indent="-86867" algn="l" rtl="0">
              <a:lnSpc>
                <a:spcPct val="100000"/>
              </a:lnSpc>
              <a:spcBef>
                <a:spcPts val="480"/>
              </a:spcBef>
              <a:buClr>
                <a:schemeClr val="accent2"/>
              </a:buClr>
              <a:buFont typeface="Cabin"/>
              <a:buChar char="⚫"/>
              <a:defRPr/>
            </a:lvl3pPr>
            <a:lvl4pPr marL="1097280" marR="0" lvl="3" indent="-55880" algn="l" rtl="0">
              <a:lnSpc>
                <a:spcPct val="100000"/>
              </a:lnSpc>
              <a:spcBef>
                <a:spcPts val="400"/>
              </a:spcBef>
              <a:buClr>
                <a:schemeClr val="accent3"/>
              </a:buClr>
              <a:buFont typeface="Cabin"/>
              <a:buChar char="⚫"/>
              <a:defRPr/>
            </a:lvl4pPr>
            <a:lvl5pPr marL="1298448" marR="0" lvl="4" indent="-66547" algn="l" rtl="0">
              <a:lnSpc>
                <a:spcPct val="100000"/>
              </a:lnSpc>
              <a:spcBef>
                <a:spcPts val="400"/>
              </a:spcBef>
              <a:buClr>
                <a:schemeClr val="accent4"/>
              </a:buClr>
              <a:buFont typeface="Cabin"/>
              <a:buChar char="⚫"/>
              <a:defRPr/>
            </a:lvl5pPr>
            <a:lvl6pPr marL="1508760" marR="0" lvl="5" indent="-60960" algn="l" rtl="0">
              <a:lnSpc>
                <a:spcPct val="100000"/>
              </a:lnSpc>
              <a:spcBef>
                <a:spcPts val="400"/>
              </a:spcBef>
              <a:buClr>
                <a:schemeClr val="accent5"/>
              </a:buClr>
              <a:buFont typeface="Cabin"/>
              <a:buChar char="⚫"/>
              <a:defRPr/>
            </a:lvl6pPr>
            <a:lvl7pPr marL="1719072" marR="0" lvl="6" indent="-68072" algn="l" rtl="0">
              <a:lnSpc>
                <a:spcPct val="100000"/>
              </a:lnSpc>
              <a:spcBef>
                <a:spcPts val="400"/>
              </a:spcBef>
              <a:buClr>
                <a:schemeClr val="accent6"/>
              </a:buClr>
              <a:buFont typeface="Cabin"/>
              <a:buChar char="⚫"/>
              <a:defRPr/>
            </a:lvl7pPr>
            <a:lvl8pPr marL="1920240" marR="0" lvl="7" indent="-66039" algn="l" rtl="0">
              <a:lnSpc>
                <a:spcPct val="100000"/>
              </a:lnSpc>
              <a:spcBef>
                <a:spcPts val="400"/>
              </a:spcBef>
              <a:buClr>
                <a:schemeClr val="accent6"/>
              </a:buClr>
              <a:buFont typeface="Cabin"/>
              <a:buChar char="⚫"/>
              <a:defRPr/>
            </a:lvl8pPr>
            <a:lvl9pPr marL="2130552" marR="0" lvl="8" indent="-60451" algn="l" rtl="0">
              <a:lnSpc>
                <a:spcPct val="100000"/>
              </a:lnSpc>
              <a:spcBef>
                <a:spcPts val="400"/>
              </a:spcBef>
              <a:buClr>
                <a:schemeClr val="accent6"/>
              </a:buClr>
              <a:buFont typeface="Cabin"/>
              <a:buChar char="⚫"/>
              <a:defRPr/>
            </a:lvl9pPr>
          </a:lstStyle>
          <a:p>
            <a:endParaRPr/>
          </a:p>
        </p:txBody>
      </p:sp>
      <p:sp>
        <p:nvSpPr>
          <p:cNvPr id="12" name="Shape 12"/>
          <p:cNvSpPr txBox="1">
            <a:spLocks noGrp="1"/>
          </p:cNvSpPr>
          <p:nvPr>
            <p:ph type="dt" idx="10"/>
          </p:nvPr>
        </p:nvSpPr>
        <p:spPr>
          <a:xfrm>
            <a:off x="3581400" y="6305550"/>
            <a:ext cx="2133600" cy="476250"/>
          </a:xfrm>
          <a:prstGeom prst="rect">
            <a:avLst/>
          </a:prstGeom>
          <a:noFill/>
          <a:ln>
            <a:noFill/>
          </a:ln>
        </p:spPr>
        <p:txBody>
          <a:bodyPr wrap="square" lIns="91425" tIns="91425" rIns="91425" bIns="91425" anchor="b"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 name="Shape 13"/>
          <p:cNvSpPr txBox="1">
            <a:spLocks noGrp="1"/>
          </p:cNvSpPr>
          <p:nvPr>
            <p:ph type="ftr" idx="11"/>
          </p:nvPr>
        </p:nvSpPr>
        <p:spPr>
          <a:xfrm>
            <a:off x="5715000" y="6305550"/>
            <a:ext cx="2895600" cy="476250"/>
          </a:xfrm>
          <a:prstGeom prst="rect">
            <a:avLst/>
          </a:prstGeom>
          <a:noFill/>
          <a:ln>
            <a:noFill/>
          </a:ln>
        </p:spPr>
        <p:txBody>
          <a:bodyPr wrap="square"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4" name="Shape 14"/>
          <p:cNvSpPr txBox="1">
            <a:spLocks noGrp="1"/>
          </p:cNvSpPr>
          <p:nvPr>
            <p:ph type="sldNum" idx="12"/>
          </p:nvPr>
        </p:nvSpPr>
        <p:spPr>
          <a:xfrm>
            <a:off x="8613648" y="6305550"/>
            <a:ext cx="457200" cy="476250"/>
          </a:xfrm>
          <a:prstGeom prst="rect">
            <a:avLst/>
          </a:prstGeom>
          <a:noFill/>
          <a:ln>
            <a:noFill/>
          </a:ln>
        </p:spPr>
        <p:txBody>
          <a:bodyPr wrap="square" lIns="91425" tIns="91425" rIns="91425" bIns="91425" anchor="b"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15" name="Shape 15"/>
          <p:cNvSpPr/>
          <p:nvPr/>
        </p:nvSpPr>
        <p:spPr>
          <a:xfrm>
            <a:off x="1014984" y="-54"/>
            <a:ext cx="73152" cy="6858054"/>
          </a:xfrm>
          <a:prstGeom prst="rect">
            <a:avLst/>
          </a:prstGeom>
          <a:solidFill>
            <a:schemeClr val="lt1"/>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cWt1RFnWNz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1432560" y="359898"/>
            <a:ext cx="7406640" cy="1472184"/>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Genetics</a:t>
            </a:r>
          </a:p>
        </p:txBody>
      </p:sp>
      <p:sp>
        <p:nvSpPr>
          <p:cNvPr id="101" name="Shape 101"/>
          <p:cNvSpPr txBox="1">
            <a:spLocks noGrp="1"/>
          </p:cNvSpPr>
          <p:nvPr>
            <p:ph type="subTitle" idx="1"/>
          </p:nvPr>
        </p:nvSpPr>
        <p:spPr>
          <a:xfrm>
            <a:off x="1276985" y="3815388"/>
            <a:ext cx="9164438" cy="2934586"/>
          </a:xfrm>
          <a:prstGeom prst="rect">
            <a:avLst/>
          </a:prstGeom>
          <a:noFill/>
          <a:ln>
            <a:noFill/>
          </a:ln>
        </p:spPr>
        <p:txBody>
          <a:bodyPr wrap="square" lIns="91425" tIns="0" rIns="91425" bIns="45700" anchor="t" anchorCtr="0">
            <a:noAutofit/>
          </a:bodyPr>
          <a:lstStyle/>
          <a:p>
            <a:pPr marL="27432" marR="0" lvl="0" indent="-2032" algn="l" rtl="0">
              <a:lnSpc>
                <a:spcPct val="100000"/>
              </a:lnSpc>
              <a:spcBef>
                <a:spcPts val="0"/>
              </a:spcBef>
              <a:buClr>
                <a:schemeClr val="accent1"/>
              </a:buClr>
              <a:buSzPct val="25000"/>
              <a:buFont typeface="Cabin"/>
              <a:buNone/>
            </a:pPr>
            <a:endParaRPr sz="2600" b="0" i="0" u="none" strike="noStrike" cap="none" dirty="0">
              <a:solidFill>
                <a:srgbClr val="341108"/>
              </a:solidFill>
              <a:latin typeface="Cabin"/>
              <a:ea typeface="Cabin"/>
              <a:cs typeface="Cabin"/>
              <a:sym typeface="Cabin"/>
            </a:endParaRPr>
          </a:p>
        </p:txBody>
      </p:sp>
      <p:pic>
        <p:nvPicPr>
          <p:cNvPr id="1026" name="Picture 2" descr="http://e1geneticswikic.wikispaces.com/file/view/genetics_Workjpg.jpg/282737122/genetics_Work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Mendel’s Conclusions</a:t>
            </a:r>
          </a:p>
        </p:txBody>
      </p:sp>
      <p:sp>
        <p:nvSpPr>
          <p:cNvPr id="173" name="Shape 173"/>
          <p:cNvSpPr txBox="1">
            <a:spLocks noGrp="1"/>
          </p:cNvSpPr>
          <p:nvPr>
            <p:ph type="body" idx="1"/>
          </p:nvPr>
        </p:nvSpPr>
        <p:spPr>
          <a:xfrm>
            <a:off x="1435608" y="1447800"/>
            <a:ext cx="7498080" cy="4800600"/>
          </a:xfrm>
          <a:prstGeom prst="rect">
            <a:avLst/>
          </a:prstGeom>
          <a:noFill/>
          <a:ln>
            <a:noFill/>
          </a:ln>
        </p:spPr>
        <p:txBody>
          <a:bodyPr wrap="square" lIns="91425" tIns="45700" rIns="91425" bIns="45700" anchor="t" anchorCtr="0">
            <a:noAutofit/>
          </a:bodyPr>
          <a:lstStyle/>
          <a:p>
            <a:pPr marL="365760" marR="0" lvl="0" indent="-289560" algn="l" rtl="0">
              <a:lnSpc>
                <a:spcPct val="100000"/>
              </a:lnSpc>
              <a:spcBef>
                <a:spcPts val="0"/>
              </a:spcBef>
              <a:buClr>
                <a:schemeClr val="accent1"/>
              </a:buClr>
              <a:buSzPct val="80000"/>
              <a:buFont typeface="Cabin"/>
              <a:buChar char="●"/>
            </a:pPr>
            <a:r>
              <a:rPr lang="en-US" sz="3200" b="0" i="0" u="none" strike="noStrike" cap="none">
                <a:solidFill>
                  <a:schemeClr val="dk1"/>
                </a:solidFill>
                <a:latin typeface="Cabin"/>
                <a:ea typeface="Cabin"/>
                <a:cs typeface="Cabin"/>
                <a:sym typeface="Cabin"/>
              </a:rPr>
              <a:t>Mendel drew two conclusions from his experiments:</a:t>
            </a:r>
          </a:p>
          <a:p>
            <a:pPr marL="916686" marR="0" lvl="1" indent="-522986" algn="l" rtl="0">
              <a:lnSpc>
                <a:spcPct val="100000"/>
              </a:lnSpc>
              <a:spcBef>
                <a:spcPts val="550"/>
              </a:spcBef>
              <a:buClr>
                <a:schemeClr val="accent1"/>
              </a:buClr>
              <a:buSzPct val="100000"/>
              <a:buFont typeface="Cabin"/>
              <a:buAutoNum type="arabicPeriod"/>
            </a:pPr>
            <a:r>
              <a:rPr lang="en-US" sz="2800" b="0" i="0" u="none" strike="noStrike" cap="none">
                <a:solidFill>
                  <a:schemeClr val="dk1"/>
                </a:solidFill>
                <a:latin typeface="Cabin"/>
                <a:ea typeface="Cabin"/>
                <a:cs typeface="Cabin"/>
                <a:sym typeface="Cabin"/>
              </a:rPr>
              <a:t>Inheritance is determined by traits that are passed from one generation to the next.</a:t>
            </a:r>
          </a:p>
          <a:p>
            <a:pPr marL="916686" marR="0" lvl="1" indent="-522986" algn="l" rtl="0">
              <a:lnSpc>
                <a:spcPct val="100000"/>
              </a:lnSpc>
              <a:spcBef>
                <a:spcPts val="550"/>
              </a:spcBef>
              <a:buClr>
                <a:schemeClr val="accent1"/>
              </a:buClr>
              <a:buSzPct val="100000"/>
              <a:buFont typeface="Cabin"/>
              <a:buAutoNum type="arabicPeriod"/>
            </a:pPr>
            <a:r>
              <a:rPr lang="en-US" sz="2800" b="0" i="0" u="none" strike="noStrike" cap="none">
                <a:solidFill>
                  <a:schemeClr val="dk1"/>
                </a:solidFill>
                <a:latin typeface="Cabin"/>
                <a:ea typeface="Cabin"/>
                <a:cs typeface="Cabin"/>
                <a:sym typeface="Cabin"/>
              </a:rPr>
              <a:t>Some forms of a trait are dominant and others are recessive.</a:t>
            </a:r>
          </a:p>
          <a:p>
            <a:pPr marL="365760" marR="0" lvl="0" indent="-289560" algn="l" rtl="0">
              <a:lnSpc>
                <a:spcPct val="100000"/>
              </a:lnSpc>
              <a:spcBef>
                <a:spcPts val="600"/>
              </a:spcBef>
              <a:buClr>
                <a:schemeClr val="accent1"/>
              </a:buClr>
              <a:buSzPct val="80000"/>
              <a:buFont typeface="Cabin"/>
              <a:buNone/>
            </a:pPr>
            <a:endParaRPr sz="3200" b="0" i="0" u="none" strike="noStrike" cap="none">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1"/>
                                        <p:tgtEl>
                                          <p:spTgt spid="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xEl>
                                              <p:pRg st="1" end="1"/>
                                            </p:txEl>
                                          </p:spTgt>
                                        </p:tgtEl>
                                        <p:attrNameLst>
                                          <p:attrName>style.visibility</p:attrName>
                                        </p:attrNameLst>
                                      </p:cBhvr>
                                      <p:to>
                                        <p:strVal val="visible"/>
                                      </p:to>
                                    </p:set>
                                    <p:animEffect transition="in" filter="fade">
                                      <p:cBhvr>
                                        <p:cTn id="12" dur="1"/>
                                        <p:tgtEl>
                                          <p:spTgt spid="1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xEl>
                                              <p:pRg st="2" end="2"/>
                                            </p:txEl>
                                          </p:spTgt>
                                        </p:tgtEl>
                                        <p:attrNameLst>
                                          <p:attrName>style.visibility</p:attrName>
                                        </p:attrNameLst>
                                      </p:cBhvr>
                                      <p:to>
                                        <p:strVal val="visible"/>
                                      </p:to>
                                    </p:set>
                                    <p:animEffect transition="in" filter="fade">
                                      <p:cBhvr>
                                        <p:cTn id="17" dur="1"/>
                                        <p:tgtEl>
                                          <p:spTgt spid="1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3">
                                            <p:txEl>
                                              <p:pRg st="3" end="3"/>
                                            </p:txEl>
                                          </p:spTgt>
                                        </p:tgtEl>
                                        <p:attrNameLst>
                                          <p:attrName>style.visibility</p:attrName>
                                        </p:attrNameLst>
                                      </p:cBhvr>
                                      <p:to>
                                        <p:strVal val="visible"/>
                                      </p:to>
                                    </p:set>
                                    <p:animEffect transition="in" filter="fade">
                                      <p:cBhvr>
                                        <p:cTn id="22" dur="1"/>
                                        <p:tgtEl>
                                          <p:spTgt spid="1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Dominant vs. Recessive</a:t>
            </a:r>
          </a:p>
        </p:txBody>
      </p:sp>
      <p:sp>
        <p:nvSpPr>
          <p:cNvPr id="179" name="Shape 179"/>
          <p:cNvSpPr txBox="1">
            <a:spLocks noGrp="1"/>
          </p:cNvSpPr>
          <p:nvPr>
            <p:ph type="body" idx="1"/>
          </p:nvPr>
        </p:nvSpPr>
        <p:spPr>
          <a:xfrm>
            <a:off x="1435608" y="1447800"/>
            <a:ext cx="7498080" cy="4800600"/>
          </a:xfrm>
          <a:prstGeom prst="rect">
            <a:avLst/>
          </a:prstGeom>
          <a:noFill/>
          <a:ln>
            <a:noFill/>
          </a:ln>
        </p:spPr>
        <p:txBody>
          <a:bodyPr wrap="square" lIns="91425" tIns="45700" rIns="91425" bIns="45700" anchor="t" anchorCtr="0">
            <a:noAutofit/>
          </a:bodyPr>
          <a:lstStyle/>
          <a:p>
            <a:pPr marL="365760" marR="0" lvl="0" indent="-289560" algn="l" rtl="0">
              <a:lnSpc>
                <a:spcPct val="90000"/>
              </a:lnSpc>
              <a:spcBef>
                <a:spcPts val="0"/>
              </a:spcBef>
              <a:buClr>
                <a:schemeClr val="accent1"/>
              </a:buClr>
              <a:buSzPct val="80000"/>
              <a:buFont typeface="Cabin"/>
              <a:buChar char="●"/>
            </a:pPr>
            <a:r>
              <a:rPr lang="en-US" sz="3200" b="0" i="0" u="none" strike="noStrike" cap="none">
                <a:solidFill>
                  <a:schemeClr val="dk1"/>
                </a:solidFill>
                <a:latin typeface="Cabin"/>
                <a:ea typeface="Cabin"/>
                <a:cs typeface="Cabin"/>
                <a:sym typeface="Cabin"/>
              </a:rPr>
              <a:t>In most cases, when both parents pass down contrasting alleles, one usually is expressed and the other one is hidden.</a:t>
            </a:r>
          </a:p>
          <a:p>
            <a:pPr marL="365760" marR="0" lvl="0" indent="-289560" algn="l" rtl="0">
              <a:lnSpc>
                <a:spcPct val="90000"/>
              </a:lnSpc>
              <a:spcBef>
                <a:spcPts val="600"/>
              </a:spcBef>
              <a:buClr>
                <a:schemeClr val="accent1"/>
              </a:buClr>
              <a:buSzPct val="25000"/>
              <a:buFont typeface="Cabin"/>
              <a:buNone/>
            </a:pPr>
            <a:endParaRPr sz="3200" b="0" i="0" u="none" strike="noStrike" cap="none">
              <a:solidFill>
                <a:schemeClr val="dk1"/>
              </a:solidFill>
              <a:latin typeface="Cabin"/>
              <a:ea typeface="Cabin"/>
              <a:cs typeface="Cabin"/>
              <a:sym typeface="Cabin"/>
            </a:endParaRPr>
          </a:p>
          <a:p>
            <a:pPr marL="640080" marR="0" lvl="1" indent="-246380" algn="l" rtl="0">
              <a:lnSpc>
                <a:spcPct val="90000"/>
              </a:lnSpc>
              <a:spcBef>
                <a:spcPts val="550"/>
              </a:spcBef>
              <a:buClr>
                <a:schemeClr val="accent1"/>
              </a:buClr>
              <a:buSzPct val="100000"/>
              <a:buFont typeface="Cabin"/>
              <a:buChar char="◦"/>
            </a:pPr>
            <a:r>
              <a:rPr lang="en-US" sz="2800" b="0" i="0" u="none" strike="noStrike" cap="none">
                <a:solidFill>
                  <a:schemeClr val="dk1"/>
                </a:solidFill>
                <a:latin typeface="Cabin"/>
                <a:ea typeface="Cabin"/>
                <a:cs typeface="Cabin"/>
                <a:sym typeface="Cabin"/>
              </a:rPr>
              <a:t>The </a:t>
            </a:r>
            <a:r>
              <a:rPr lang="en-US" sz="2800" b="0" i="0" u="sng" strike="noStrike" cap="none">
                <a:solidFill>
                  <a:schemeClr val="dk1"/>
                </a:solidFill>
                <a:latin typeface="Cabin"/>
                <a:ea typeface="Cabin"/>
                <a:cs typeface="Cabin"/>
                <a:sym typeface="Cabin"/>
              </a:rPr>
              <a:t>DOMINANT</a:t>
            </a:r>
            <a:r>
              <a:rPr lang="en-US" sz="2800" b="0" i="0" u="none" strike="noStrike" cap="none">
                <a:solidFill>
                  <a:schemeClr val="dk1"/>
                </a:solidFill>
                <a:latin typeface="Cabin"/>
                <a:ea typeface="Cabin"/>
                <a:cs typeface="Cabin"/>
                <a:sym typeface="Cabin"/>
              </a:rPr>
              <a:t> allele is the trait that will show up even when paired with a different allele.</a:t>
            </a:r>
          </a:p>
          <a:p>
            <a:pPr marL="640080" marR="0" lvl="1" indent="-246380" algn="l" rtl="0">
              <a:lnSpc>
                <a:spcPct val="90000"/>
              </a:lnSpc>
              <a:spcBef>
                <a:spcPts val="550"/>
              </a:spcBef>
              <a:buClr>
                <a:schemeClr val="accent1"/>
              </a:buClr>
              <a:buSzPct val="100000"/>
              <a:buFont typeface="Cabin"/>
              <a:buChar char="◦"/>
            </a:pPr>
            <a:r>
              <a:rPr lang="en-US" sz="2800" b="0" i="0" u="none" strike="noStrike" cap="none">
                <a:solidFill>
                  <a:schemeClr val="dk1"/>
                </a:solidFill>
                <a:latin typeface="Cabin"/>
                <a:ea typeface="Cabin"/>
                <a:cs typeface="Cabin"/>
                <a:sym typeface="Cabin"/>
              </a:rPr>
              <a:t>The </a:t>
            </a:r>
            <a:r>
              <a:rPr lang="en-US" sz="2800" b="0" i="0" u="sng" strike="noStrike" cap="none">
                <a:solidFill>
                  <a:schemeClr val="dk1"/>
                </a:solidFill>
                <a:latin typeface="Cabin"/>
                <a:ea typeface="Cabin"/>
                <a:cs typeface="Cabin"/>
                <a:sym typeface="Cabin"/>
              </a:rPr>
              <a:t>RECESSIVE</a:t>
            </a:r>
            <a:r>
              <a:rPr lang="en-US" sz="2800" b="0" i="0" u="none" strike="noStrike" cap="none">
                <a:solidFill>
                  <a:schemeClr val="dk1"/>
                </a:solidFill>
                <a:latin typeface="Cabin"/>
                <a:ea typeface="Cabin"/>
                <a:cs typeface="Cabin"/>
                <a:sym typeface="Cabin"/>
              </a:rPr>
              <a:t> allele is a trait that can be hidden or masked when it is paired up with a dominant allele.</a:t>
            </a:r>
          </a:p>
          <a:p>
            <a:pPr marL="365760" marR="0" lvl="0" indent="-289560" algn="l" rtl="0">
              <a:lnSpc>
                <a:spcPct val="90000"/>
              </a:lnSpc>
              <a:spcBef>
                <a:spcPts val="600"/>
              </a:spcBef>
              <a:buClr>
                <a:schemeClr val="accent1"/>
              </a:buClr>
              <a:buSzPct val="80000"/>
              <a:buFont typeface="Cabin"/>
              <a:buNone/>
            </a:pPr>
            <a:endParaRPr sz="3200" b="0" i="0" u="none" strike="noStrike" cap="none">
              <a:solidFill>
                <a:schemeClr val="dk1"/>
              </a:solidFill>
              <a:latin typeface="Cabin"/>
              <a:ea typeface="Cabin"/>
              <a:cs typeface="Cabin"/>
              <a:sym typeface="Cabi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0" y="-76200"/>
            <a:ext cx="7772400" cy="784225"/>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562214"/>
              </a:buClr>
              <a:buSzPct val="25000"/>
              <a:buFont typeface="Cabin"/>
              <a:buNone/>
            </a:pPr>
            <a:r>
              <a:rPr lang="en-US" sz="3200" b="0" i="0" u="none" strike="noStrike" cap="none">
                <a:solidFill>
                  <a:srgbClr val="562214"/>
                </a:solidFill>
                <a:latin typeface="Cabin"/>
                <a:ea typeface="Cabin"/>
                <a:cs typeface="Cabin"/>
                <a:sym typeface="Cabin"/>
              </a:rPr>
              <a:t>	</a:t>
            </a:r>
            <a:r>
              <a:rPr lang="en-US" sz="3200" b="0" i="0" u="sng" strike="noStrike" cap="none">
                <a:solidFill>
                  <a:srgbClr val="562214"/>
                </a:solidFill>
                <a:latin typeface="Cabin"/>
                <a:ea typeface="Cabin"/>
                <a:cs typeface="Cabin"/>
                <a:sym typeface="Cabin"/>
              </a:rPr>
              <a:t>Important Terms to Know:</a:t>
            </a:r>
          </a:p>
        </p:txBody>
      </p:sp>
      <p:sp>
        <p:nvSpPr>
          <p:cNvPr id="185" name="Shape 185"/>
          <p:cNvSpPr txBox="1"/>
          <p:nvPr/>
        </p:nvSpPr>
        <p:spPr>
          <a:xfrm>
            <a:off x="0" y="2008188"/>
            <a:ext cx="9296400" cy="4759682"/>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000066"/>
              </a:buClr>
              <a:buSzPct val="100000"/>
              <a:buFont typeface="Cabin"/>
              <a:buChar char="•"/>
            </a:pPr>
            <a:r>
              <a:rPr lang="en-US" sz="2000" b="0" i="0" u="sng" strike="noStrike" cap="none" dirty="0">
                <a:solidFill>
                  <a:srgbClr val="000066"/>
                </a:solidFill>
                <a:latin typeface="Cabin"/>
                <a:ea typeface="Cabin"/>
                <a:cs typeface="Cabin"/>
                <a:sym typeface="Cabin"/>
              </a:rPr>
              <a:t>Heredity</a:t>
            </a:r>
            <a:r>
              <a:rPr lang="en-US" sz="2000" b="0" i="0" u="none" strike="noStrike" cap="none" dirty="0">
                <a:solidFill>
                  <a:srgbClr val="000066"/>
                </a:solidFill>
                <a:latin typeface="Cabin"/>
                <a:ea typeface="Cabin"/>
                <a:cs typeface="Cabin"/>
                <a:sym typeface="Cabin"/>
              </a:rPr>
              <a:t> - the genetic make-up of an organism</a:t>
            </a:r>
          </a:p>
          <a:p>
            <a:pPr marL="0" marR="0" lvl="0" indent="0" algn="l" rtl="0">
              <a:spcBef>
                <a:spcPts val="1000"/>
              </a:spcBef>
              <a:buClr>
                <a:srgbClr val="000066"/>
              </a:buClr>
              <a:buSzPct val="100000"/>
              <a:buFont typeface="Cabin"/>
              <a:buChar char="•"/>
            </a:pPr>
            <a:r>
              <a:rPr lang="en-US" sz="2000" b="0" i="0" u="sng" strike="noStrike" cap="none" dirty="0">
                <a:solidFill>
                  <a:srgbClr val="000066"/>
                </a:solidFill>
                <a:latin typeface="Cabin"/>
                <a:ea typeface="Cabin"/>
                <a:cs typeface="Cabin"/>
                <a:sym typeface="Cabin"/>
              </a:rPr>
              <a:t>Alleles</a:t>
            </a:r>
            <a:r>
              <a:rPr lang="en-US" sz="2000" b="0" i="0" u="none" strike="noStrike" cap="none" dirty="0">
                <a:solidFill>
                  <a:srgbClr val="000066"/>
                </a:solidFill>
                <a:latin typeface="Cabin"/>
                <a:ea typeface="Cabin"/>
                <a:cs typeface="Cabin"/>
                <a:sym typeface="Cabin"/>
              </a:rPr>
              <a:t> - factors that determines traits</a:t>
            </a:r>
          </a:p>
          <a:p>
            <a:pPr marL="0" marR="0" lvl="0" indent="0" algn="l" rtl="0">
              <a:spcBef>
                <a:spcPts val="1000"/>
              </a:spcBef>
              <a:buClr>
                <a:srgbClr val="000066"/>
              </a:buClr>
              <a:buSzPct val="100000"/>
              <a:buFont typeface="Cabin"/>
              <a:buChar char="•"/>
            </a:pPr>
            <a:r>
              <a:rPr lang="en-US" sz="2000" b="0" i="0" u="sng" strike="noStrike" cap="none" dirty="0">
                <a:solidFill>
                  <a:srgbClr val="000066"/>
                </a:solidFill>
                <a:latin typeface="Cabin"/>
                <a:ea typeface="Cabin"/>
                <a:cs typeface="Cabin"/>
                <a:sym typeface="Cabin"/>
              </a:rPr>
              <a:t>Gene</a:t>
            </a:r>
            <a:r>
              <a:rPr lang="en-US" sz="2000" b="0" i="0" u="none" strike="noStrike" cap="none" dirty="0">
                <a:solidFill>
                  <a:srgbClr val="000066"/>
                </a:solidFill>
                <a:latin typeface="Cabin"/>
                <a:ea typeface="Cabin"/>
                <a:cs typeface="Cabin"/>
                <a:sym typeface="Cabin"/>
              </a:rPr>
              <a:t> – Section of DNA that codes for a trait</a:t>
            </a:r>
          </a:p>
          <a:p>
            <a:pPr marL="0" marR="0" lvl="0" indent="0" algn="l" rtl="0">
              <a:spcBef>
                <a:spcPts val="1000"/>
              </a:spcBef>
              <a:buClr>
                <a:srgbClr val="000066"/>
              </a:buClr>
              <a:buSzPct val="100000"/>
              <a:buFont typeface="Cabin"/>
              <a:buChar char="•"/>
            </a:pPr>
            <a:r>
              <a:rPr lang="en-US" sz="2000" b="0" i="0" u="sng" strike="noStrike" cap="none" dirty="0">
                <a:solidFill>
                  <a:srgbClr val="000066"/>
                </a:solidFill>
                <a:latin typeface="Cabin"/>
                <a:ea typeface="Cabin"/>
                <a:cs typeface="Cabin"/>
                <a:sym typeface="Cabin"/>
              </a:rPr>
              <a:t>Chromosome</a:t>
            </a:r>
            <a:r>
              <a:rPr lang="en-US" sz="2000" b="0" i="0" u="none" strike="noStrike" cap="none" dirty="0">
                <a:solidFill>
                  <a:srgbClr val="000066"/>
                </a:solidFill>
                <a:latin typeface="Cabin"/>
                <a:ea typeface="Cabin"/>
                <a:cs typeface="Cabin"/>
                <a:sym typeface="Cabin"/>
              </a:rPr>
              <a:t> – Tightly wrapped </a:t>
            </a:r>
            <a:r>
              <a:rPr lang="en-US" sz="2000" b="0" i="0" u="sng" strike="noStrike" cap="none" dirty="0">
                <a:solidFill>
                  <a:srgbClr val="000066"/>
                </a:solidFill>
                <a:latin typeface="Cabin"/>
                <a:ea typeface="Cabin"/>
                <a:cs typeface="Cabin"/>
                <a:sym typeface="Cabin"/>
              </a:rPr>
              <a:t>DNA</a:t>
            </a:r>
            <a:r>
              <a:rPr lang="en-US" sz="2000" b="0" i="0" u="none" strike="noStrike" cap="none" dirty="0">
                <a:solidFill>
                  <a:srgbClr val="000066"/>
                </a:solidFill>
                <a:latin typeface="Cabin"/>
                <a:ea typeface="Cabin"/>
                <a:cs typeface="Cabin"/>
                <a:sym typeface="Cabin"/>
              </a:rPr>
              <a:t> – think a ball of string!  Humans have </a:t>
            </a:r>
            <a:r>
              <a:rPr lang="en-US" sz="2000" b="0" i="0" u="sng" strike="noStrike" cap="none" dirty="0">
                <a:solidFill>
                  <a:srgbClr val="000066"/>
                </a:solidFill>
                <a:latin typeface="Cabin"/>
                <a:ea typeface="Cabin"/>
                <a:cs typeface="Cabin"/>
                <a:sym typeface="Cabin"/>
              </a:rPr>
              <a:t>23 pairs</a:t>
            </a:r>
            <a:r>
              <a:rPr lang="en-US" sz="2000" b="0" i="0" u="none" strike="noStrike" cap="none" dirty="0">
                <a:solidFill>
                  <a:srgbClr val="000066"/>
                </a:solidFill>
                <a:latin typeface="Cabin"/>
                <a:ea typeface="Cabin"/>
                <a:cs typeface="Cabin"/>
                <a:sym typeface="Cabin"/>
              </a:rPr>
              <a:t> of chromosomes.  The 23</a:t>
            </a:r>
            <a:r>
              <a:rPr lang="en-US" sz="2000" b="0" i="0" u="none" strike="noStrike" cap="none" baseline="30000" dirty="0">
                <a:solidFill>
                  <a:srgbClr val="000066"/>
                </a:solidFill>
                <a:latin typeface="Cabin"/>
                <a:ea typeface="Cabin"/>
                <a:cs typeface="Cabin"/>
                <a:sym typeface="Cabin"/>
              </a:rPr>
              <a:t>rd</a:t>
            </a:r>
            <a:r>
              <a:rPr lang="en-US" sz="2000" b="0" i="0" u="none" strike="noStrike" cap="none" dirty="0">
                <a:solidFill>
                  <a:srgbClr val="000066"/>
                </a:solidFill>
                <a:latin typeface="Cabin"/>
                <a:ea typeface="Cabin"/>
                <a:cs typeface="Cabin"/>
                <a:sym typeface="Cabin"/>
              </a:rPr>
              <a:t> pair codes for </a:t>
            </a:r>
            <a:r>
              <a:rPr lang="en-US" sz="2000" b="0" i="0" u="sng" strike="noStrike" cap="none" dirty="0">
                <a:solidFill>
                  <a:srgbClr val="000066"/>
                </a:solidFill>
                <a:latin typeface="Cabin"/>
                <a:ea typeface="Cabin"/>
                <a:cs typeface="Cabin"/>
                <a:sym typeface="Cabin"/>
              </a:rPr>
              <a:t>gender</a:t>
            </a:r>
            <a:r>
              <a:rPr lang="en-US" sz="2000" b="0" i="0" u="none" strike="noStrike" cap="none" dirty="0">
                <a:solidFill>
                  <a:srgbClr val="000066"/>
                </a:solidFill>
                <a:latin typeface="Cabin"/>
                <a:ea typeface="Cabin"/>
                <a:cs typeface="Cabin"/>
                <a:sym typeface="Cabin"/>
              </a:rPr>
              <a:t>.</a:t>
            </a:r>
          </a:p>
          <a:p>
            <a:pPr marL="0" marR="0" lvl="0" indent="0" algn="l" rtl="0">
              <a:spcBef>
                <a:spcPts val="1000"/>
              </a:spcBef>
              <a:buClr>
                <a:srgbClr val="000066"/>
              </a:buClr>
              <a:buSzPct val="100000"/>
              <a:buFont typeface="Cabin"/>
              <a:buChar char="•"/>
            </a:pPr>
            <a:r>
              <a:rPr lang="en-US" sz="2000" b="0" i="0" u="sng" strike="noStrike" cap="none" dirty="0">
                <a:solidFill>
                  <a:srgbClr val="000066"/>
                </a:solidFill>
                <a:latin typeface="Cabin"/>
                <a:ea typeface="Cabin"/>
                <a:cs typeface="Cabin"/>
                <a:sym typeface="Cabin"/>
              </a:rPr>
              <a:t>Dominant</a:t>
            </a:r>
            <a:r>
              <a:rPr lang="en-US" sz="2000" b="0" i="0" u="none" strike="noStrike" cap="none" dirty="0">
                <a:solidFill>
                  <a:srgbClr val="000066"/>
                </a:solidFill>
                <a:latin typeface="Cabin"/>
                <a:ea typeface="Cabin"/>
                <a:cs typeface="Cabin"/>
                <a:sym typeface="Cabin"/>
              </a:rPr>
              <a:t> – An </a:t>
            </a:r>
            <a:r>
              <a:rPr lang="en-US" sz="2000" b="0" i="0" u="sng" strike="noStrike" cap="none" dirty="0">
                <a:solidFill>
                  <a:srgbClr val="000066"/>
                </a:solidFill>
                <a:latin typeface="Cabin"/>
                <a:ea typeface="Cabin"/>
                <a:cs typeface="Cabin"/>
                <a:sym typeface="Cabin"/>
              </a:rPr>
              <a:t>allele</a:t>
            </a:r>
            <a:r>
              <a:rPr lang="en-US" sz="2000" b="0" i="0" u="none" strike="noStrike" cap="none" dirty="0">
                <a:solidFill>
                  <a:srgbClr val="000066"/>
                </a:solidFill>
                <a:latin typeface="Cabin"/>
                <a:ea typeface="Cabin"/>
                <a:cs typeface="Cabin"/>
                <a:sym typeface="Cabin"/>
              </a:rPr>
              <a:t> that “dominates” (hides) another allele</a:t>
            </a:r>
          </a:p>
          <a:p>
            <a:pPr marL="0" marR="0" lvl="0" indent="0" algn="l" rtl="0">
              <a:spcBef>
                <a:spcPts val="1000"/>
              </a:spcBef>
              <a:buClr>
                <a:srgbClr val="000066"/>
              </a:buClr>
              <a:buSzPct val="100000"/>
              <a:buFont typeface="Cabin"/>
              <a:buChar char="•"/>
            </a:pPr>
            <a:r>
              <a:rPr lang="en-US" sz="2000" b="0" i="0" u="sng" strike="noStrike" cap="none" dirty="0">
                <a:solidFill>
                  <a:srgbClr val="000066"/>
                </a:solidFill>
                <a:latin typeface="Cabin"/>
                <a:ea typeface="Cabin"/>
                <a:cs typeface="Cabin"/>
                <a:sym typeface="Cabin"/>
              </a:rPr>
              <a:t>Recessive</a:t>
            </a:r>
            <a:r>
              <a:rPr lang="en-US" sz="2000" b="0" i="0" u="none" strike="noStrike" cap="none" dirty="0">
                <a:solidFill>
                  <a:srgbClr val="000066"/>
                </a:solidFill>
                <a:latin typeface="Cabin"/>
                <a:ea typeface="Cabin"/>
                <a:cs typeface="Cabin"/>
                <a:sym typeface="Cabin"/>
              </a:rPr>
              <a:t> – An </a:t>
            </a:r>
            <a:r>
              <a:rPr lang="en-US" sz="2000" b="0" i="0" u="sng" strike="noStrike" cap="none" dirty="0">
                <a:solidFill>
                  <a:srgbClr val="000066"/>
                </a:solidFill>
                <a:latin typeface="Cabin"/>
                <a:ea typeface="Cabin"/>
                <a:cs typeface="Cabin"/>
                <a:sym typeface="Cabin"/>
              </a:rPr>
              <a:t>allele</a:t>
            </a:r>
            <a:r>
              <a:rPr lang="en-US" sz="2000" b="0" i="0" u="none" strike="noStrike" cap="none" dirty="0">
                <a:solidFill>
                  <a:srgbClr val="000066"/>
                </a:solidFill>
                <a:latin typeface="Cabin"/>
                <a:ea typeface="Cabin"/>
                <a:cs typeface="Cabin"/>
                <a:sym typeface="Cabin"/>
              </a:rPr>
              <a:t> that can be “</a:t>
            </a:r>
            <a:r>
              <a:rPr lang="en-US" sz="2000" b="0" i="0" u="sng" strike="noStrike" cap="none" dirty="0">
                <a:solidFill>
                  <a:srgbClr val="000066"/>
                </a:solidFill>
                <a:latin typeface="Cabin"/>
                <a:ea typeface="Cabin"/>
                <a:cs typeface="Cabin"/>
                <a:sym typeface="Cabin"/>
              </a:rPr>
              <a:t>hidden</a:t>
            </a:r>
            <a:r>
              <a:rPr lang="en-US" sz="2000" b="0" i="0" u="none" strike="noStrike" cap="none" dirty="0">
                <a:solidFill>
                  <a:srgbClr val="000066"/>
                </a:solidFill>
                <a:latin typeface="Cabin"/>
                <a:ea typeface="Cabin"/>
                <a:cs typeface="Cabin"/>
                <a:sym typeface="Cabin"/>
              </a:rPr>
              <a:t>” by another allele</a:t>
            </a:r>
          </a:p>
          <a:p>
            <a:pPr marL="0" marR="0" lvl="0" indent="0" algn="l" rtl="0">
              <a:spcBef>
                <a:spcPts val="1000"/>
              </a:spcBef>
              <a:buClr>
                <a:srgbClr val="000066"/>
              </a:buClr>
              <a:buSzPct val="100000"/>
              <a:buFont typeface="Cabin"/>
              <a:buChar char="•"/>
            </a:pPr>
            <a:r>
              <a:rPr lang="en-US" sz="2000" b="0" i="0" u="sng" strike="noStrike" cap="none" dirty="0">
                <a:solidFill>
                  <a:srgbClr val="000066"/>
                </a:solidFill>
                <a:latin typeface="Cabin"/>
                <a:ea typeface="Cabin"/>
                <a:cs typeface="Cabin"/>
                <a:sym typeface="Cabin"/>
              </a:rPr>
              <a:t>Phenotype</a:t>
            </a:r>
            <a:r>
              <a:rPr lang="en-US" sz="2000" b="0" i="0" u="none" strike="noStrike" cap="none" dirty="0">
                <a:solidFill>
                  <a:srgbClr val="000066"/>
                </a:solidFill>
                <a:latin typeface="Cabin"/>
                <a:ea typeface="Cabin"/>
                <a:cs typeface="Cabin"/>
                <a:sym typeface="Cabin"/>
              </a:rPr>
              <a:t> – </a:t>
            </a:r>
            <a:r>
              <a:rPr lang="en-US" sz="1800" b="1" i="0" u="none" strike="noStrike" cap="none" dirty="0">
                <a:solidFill>
                  <a:srgbClr val="000066"/>
                </a:solidFill>
                <a:latin typeface="Cabin"/>
                <a:ea typeface="Cabin"/>
                <a:cs typeface="Cabin"/>
                <a:sym typeface="Cabin"/>
              </a:rPr>
              <a:t>description of an organism’s trait</a:t>
            </a:r>
            <a:r>
              <a:rPr lang="en-US" sz="2000" b="0" i="0" u="none" strike="noStrike" cap="none" dirty="0">
                <a:solidFill>
                  <a:srgbClr val="000066"/>
                </a:solidFill>
                <a:latin typeface="Cabin"/>
                <a:ea typeface="Cabin"/>
                <a:cs typeface="Cabin"/>
                <a:sym typeface="Cabin"/>
              </a:rPr>
              <a:t>, e.g. blue eyes or thick hair</a:t>
            </a:r>
          </a:p>
          <a:p>
            <a:pPr marL="0" marR="0" lvl="0" indent="0" algn="l" rtl="0">
              <a:spcBef>
                <a:spcPts val="1000"/>
              </a:spcBef>
              <a:buClr>
                <a:srgbClr val="000066"/>
              </a:buClr>
              <a:buSzPct val="100000"/>
              <a:buFont typeface="Cabin"/>
              <a:buChar char="•"/>
            </a:pPr>
            <a:r>
              <a:rPr lang="en-US" sz="2000" b="0" i="0" u="sng" strike="noStrike" cap="none" dirty="0">
                <a:solidFill>
                  <a:srgbClr val="000066"/>
                </a:solidFill>
                <a:latin typeface="Cabin"/>
                <a:ea typeface="Cabin"/>
                <a:cs typeface="Cabin"/>
                <a:sym typeface="Cabin"/>
              </a:rPr>
              <a:t>Genotype</a:t>
            </a:r>
            <a:r>
              <a:rPr lang="en-US" sz="2000" b="0" i="0" u="none" strike="noStrike" cap="none" dirty="0">
                <a:solidFill>
                  <a:srgbClr val="000066"/>
                </a:solidFill>
                <a:latin typeface="Cabin"/>
                <a:ea typeface="Cabin"/>
                <a:cs typeface="Cabin"/>
                <a:sym typeface="Cabin"/>
              </a:rPr>
              <a:t> – </a:t>
            </a:r>
            <a:r>
              <a:rPr lang="en-US" sz="1800" b="1" i="0" u="none" strike="noStrike" cap="none" dirty="0">
                <a:solidFill>
                  <a:srgbClr val="000066"/>
                </a:solidFill>
                <a:latin typeface="Cabin"/>
                <a:ea typeface="Cabin"/>
                <a:cs typeface="Cabin"/>
                <a:sym typeface="Cabin"/>
              </a:rPr>
              <a:t>description of an organism’s genetic makeup</a:t>
            </a:r>
            <a:r>
              <a:rPr lang="en-US" sz="2000" b="0" i="0" u="none" strike="noStrike" cap="none" dirty="0">
                <a:solidFill>
                  <a:srgbClr val="000066"/>
                </a:solidFill>
                <a:latin typeface="Cabin"/>
                <a:ea typeface="Cabin"/>
                <a:cs typeface="Cabin"/>
                <a:sym typeface="Cabin"/>
              </a:rPr>
              <a:t>, e.g.</a:t>
            </a:r>
            <a:r>
              <a:rPr lang="en-US" sz="2000" b="0" i="0" u="sng" strike="noStrike" cap="none" dirty="0">
                <a:solidFill>
                  <a:srgbClr val="000066"/>
                </a:solidFill>
                <a:latin typeface="Cabin"/>
                <a:ea typeface="Cabin"/>
                <a:cs typeface="Cabin"/>
                <a:sym typeface="Cabin"/>
              </a:rPr>
              <a:t>BB, Bb, bb</a:t>
            </a:r>
          </a:p>
          <a:p>
            <a:pPr marL="0" marR="0" lvl="0" indent="0" algn="l" rtl="0">
              <a:spcBef>
                <a:spcPts val="1000"/>
              </a:spcBef>
              <a:buClr>
                <a:srgbClr val="000066"/>
              </a:buClr>
              <a:buSzPct val="100000"/>
              <a:buFont typeface="Cabin"/>
              <a:buChar char="•"/>
            </a:pPr>
            <a:r>
              <a:rPr lang="en-US" sz="2000" b="0" i="0" u="sng" strike="noStrike" cap="none" dirty="0">
                <a:solidFill>
                  <a:srgbClr val="000066"/>
                </a:solidFill>
                <a:latin typeface="Cabin"/>
                <a:ea typeface="Cabin"/>
                <a:cs typeface="Cabin"/>
                <a:sym typeface="Cabin"/>
              </a:rPr>
              <a:t>Homozygous</a:t>
            </a:r>
            <a:r>
              <a:rPr lang="en-US" sz="2000" b="0" i="0" u="none" strike="noStrike" cap="none" dirty="0">
                <a:solidFill>
                  <a:srgbClr val="000066"/>
                </a:solidFill>
                <a:latin typeface="Cabin"/>
                <a:ea typeface="Cabin"/>
                <a:cs typeface="Cabin"/>
                <a:sym typeface="Cabin"/>
              </a:rPr>
              <a:t> – Organism that has two </a:t>
            </a:r>
            <a:r>
              <a:rPr lang="en-US" sz="2000" b="0" i="1" u="sng" strike="noStrike" cap="none" dirty="0">
                <a:solidFill>
                  <a:srgbClr val="000066"/>
                </a:solidFill>
                <a:latin typeface="Cabin"/>
                <a:ea typeface="Cabin"/>
                <a:cs typeface="Cabin"/>
                <a:sym typeface="Cabin"/>
              </a:rPr>
              <a:t>identical</a:t>
            </a:r>
            <a:r>
              <a:rPr lang="en-US" sz="2000" b="0" i="0" u="none" strike="noStrike" cap="none" dirty="0">
                <a:solidFill>
                  <a:srgbClr val="000066"/>
                </a:solidFill>
                <a:latin typeface="Cabin"/>
                <a:ea typeface="Cabin"/>
                <a:cs typeface="Cabin"/>
                <a:sym typeface="Cabin"/>
              </a:rPr>
              <a:t> alleles for a trait, e.g. AA or aa</a:t>
            </a:r>
          </a:p>
          <a:p>
            <a:pPr marL="0" marR="0" lvl="0" indent="0" algn="l" rtl="0">
              <a:spcBef>
                <a:spcPts val="1000"/>
              </a:spcBef>
              <a:buClr>
                <a:srgbClr val="000066"/>
              </a:buClr>
              <a:buSzPct val="100000"/>
              <a:buFont typeface="Cabin"/>
              <a:buChar char="•"/>
            </a:pPr>
            <a:r>
              <a:rPr lang="en-US" sz="2000" b="0" i="0" u="sng" strike="noStrike" cap="none" dirty="0">
                <a:solidFill>
                  <a:srgbClr val="000066"/>
                </a:solidFill>
                <a:latin typeface="Cabin"/>
                <a:ea typeface="Cabin"/>
                <a:cs typeface="Cabin"/>
                <a:sym typeface="Cabin"/>
              </a:rPr>
              <a:t>Heterozygous</a:t>
            </a:r>
            <a:r>
              <a:rPr lang="en-US" sz="2000" b="0" i="0" u="none" strike="noStrike" cap="none" dirty="0">
                <a:solidFill>
                  <a:srgbClr val="000066"/>
                </a:solidFill>
                <a:latin typeface="Cabin"/>
                <a:ea typeface="Cabin"/>
                <a:cs typeface="Cabin"/>
                <a:sym typeface="Cabin"/>
              </a:rPr>
              <a:t> – Organism that has two </a:t>
            </a:r>
            <a:r>
              <a:rPr lang="en-US" sz="2000" b="0" i="1" u="sng" strike="noStrike" cap="none" dirty="0">
                <a:solidFill>
                  <a:srgbClr val="000066"/>
                </a:solidFill>
                <a:latin typeface="Cabin"/>
                <a:ea typeface="Cabin"/>
                <a:cs typeface="Cabin"/>
                <a:sym typeface="Cabin"/>
              </a:rPr>
              <a:t>different</a:t>
            </a:r>
            <a:r>
              <a:rPr lang="en-US" sz="2000" b="0" i="0" u="none" strike="noStrike" cap="none" dirty="0">
                <a:solidFill>
                  <a:srgbClr val="000066"/>
                </a:solidFill>
                <a:latin typeface="Cabin"/>
                <a:ea typeface="Cabin"/>
                <a:cs typeface="Cabin"/>
                <a:sym typeface="Cabin"/>
              </a:rPr>
              <a:t> alleles for a trait, e.g. Aa</a:t>
            </a:r>
          </a:p>
        </p:txBody>
      </p:sp>
      <p:pic>
        <p:nvPicPr>
          <p:cNvPr id="186" name="Shape 186"/>
          <p:cNvPicPr preferRelativeResize="0"/>
          <p:nvPr/>
        </p:nvPicPr>
        <p:blipFill rotWithShape="1">
          <a:blip r:embed="rId3">
            <a:alphaModFix/>
          </a:blip>
          <a:srcRect/>
          <a:stretch/>
        </p:blipFill>
        <p:spPr>
          <a:xfrm>
            <a:off x="6324600" y="0"/>
            <a:ext cx="2819400" cy="2527300"/>
          </a:xfrm>
          <a:prstGeom prst="rect">
            <a:avLst/>
          </a:prstGeom>
          <a:noFill/>
          <a:ln>
            <a:noFill/>
          </a:ln>
        </p:spPr>
      </p:pic>
      <p:sp>
        <p:nvSpPr>
          <p:cNvPr id="187" name="Shape 187"/>
          <p:cNvSpPr txBox="1"/>
          <p:nvPr/>
        </p:nvSpPr>
        <p:spPr>
          <a:xfrm>
            <a:off x="6172200" y="2430463"/>
            <a:ext cx="2971800" cy="3968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000" b="0" i="0" u="none" strike="noStrike" cap="none">
                <a:solidFill>
                  <a:schemeClr val="dk1"/>
                </a:solidFill>
                <a:latin typeface="Cabin"/>
                <a:ea typeface="Cabin"/>
                <a:cs typeface="Cabin"/>
                <a:sym typeface="Cabin"/>
              </a:rPr>
              <a:t>Normal </a:t>
            </a:r>
            <a:r>
              <a:rPr lang="en-US" sz="2000" b="0" i="0" u="sng" strike="noStrike" cap="none">
                <a:solidFill>
                  <a:schemeClr val="dk1"/>
                </a:solidFill>
                <a:latin typeface="Cabin"/>
                <a:ea typeface="Cabin"/>
                <a:cs typeface="Cabin"/>
                <a:sym typeface="Cabin"/>
              </a:rPr>
              <a:t>male</a:t>
            </a:r>
            <a:r>
              <a:rPr lang="en-US" sz="2000" b="0" i="0" u="none" strike="noStrike" cap="none">
                <a:solidFill>
                  <a:schemeClr val="dk1"/>
                </a:solidFill>
                <a:latin typeface="Cabin"/>
                <a:ea typeface="Cabin"/>
                <a:cs typeface="Cabin"/>
                <a:sym typeface="Cabin"/>
              </a:rPr>
              <a:t> karyotype</a:t>
            </a:r>
          </a:p>
        </p:txBody>
      </p:sp>
      <p:pic>
        <p:nvPicPr>
          <p:cNvPr id="188" name="Shape 188"/>
          <p:cNvPicPr preferRelativeResize="0"/>
          <p:nvPr/>
        </p:nvPicPr>
        <p:blipFill rotWithShape="1">
          <a:blip r:embed="rId4">
            <a:alphaModFix/>
          </a:blip>
          <a:srcRect/>
          <a:stretch/>
        </p:blipFill>
        <p:spPr>
          <a:xfrm>
            <a:off x="2362200" y="609600"/>
            <a:ext cx="2152650" cy="1398588"/>
          </a:xfrm>
          <a:prstGeom prst="rect">
            <a:avLst/>
          </a:prstGeom>
          <a:noFill/>
          <a:ln>
            <a:noFill/>
          </a:ln>
        </p:spPr>
      </p:pic>
      <p:sp>
        <p:nvSpPr>
          <p:cNvPr id="189" name="Shape 189"/>
          <p:cNvSpPr txBox="1"/>
          <p:nvPr/>
        </p:nvSpPr>
        <p:spPr>
          <a:xfrm>
            <a:off x="4724400" y="912813"/>
            <a:ext cx="1295400" cy="10064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000" b="0" i="0" u="none" strike="noStrike" cap="none">
                <a:solidFill>
                  <a:schemeClr val="dk1"/>
                </a:solidFill>
                <a:latin typeface="Cabin"/>
                <a:ea typeface="Cabin"/>
                <a:cs typeface="Cabin"/>
                <a:sym typeface="Cabin"/>
              </a:rPr>
              <a:t>One possible gene</a:t>
            </a:r>
          </a:p>
        </p:txBody>
      </p:sp>
      <p:cxnSp>
        <p:nvCxnSpPr>
          <p:cNvPr id="190" name="Shape 190"/>
          <p:cNvCxnSpPr/>
          <p:nvPr/>
        </p:nvCxnSpPr>
        <p:spPr>
          <a:xfrm rot="10800000">
            <a:off x="3657600" y="1447800"/>
            <a:ext cx="1066800" cy="0"/>
          </a:xfrm>
          <a:prstGeom prst="straightConnector1">
            <a:avLst/>
          </a:prstGeom>
          <a:noFill/>
          <a:ln w="28575" cap="flat" cmpd="sng">
            <a:solidFill>
              <a:schemeClr val="dk1"/>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16778"/>
            <a:ext cx="3810000" cy="1162050"/>
          </a:xfrm>
          <a:prstGeom prst="rect">
            <a:avLst/>
          </a:prstGeom>
          <a:noFill/>
          <a:ln>
            <a:noFill/>
          </a:ln>
        </p:spPr>
        <p:txBody>
          <a:bodyPr wrap="square" lIns="91425" tIns="45700" rIns="91425" bIns="45700" anchor="b" anchorCtr="0">
            <a:noAutofit/>
          </a:bodyPr>
          <a:lstStyle/>
          <a:p>
            <a:pPr marL="0" marR="0" lvl="0" indent="0" algn="l" rtl="0">
              <a:lnSpc>
                <a:spcPct val="90909"/>
              </a:lnSpc>
              <a:spcBef>
                <a:spcPts val="0"/>
              </a:spcBef>
              <a:buClr>
                <a:srgbClr val="562214"/>
              </a:buClr>
              <a:buSzPct val="25000"/>
              <a:buFont typeface="Cabin"/>
              <a:buNone/>
            </a:pPr>
            <a:r>
              <a:rPr lang="en-US" sz="2200" b="1" i="0" u="none" strike="noStrike" cap="none">
                <a:solidFill>
                  <a:srgbClr val="562214"/>
                </a:solidFill>
                <a:latin typeface="Cabin"/>
                <a:ea typeface="Cabin"/>
                <a:cs typeface="Cabin"/>
                <a:sym typeface="Cabin"/>
              </a:rPr>
              <a:t>PRACTICE</a:t>
            </a:r>
          </a:p>
        </p:txBody>
      </p:sp>
      <p:sp>
        <p:nvSpPr>
          <p:cNvPr id="196" name="Shape 196"/>
          <p:cNvSpPr txBox="1">
            <a:spLocks noGrp="1"/>
          </p:cNvSpPr>
          <p:nvPr>
            <p:ph type="body" idx="1"/>
          </p:nvPr>
        </p:nvSpPr>
        <p:spPr>
          <a:xfrm>
            <a:off x="457200" y="1406964"/>
            <a:ext cx="3810000" cy="698500"/>
          </a:xfrm>
          <a:prstGeom prst="rect">
            <a:avLst/>
          </a:prstGeom>
          <a:noFill/>
          <a:ln>
            <a:noFill/>
          </a:ln>
        </p:spPr>
        <p:txBody>
          <a:bodyPr wrap="square" lIns="91425" tIns="45700" rIns="91425" bIns="45700" anchor="t" anchorCtr="0">
            <a:noAutofit/>
          </a:bodyPr>
          <a:lstStyle/>
          <a:p>
            <a:pPr marL="45720" marR="0" lvl="0" indent="-7619" algn="l" rtl="0">
              <a:lnSpc>
                <a:spcPct val="100000"/>
              </a:lnSpc>
              <a:spcBef>
                <a:spcPts val="0"/>
              </a:spcBef>
              <a:buClr>
                <a:schemeClr val="accent1"/>
              </a:buClr>
              <a:buSzPct val="25000"/>
              <a:buFont typeface="Cabin"/>
              <a:buNone/>
            </a:pPr>
            <a:r>
              <a:rPr lang="en-US" sz="1400" b="0" i="0" u="none" strike="noStrike" cap="none">
                <a:solidFill>
                  <a:schemeClr val="dk1"/>
                </a:solidFill>
                <a:latin typeface="Cabin"/>
                <a:ea typeface="Cabin"/>
                <a:cs typeface="Cabin"/>
                <a:sym typeface="Cabin"/>
              </a:rPr>
              <a:t>Identify the phenotype or genotype</a:t>
            </a:r>
          </a:p>
          <a:p>
            <a:pPr marL="45720" marR="0" lvl="0" indent="-7619" algn="l" rtl="0">
              <a:lnSpc>
                <a:spcPct val="100000"/>
              </a:lnSpc>
              <a:spcBef>
                <a:spcPts val="0"/>
              </a:spcBef>
              <a:buClr>
                <a:schemeClr val="accent1"/>
              </a:buClr>
              <a:buSzPct val="25000"/>
              <a:buFont typeface="Cabin"/>
              <a:buNone/>
            </a:pPr>
            <a:endParaRPr sz="1400" b="0" i="0" u="none" strike="noStrike" cap="none">
              <a:solidFill>
                <a:schemeClr val="dk1"/>
              </a:solidFill>
              <a:latin typeface="Cabin"/>
              <a:ea typeface="Cabin"/>
              <a:cs typeface="Cabin"/>
              <a:sym typeface="Cabin"/>
            </a:endParaRPr>
          </a:p>
        </p:txBody>
      </p:sp>
      <p:graphicFrame>
        <p:nvGraphicFramePr>
          <p:cNvPr id="197" name="Shape 197"/>
          <p:cNvGraphicFramePr/>
          <p:nvPr/>
        </p:nvGraphicFramePr>
        <p:xfrm>
          <a:off x="228600" y="2285996"/>
          <a:ext cx="8534400" cy="4572050"/>
        </p:xfrm>
        <a:graphic>
          <a:graphicData uri="http://schemas.openxmlformats.org/drawingml/2006/table">
            <a:tbl>
              <a:tblPr>
                <a:noFill/>
                <a:tableStyleId>{E50CCD6C-4FA3-4F00-B739-CFD5078B2F72}</a:tableStyleId>
              </a:tblPr>
              <a:tblGrid>
                <a:gridCol w="2844800">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2844800">
                  <a:extLst>
                    <a:ext uri="{9D8B030D-6E8A-4147-A177-3AD203B41FA5}">
                      <a16:colId xmlns:a16="http://schemas.microsoft.com/office/drawing/2014/main" val="20002"/>
                    </a:ext>
                  </a:extLst>
                </a:gridCol>
              </a:tblGrid>
              <a:tr h="442450">
                <a:tc>
                  <a:txBody>
                    <a:bodyPr/>
                    <a:lstStyle/>
                    <a:p>
                      <a:pPr marL="0" marR="0" lvl="0" indent="0" algn="ctr" rtl="0">
                        <a:spcBef>
                          <a:spcPts val="0"/>
                        </a:spcBef>
                        <a:spcAft>
                          <a:spcPts val="0"/>
                        </a:spcAft>
                        <a:buSzPct val="25000"/>
                        <a:buNone/>
                      </a:pPr>
                      <a:r>
                        <a:rPr lang="en-US" sz="2400" b="1" u="none" strike="noStrike" cap="none">
                          <a:latin typeface="Times New Roman"/>
                          <a:ea typeface="Times New Roman"/>
                          <a:cs typeface="Times New Roman"/>
                          <a:sym typeface="Times New Roman"/>
                        </a:rPr>
                        <a:t>Trait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US" sz="2400" b="1" u="none" strike="noStrike" cap="none">
                          <a:latin typeface="Times New Roman"/>
                          <a:ea typeface="Times New Roman"/>
                          <a:cs typeface="Times New Roman"/>
                          <a:sym typeface="Times New Roman"/>
                        </a:rPr>
                        <a:t>Genotype (symbol)</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SzPct val="25000"/>
                        <a:buNone/>
                      </a:pPr>
                      <a:r>
                        <a:rPr lang="en-US" sz="2400" b="1" u="none" strike="noStrike" cap="none">
                          <a:latin typeface="Times New Roman"/>
                          <a:ea typeface="Times New Roman"/>
                          <a:cs typeface="Times New Roman"/>
                          <a:sym typeface="Times New Roman"/>
                        </a:rPr>
                        <a:t>Phenotype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6200">
                <a:tc>
                  <a:txBody>
                    <a:bodyPr/>
                    <a:lstStyle/>
                    <a:p>
                      <a:pPr marL="342900" marR="0" lvl="0" indent="-342900" algn="l" rtl="0">
                        <a:spcBef>
                          <a:spcPts val="0"/>
                        </a:spcBef>
                        <a:spcAft>
                          <a:spcPts val="0"/>
                        </a:spcAft>
                        <a:buClr>
                          <a:schemeClr val="dk1"/>
                        </a:buClr>
                        <a:buSzPct val="100000"/>
                        <a:buFont typeface="Times New Roman"/>
                        <a:buChar char="∙"/>
                      </a:pPr>
                      <a:r>
                        <a:rPr lang="en-US" sz="2400" b="0" u="none" strike="noStrike" cap="none">
                          <a:latin typeface="Times New Roman"/>
                          <a:ea typeface="Times New Roman"/>
                          <a:cs typeface="Times New Roman"/>
                          <a:sym typeface="Times New Roman"/>
                        </a:rPr>
                        <a:t>seed shape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spcBef>
                          <a:spcPts val="0"/>
                        </a:spcBef>
                        <a:spcAft>
                          <a:spcPts val="0"/>
                        </a:spcAft>
                        <a:buClr>
                          <a:schemeClr val="dk1"/>
                        </a:buClr>
                        <a:buSzPct val="100000"/>
                        <a:buFont typeface="Times New Roman"/>
                        <a:buChar char="∙"/>
                      </a:pPr>
                      <a:r>
                        <a:rPr lang="en-US" sz="2400" b="0" u="none" strike="noStrike" cap="none">
                          <a:latin typeface="Times New Roman"/>
                          <a:ea typeface="Times New Roman"/>
                          <a:cs typeface="Times New Roman"/>
                          <a:sym typeface="Times New Roman"/>
                        </a:rPr>
                        <a:t>RR</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spcBef>
                          <a:spcPts val="0"/>
                        </a:spcBef>
                        <a:spcAft>
                          <a:spcPts val="0"/>
                        </a:spcAft>
                        <a:buClr>
                          <a:schemeClr val="dk1"/>
                        </a:buClr>
                        <a:buSzPct val="100000"/>
                        <a:buFont typeface="Cabin"/>
                        <a:buNone/>
                      </a:pPr>
                      <a:endParaRPr sz="2400" b="1"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6200">
                <a:tc>
                  <a:txBody>
                    <a:bodyPr/>
                    <a:lstStyle/>
                    <a:p>
                      <a:pPr marL="342900" marR="0" lvl="0" indent="-342900" algn="l" rtl="0">
                        <a:spcBef>
                          <a:spcPts val="0"/>
                        </a:spcBef>
                        <a:spcAft>
                          <a:spcPts val="0"/>
                        </a:spcAft>
                        <a:buClr>
                          <a:schemeClr val="dk1"/>
                        </a:buClr>
                        <a:buSzPct val="100000"/>
                        <a:buFont typeface="Times New Roman"/>
                        <a:buChar char="∙"/>
                      </a:pPr>
                      <a:r>
                        <a:rPr lang="en-US" sz="2400" b="0" u="none" strike="noStrike" cap="none">
                          <a:latin typeface="Times New Roman"/>
                          <a:ea typeface="Times New Roman"/>
                          <a:cs typeface="Times New Roman"/>
                          <a:sym typeface="Times New Roman"/>
                        </a:rPr>
                        <a:t>seed shape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spcBef>
                          <a:spcPts val="0"/>
                        </a:spcBef>
                        <a:spcAft>
                          <a:spcPts val="0"/>
                        </a:spcAft>
                        <a:buClr>
                          <a:schemeClr val="dk1"/>
                        </a:buClr>
                        <a:buSzPct val="100000"/>
                        <a:buFont typeface="Times New Roman"/>
                        <a:buChar char="∙"/>
                      </a:pPr>
                      <a:r>
                        <a:rPr lang="en-US" sz="2400" b="0" u="none" strike="noStrike" cap="none">
                          <a:latin typeface="Times New Roman"/>
                          <a:ea typeface="Times New Roman"/>
                          <a:cs typeface="Times New Roman"/>
                          <a:sym typeface="Times New Roman"/>
                        </a:rPr>
                        <a:t>Rr</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spcBef>
                          <a:spcPts val="0"/>
                        </a:spcBef>
                        <a:spcAft>
                          <a:spcPts val="0"/>
                        </a:spcAft>
                        <a:buClr>
                          <a:schemeClr val="dk1"/>
                        </a:buClr>
                        <a:buSzPct val="100000"/>
                        <a:buFont typeface="Cabin"/>
                        <a:buNone/>
                      </a:pPr>
                      <a:endParaRPr sz="2400" b="1"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6200">
                <a:tc>
                  <a:txBody>
                    <a:bodyPr/>
                    <a:lstStyle/>
                    <a:p>
                      <a:pPr marL="342900" marR="0" lvl="0" indent="-342900" algn="l" rtl="0">
                        <a:spcBef>
                          <a:spcPts val="0"/>
                        </a:spcBef>
                        <a:spcAft>
                          <a:spcPts val="0"/>
                        </a:spcAft>
                        <a:buClr>
                          <a:schemeClr val="dk1"/>
                        </a:buClr>
                        <a:buSzPct val="100000"/>
                        <a:buFont typeface="Times New Roman"/>
                        <a:buChar char="∙"/>
                      </a:pPr>
                      <a:r>
                        <a:rPr lang="en-US" sz="2400" b="0" u="none" strike="noStrike" cap="none">
                          <a:latin typeface="Times New Roman"/>
                          <a:ea typeface="Times New Roman"/>
                          <a:cs typeface="Times New Roman"/>
                          <a:sym typeface="Times New Roman"/>
                        </a:rPr>
                        <a:t>seed shape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spcBef>
                          <a:spcPts val="0"/>
                        </a:spcBef>
                        <a:spcAft>
                          <a:spcPts val="0"/>
                        </a:spcAft>
                        <a:buClr>
                          <a:schemeClr val="dk1"/>
                        </a:buClr>
                        <a:buSzPct val="100000"/>
                        <a:buFont typeface="Times New Roman"/>
                        <a:buChar char="∙"/>
                      </a:pPr>
                      <a:r>
                        <a:rPr lang="en-US" sz="2400" b="0" u="none" strike="noStrike" cap="none">
                          <a:latin typeface="Times New Roman"/>
                          <a:ea typeface="Times New Roman"/>
                          <a:cs typeface="Times New Roman"/>
                          <a:sym typeface="Times New Roman"/>
                        </a:rPr>
                        <a:t>rr</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spcBef>
                          <a:spcPts val="0"/>
                        </a:spcBef>
                        <a:spcAft>
                          <a:spcPts val="0"/>
                        </a:spcAft>
                        <a:buClr>
                          <a:schemeClr val="dk1"/>
                        </a:buClr>
                        <a:buSzPct val="100000"/>
                        <a:buFont typeface="Cabin"/>
                        <a:buNone/>
                      </a:pPr>
                      <a:endParaRPr sz="2400" b="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6200">
                <a:tc>
                  <a:txBody>
                    <a:bodyPr/>
                    <a:lstStyle/>
                    <a:p>
                      <a:pPr marL="342900" marR="0" lvl="0" indent="-342900" algn="l" rtl="0">
                        <a:spcBef>
                          <a:spcPts val="0"/>
                        </a:spcBef>
                        <a:spcAft>
                          <a:spcPts val="0"/>
                        </a:spcAft>
                        <a:buClr>
                          <a:schemeClr val="dk1"/>
                        </a:buClr>
                        <a:buSzPct val="100000"/>
                        <a:buFont typeface="Times New Roman"/>
                        <a:buChar char="∙"/>
                      </a:pPr>
                      <a:r>
                        <a:rPr lang="en-US" sz="2400" b="0" u="none" strike="noStrike" cap="none">
                          <a:latin typeface="Times New Roman"/>
                          <a:ea typeface="Times New Roman"/>
                          <a:cs typeface="Times New Roman"/>
                          <a:sym typeface="Times New Roman"/>
                        </a:rPr>
                        <a:t>plant height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spcBef>
                          <a:spcPts val="0"/>
                        </a:spcBef>
                        <a:spcAft>
                          <a:spcPts val="0"/>
                        </a:spcAft>
                        <a:buClr>
                          <a:schemeClr val="dk1"/>
                        </a:buClr>
                        <a:buSzPct val="100000"/>
                        <a:buFont typeface="Cabin"/>
                        <a:buNone/>
                      </a:pPr>
                      <a:endParaRPr sz="2400" b="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spcBef>
                          <a:spcPts val="0"/>
                        </a:spcBef>
                        <a:spcAft>
                          <a:spcPts val="0"/>
                        </a:spcAft>
                        <a:buClr>
                          <a:schemeClr val="dk1"/>
                        </a:buClr>
                        <a:buSzPct val="100000"/>
                        <a:buFont typeface="Times New Roman"/>
                        <a:buChar char="∙"/>
                      </a:pPr>
                      <a:r>
                        <a:rPr lang="en-US" sz="2400" b="0" u="none" strike="noStrike" cap="none">
                          <a:latin typeface="Times New Roman"/>
                          <a:ea typeface="Times New Roman"/>
                          <a:cs typeface="Times New Roman"/>
                          <a:sym typeface="Times New Roman"/>
                        </a:rPr>
                        <a:t>tall</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16200">
                <a:tc>
                  <a:txBody>
                    <a:bodyPr/>
                    <a:lstStyle/>
                    <a:p>
                      <a:pPr marL="342900" marR="0" lvl="0" indent="-342900" algn="l" rtl="0">
                        <a:spcBef>
                          <a:spcPts val="0"/>
                        </a:spcBef>
                        <a:spcAft>
                          <a:spcPts val="0"/>
                        </a:spcAft>
                        <a:buClr>
                          <a:schemeClr val="dk1"/>
                        </a:buClr>
                        <a:buSzPct val="100000"/>
                        <a:buFont typeface="Times New Roman"/>
                        <a:buChar char="∙"/>
                      </a:pPr>
                      <a:r>
                        <a:rPr lang="en-US" sz="2400" b="0" u="none" strike="noStrike" cap="none">
                          <a:latin typeface="Times New Roman"/>
                          <a:ea typeface="Times New Roman"/>
                          <a:cs typeface="Times New Roman"/>
                          <a:sym typeface="Times New Roman"/>
                        </a:rPr>
                        <a:t>plant height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spcBef>
                          <a:spcPts val="0"/>
                        </a:spcBef>
                        <a:spcAft>
                          <a:spcPts val="0"/>
                        </a:spcAft>
                        <a:buClr>
                          <a:schemeClr val="dk1"/>
                        </a:buClr>
                        <a:buSzPct val="100000"/>
                        <a:buFont typeface="Cabin"/>
                        <a:buNone/>
                      </a:pPr>
                      <a:endParaRPr sz="2400" b="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spcBef>
                          <a:spcPts val="0"/>
                        </a:spcBef>
                        <a:spcAft>
                          <a:spcPts val="0"/>
                        </a:spcAft>
                        <a:buClr>
                          <a:schemeClr val="dk1"/>
                        </a:buClr>
                        <a:buSzPct val="100000"/>
                        <a:buFont typeface="Times New Roman"/>
                        <a:buChar char="∙"/>
                      </a:pPr>
                      <a:r>
                        <a:rPr lang="en-US" sz="2400" b="0" u="none" strike="noStrike" cap="none">
                          <a:latin typeface="Times New Roman"/>
                          <a:ea typeface="Times New Roman"/>
                          <a:cs typeface="Times New Roman"/>
                          <a:sym typeface="Times New Roman"/>
                        </a:rPr>
                        <a:t>short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16200">
                <a:tc>
                  <a:txBody>
                    <a:bodyPr/>
                    <a:lstStyle/>
                    <a:p>
                      <a:pPr marL="342900" marR="0" lvl="0" indent="-342900" algn="l" rtl="0">
                        <a:spcBef>
                          <a:spcPts val="0"/>
                        </a:spcBef>
                        <a:spcAft>
                          <a:spcPts val="0"/>
                        </a:spcAft>
                        <a:buClr>
                          <a:schemeClr val="dk1"/>
                        </a:buClr>
                        <a:buSzPct val="100000"/>
                        <a:buFont typeface="Times New Roman"/>
                        <a:buChar char="∙"/>
                      </a:pPr>
                      <a:r>
                        <a:rPr lang="en-US" sz="2400" b="0" u="none" strike="noStrike" cap="none">
                          <a:latin typeface="Times New Roman"/>
                          <a:ea typeface="Times New Roman"/>
                          <a:cs typeface="Times New Roman"/>
                          <a:sym typeface="Times New Roman"/>
                        </a:rPr>
                        <a:t>flower position</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spcBef>
                          <a:spcPts val="0"/>
                        </a:spcBef>
                        <a:spcAft>
                          <a:spcPts val="0"/>
                        </a:spcAft>
                        <a:buClr>
                          <a:schemeClr val="dk1"/>
                        </a:buClr>
                        <a:buSzPct val="100000"/>
                        <a:buFont typeface="Cabin"/>
                        <a:buNone/>
                      </a:pPr>
                      <a:endParaRPr sz="2400" b="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spcBef>
                          <a:spcPts val="0"/>
                        </a:spcBef>
                        <a:spcAft>
                          <a:spcPts val="0"/>
                        </a:spcAft>
                        <a:buClr>
                          <a:schemeClr val="dk1"/>
                        </a:buClr>
                        <a:buSzPct val="100000"/>
                        <a:buFont typeface="Times New Roman"/>
                        <a:buChar char="∙"/>
                      </a:pPr>
                      <a:r>
                        <a:rPr lang="en-US" sz="2400" b="0" u="none" strike="noStrike" cap="none">
                          <a:latin typeface="Times New Roman"/>
                          <a:ea typeface="Times New Roman"/>
                          <a:cs typeface="Times New Roman"/>
                          <a:sym typeface="Times New Roman"/>
                        </a:rPr>
                        <a:t>terminal</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16200">
                <a:tc>
                  <a:txBody>
                    <a:bodyPr/>
                    <a:lstStyle/>
                    <a:p>
                      <a:pPr marL="342900" marR="0" lvl="0" indent="-342900" algn="l" rtl="0">
                        <a:spcBef>
                          <a:spcPts val="0"/>
                        </a:spcBef>
                        <a:spcAft>
                          <a:spcPts val="0"/>
                        </a:spcAft>
                        <a:buClr>
                          <a:schemeClr val="dk1"/>
                        </a:buClr>
                        <a:buSzPct val="100000"/>
                        <a:buFont typeface="Times New Roman"/>
                        <a:buChar char="∙"/>
                      </a:pPr>
                      <a:r>
                        <a:rPr lang="en-US" sz="2400" b="0" u="none" strike="noStrike" cap="none">
                          <a:latin typeface="Times New Roman"/>
                          <a:ea typeface="Times New Roman"/>
                          <a:cs typeface="Times New Roman"/>
                          <a:sym typeface="Times New Roman"/>
                        </a:rPr>
                        <a:t>flower position</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spcBef>
                          <a:spcPts val="0"/>
                        </a:spcBef>
                        <a:spcAft>
                          <a:spcPts val="0"/>
                        </a:spcAft>
                        <a:buClr>
                          <a:schemeClr val="dk1"/>
                        </a:buClr>
                        <a:buSzPct val="100000"/>
                        <a:buFont typeface="Cabin"/>
                        <a:buNone/>
                      </a:pPr>
                      <a:endParaRPr sz="2400" b="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spcBef>
                          <a:spcPts val="0"/>
                        </a:spcBef>
                        <a:spcAft>
                          <a:spcPts val="0"/>
                        </a:spcAft>
                        <a:buClr>
                          <a:schemeClr val="dk1"/>
                        </a:buClr>
                        <a:buSzPct val="100000"/>
                        <a:buFont typeface="Times New Roman"/>
                        <a:buChar char="∙"/>
                      </a:pPr>
                      <a:r>
                        <a:rPr lang="en-US" sz="2400" b="0" u="none" strike="noStrike" cap="none">
                          <a:latin typeface="Times New Roman"/>
                          <a:ea typeface="Times New Roman"/>
                          <a:cs typeface="Times New Roman"/>
                          <a:sym typeface="Times New Roman"/>
                        </a:rPr>
                        <a:t>axial</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16200">
                <a:tc>
                  <a:txBody>
                    <a:bodyPr/>
                    <a:lstStyle/>
                    <a:p>
                      <a:pPr marL="342900" marR="0" lvl="0" indent="-342900" algn="l" rtl="0">
                        <a:spcBef>
                          <a:spcPts val="0"/>
                        </a:spcBef>
                        <a:spcAft>
                          <a:spcPts val="0"/>
                        </a:spcAft>
                        <a:buClr>
                          <a:schemeClr val="dk1"/>
                        </a:buClr>
                        <a:buSzPct val="100000"/>
                        <a:buFont typeface="Times New Roman"/>
                        <a:buChar char="∙"/>
                      </a:pPr>
                      <a:r>
                        <a:rPr lang="en-US" sz="2400" b="0" u="none" strike="noStrike" cap="none">
                          <a:latin typeface="Times New Roman"/>
                          <a:ea typeface="Times New Roman"/>
                          <a:cs typeface="Times New Roman"/>
                          <a:sym typeface="Times New Roman"/>
                        </a:rPr>
                        <a:t>seed coat color</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spcBef>
                          <a:spcPts val="0"/>
                        </a:spcBef>
                        <a:spcAft>
                          <a:spcPts val="0"/>
                        </a:spcAft>
                        <a:buClr>
                          <a:schemeClr val="dk1"/>
                        </a:buClr>
                        <a:buSzPct val="100000"/>
                        <a:buFont typeface="Times New Roman"/>
                        <a:buChar char="∙"/>
                      </a:pPr>
                      <a:r>
                        <a:rPr lang="en-US" sz="2400" b="0" u="none" strike="noStrike" cap="none">
                          <a:latin typeface="Times New Roman"/>
                          <a:ea typeface="Times New Roman"/>
                          <a:cs typeface="Times New Roman"/>
                          <a:sym typeface="Times New Roman"/>
                        </a:rPr>
                        <a:t>Gg</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spcBef>
                          <a:spcPts val="0"/>
                        </a:spcBef>
                        <a:spcAft>
                          <a:spcPts val="0"/>
                        </a:spcAft>
                        <a:buClr>
                          <a:schemeClr val="dk1"/>
                        </a:buClr>
                        <a:buSzPct val="100000"/>
                        <a:buFont typeface="Cabin"/>
                        <a:buNone/>
                      </a:pPr>
                      <a:endParaRPr sz="2400" b="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198" name="Shape 198"/>
          <p:cNvGraphicFramePr/>
          <p:nvPr/>
        </p:nvGraphicFramePr>
        <p:xfrm>
          <a:off x="3657600" y="0"/>
          <a:ext cx="4937775" cy="2326767"/>
        </p:xfrm>
        <a:graphic>
          <a:graphicData uri="http://schemas.openxmlformats.org/drawingml/2006/table">
            <a:tbl>
              <a:tblPr>
                <a:noFill/>
                <a:tableStyleId>{E50CCD6C-4FA3-4F00-B739-CFD5078B2F72}</a:tableStyleId>
              </a:tblPr>
              <a:tblGrid>
                <a:gridCol w="1645925">
                  <a:extLst>
                    <a:ext uri="{9D8B030D-6E8A-4147-A177-3AD203B41FA5}">
                      <a16:colId xmlns:a16="http://schemas.microsoft.com/office/drawing/2014/main" val="20000"/>
                    </a:ext>
                  </a:extLst>
                </a:gridCol>
                <a:gridCol w="1645925">
                  <a:extLst>
                    <a:ext uri="{9D8B030D-6E8A-4147-A177-3AD203B41FA5}">
                      <a16:colId xmlns:a16="http://schemas.microsoft.com/office/drawing/2014/main" val="20001"/>
                    </a:ext>
                  </a:extLst>
                </a:gridCol>
                <a:gridCol w="1645925">
                  <a:extLst>
                    <a:ext uri="{9D8B030D-6E8A-4147-A177-3AD203B41FA5}">
                      <a16:colId xmlns:a16="http://schemas.microsoft.com/office/drawing/2014/main" val="20002"/>
                    </a:ext>
                  </a:extLst>
                </a:gridCol>
              </a:tblGrid>
              <a:tr h="274325">
                <a:tc>
                  <a:txBody>
                    <a:bodyPr/>
                    <a:lstStyle/>
                    <a:p>
                      <a:pPr marL="0" marR="0" lvl="0" indent="0" algn="ctr" rtl="0">
                        <a:lnSpc>
                          <a:spcPct val="150000"/>
                        </a:lnSpc>
                        <a:spcBef>
                          <a:spcPts val="0"/>
                        </a:spcBef>
                        <a:spcAft>
                          <a:spcPts val="0"/>
                        </a:spcAft>
                        <a:buSzPct val="25000"/>
                        <a:buNone/>
                      </a:pPr>
                      <a:r>
                        <a:rPr lang="en-US" sz="1200" b="1" u="none" strike="noStrike" cap="none">
                          <a:latin typeface="Times New Roman"/>
                          <a:ea typeface="Times New Roman"/>
                          <a:cs typeface="Times New Roman"/>
                          <a:sym typeface="Times New Roman"/>
                        </a:rPr>
                        <a:t>TRAIT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SzPct val="25000"/>
                        <a:buNone/>
                      </a:pPr>
                      <a:r>
                        <a:rPr lang="en-US" sz="1200" b="1" u="none" strike="noStrike" cap="none">
                          <a:latin typeface="Times New Roman"/>
                          <a:ea typeface="Times New Roman"/>
                          <a:cs typeface="Times New Roman"/>
                          <a:sym typeface="Times New Roman"/>
                        </a:rPr>
                        <a:t>DOMINANT ALLELE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SzPct val="25000"/>
                        <a:buNone/>
                      </a:pPr>
                      <a:r>
                        <a:rPr lang="en-US" sz="1200" b="1" u="none" strike="noStrike" cap="none">
                          <a:latin typeface="Times New Roman"/>
                          <a:ea typeface="Times New Roman"/>
                          <a:cs typeface="Times New Roman"/>
                          <a:sym typeface="Times New Roman"/>
                        </a:rPr>
                        <a:t>RECESSIVE ALLELE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4325">
                <a:tc>
                  <a:txBody>
                    <a:bodyPr/>
                    <a:lstStyle/>
                    <a:p>
                      <a:pPr marL="0" marR="0" lvl="0" indent="0" algn="l" rtl="0">
                        <a:lnSpc>
                          <a:spcPct val="150000"/>
                        </a:lnSpc>
                        <a:spcBef>
                          <a:spcPts val="0"/>
                        </a:spcBef>
                        <a:spcAft>
                          <a:spcPts val="0"/>
                        </a:spcAft>
                        <a:buSzPct val="25000"/>
                        <a:buNone/>
                      </a:pPr>
                      <a:r>
                        <a:rPr lang="en-US" sz="1800" u="none" strike="noStrike" cap="none">
                          <a:latin typeface="Times New Roman"/>
                          <a:ea typeface="Times New Roman"/>
                          <a:cs typeface="Times New Roman"/>
                          <a:sym typeface="Times New Roman"/>
                        </a:rPr>
                        <a:t>Seed shape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800" u="none" strike="noStrike" cap="none">
                          <a:latin typeface="Times New Roman"/>
                          <a:ea typeface="Times New Roman"/>
                          <a:cs typeface="Times New Roman"/>
                          <a:sym typeface="Times New Roman"/>
                        </a:rPr>
                        <a:t>R = round</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800" u="none" strike="noStrike" cap="none">
                          <a:latin typeface="Times New Roman"/>
                          <a:ea typeface="Times New Roman"/>
                          <a:cs typeface="Times New Roman"/>
                          <a:sym typeface="Times New Roman"/>
                        </a:rPr>
                        <a:t>r = wrinkled</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4325">
                <a:tc>
                  <a:txBody>
                    <a:bodyPr/>
                    <a:lstStyle/>
                    <a:p>
                      <a:pPr marL="0" marR="0" lvl="0" indent="0" algn="l" rtl="0">
                        <a:lnSpc>
                          <a:spcPct val="150000"/>
                        </a:lnSpc>
                        <a:spcBef>
                          <a:spcPts val="0"/>
                        </a:spcBef>
                        <a:spcAft>
                          <a:spcPts val="0"/>
                        </a:spcAft>
                        <a:buSzPct val="25000"/>
                        <a:buNone/>
                      </a:pPr>
                      <a:r>
                        <a:rPr lang="en-US" sz="1800" u="none" strike="noStrike" cap="none">
                          <a:latin typeface="Times New Roman"/>
                          <a:ea typeface="Times New Roman"/>
                          <a:cs typeface="Times New Roman"/>
                          <a:sym typeface="Times New Roman"/>
                        </a:rPr>
                        <a:t>Seed color</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800" u="none" strike="noStrike" cap="none">
                          <a:latin typeface="Times New Roman"/>
                          <a:ea typeface="Times New Roman"/>
                          <a:cs typeface="Times New Roman"/>
                          <a:sym typeface="Times New Roman"/>
                        </a:rPr>
                        <a:t>Y = yellow</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800" u="none" strike="noStrike" cap="none">
                          <a:latin typeface="Times New Roman"/>
                          <a:ea typeface="Times New Roman"/>
                          <a:cs typeface="Times New Roman"/>
                          <a:sym typeface="Times New Roman"/>
                        </a:rPr>
                        <a:t>y = green</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4325">
                <a:tc>
                  <a:txBody>
                    <a:bodyPr/>
                    <a:lstStyle/>
                    <a:p>
                      <a:pPr marL="0" marR="0" lvl="0" indent="0" algn="l" rtl="0">
                        <a:lnSpc>
                          <a:spcPct val="150000"/>
                        </a:lnSpc>
                        <a:spcBef>
                          <a:spcPts val="0"/>
                        </a:spcBef>
                        <a:spcAft>
                          <a:spcPts val="0"/>
                        </a:spcAft>
                        <a:buSzPct val="25000"/>
                        <a:buNone/>
                      </a:pPr>
                      <a:r>
                        <a:rPr lang="en-US" sz="1800" u="none" strike="noStrike" cap="none">
                          <a:latin typeface="Times New Roman"/>
                          <a:ea typeface="Times New Roman"/>
                          <a:cs typeface="Times New Roman"/>
                          <a:sym typeface="Times New Roman"/>
                        </a:rPr>
                        <a:t>Seed coat color</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800" u="none" strike="noStrike" cap="none">
                          <a:latin typeface="Times New Roman"/>
                          <a:ea typeface="Times New Roman"/>
                          <a:cs typeface="Times New Roman"/>
                          <a:sym typeface="Times New Roman"/>
                        </a:rPr>
                        <a:t>G = gray</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800" u="none" strike="noStrike" cap="none">
                          <a:latin typeface="Times New Roman"/>
                          <a:ea typeface="Times New Roman"/>
                          <a:cs typeface="Times New Roman"/>
                          <a:sym typeface="Times New Roman"/>
                        </a:rPr>
                        <a:t>g = white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4325">
                <a:tc>
                  <a:txBody>
                    <a:bodyPr/>
                    <a:lstStyle/>
                    <a:p>
                      <a:pPr marL="0" marR="0" lvl="0" indent="0" algn="l" rtl="0">
                        <a:lnSpc>
                          <a:spcPct val="150000"/>
                        </a:lnSpc>
                        <a:spcBef>
                          <a:spcPts val="0"/>
                        </a:spcBef>
                        <a:spcAft>
                          <a:spcPts val="0"/>
                        </a:spcAft>
                        <a:buSzPct val="25000"/>
                        <a:buNone/>
                      </a:pPr>
                      <a:r>
                        <a:rPr lang="en-US" sz="1800" u="none" strike="noStrike" cap="none">
                          <a:latin typeface="Times New Roman"/>
                          <a:ea typeface="Times New Roman"/>
                          <a:cs typeface="Times New Roman"/>
                          <a:sym typeface="Times New Roman"/>
                        </a:rPr>
                        <a:t>Flower position</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800" u="none" strike="noStrike" cap="none">
                          <a:latin typeface="Times New Roman"/>
                          <a:ea typeface="Times New Roman"/>
                          <a:cs typeface="Times New Roman"/>
                          <a:sym typeface="Times New Roman"/>
                        </a:rPr>
                        <a:t>A = axial</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800" u="none" strike="noStrike" cap="none">
                          <a:latin typeface="Times New Roman"/>
                          <a:ea typeface="Times New Roman"/>
                          <a:cs typeface="Times New Roman"/>
                          <a:sym typeface="Times New Roman"/>
                        </a:rPr>
                        <a:t>a = terminal</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4325">
                <a:tc>
                  <a:txBody>
                    <a:bodyPr/>
                    <a:lstStyle/>
                    <a:p>
                      <a:pPr marL="0" marR="0" lvl="0" indent="0" algn="l" rtl="0">
                        <a:lnSpc>
                          <a:spcPct val="150000"/>
                        </a:lnSpc>
                        <a:spcBef>
                          <a:spcPts val="0"/>
                        </a:spcBef>
                        <a:spcAft>
                          <a:spcPts val="0"/>
                        </a:spcAft>
                        <a:buSzPct val="25000"/>
                        <a:buNone/>
                      </a:pPr>
                      <a:r>
                        <a:rPr lang="en-US" sz="1800" u="none" strike="noStrike" cap="none">
                          <a:latin typeface="Times New Roman"/>
                          <a:ea typeface="Times New Roman"/>
                          <a:cs typeface="Times New Roman"/>
                          <a:sym typeface="Times New Roman"/>
                        </a:rPr>
                        <a:t>Plant height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800" u="none" strike="noStrike" cap="none">
                          <a:latin typeface="Times New Roman"/>
                          <a:ea typeface="Times New Roman"/>
                          <a:cs typeface="Times New Roman"/>
                          <a:sym typeface="Times New Roman"/>
                        </a:rPr>
                        <a:t>T = tall</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800" u="none" strike="noStrike" cap="none">
                          <a:latin typeface="Times New Roman"/>
                          <a:ea typeface="Times New Roman"/>
                          <a:cs typeface="Times New Roman"/>
                          <a:sym typeface="Times New Roman"/>
                        </a:rPr>
                        <a:t>t = short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99" name="Shape 199"/>
          <p:cNvSpPr txBox="1"/>
          <p:nvPr/>
        </p:nvSpPr>
        <p:spPr>
          <a:xfrm>
            <a:off x="6172200" y="2743200"/>
            <a:ext cx="2057400" cy="461665"/>
          </a:xfrm>
          <a:prstGeom prst="rect">
            <a:avLst/>
          </a:prstGeom>
          <a:solidFill>
            <a:schemeClr val="accent4"/>
          </a:solidFill>
          <a:ln w="25400" cap="flat" cmpd="sng">
            <a:solidFill>
              <a:srgbClr val="607C25"/>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r>
              <a:rPr lang="en-US" sz="2400" b="0" i="0" u="none" strike="noStrike" cap="none">
                <a:solidFill>
                  <a:schemeClr val="lt1"/>
                </a:solidFill>
                <a:latin typeface="Cabin"/>
                <a:ea typeface="Cabin"/>
                <a:cs typeface="Cabin"/>
                <a:sym typeface="Cabin"/>
              </a:rPr>
              <a:t>Round</a:t>
            </a:r>
          </a:p>
        </p:txBody>
      </p:sp>
      <p:sp>
        <p:nvSpPr>
          <p:cNvPr id="200" name="Shape 200"/>
          <p:cNvSpPr txBox="1"/>
          <p:nvPr/>
        </p:nvSpPr>
        <p:spPr>
          <a:xfrm>
            <a:off x="6172200" y="3276600"/>
            <a:ext cx="2057400" cy="461665"/>
          </a:xfrm>
          <a:prstGeom prst="rect">
            <a:avLst/>
          </a:prstGeom>
          <a:solidFill>
            <a:schemeClr val="accent4"/>
          </a:solidFill>
          <a:ln w="25400" cap="flat" cmpd="sng">
            <a:solidFill>
              <a:srgbClr val="607C25"/>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r>
              <a:rPr lang="en-US" sz="2400" b="0" i="0" u="none" strike="noStrike" cap="none">
                <a:solidFill>
                  <a:schemeClr val="lt1"/>
                </a:solidFill>
                <a:latin typeface="Cabin"/>
                <a:ea typeface="Cabin"/>
                <a:cs typeface="Cabin"/>
                <a:sym typeface="Cabin"/>
              </a:rPr>
              <a:t>Round</a:t>
            </a:r>
          </a:p>
        </p:txBody>
      </p:sp>
      <p:sp>
        <p:nvSpPr>
          <p:cNvPr id="201" name="Shape 201"/>
          <p:cNvSpPr txBox="1"/>
          <p:nvPr/>
        </p:nvSpPr>
        <p:spPr>
          <a:xfrm>
            <a:off x="6172200" y="3810000"/>
            <a:ext cx="2057400" cy="461665"/>
          </a:xfrm>
          <a:prstGeom prst="rect">
            <a:avLst/>
          </a:prstGeom>
          <a:solidFill>
            <a:schemeClr val="accent4"/>
          </a:solidFill>
          <a:ln w="25400" cap="flat" cmpd="sng">
            <a:solidFill>
              <a:srgbClr val="607C25"/>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r>
              <a:rPr lang="en-US" sz="2400" b="0" i="0" u="none" strike="noStrike" cap="none">
                <a:solidFill>
                  <a:schemeClr val="lt1"/>
                </a:solidFill>
                <a:latin typeface="Cabin"/>
                <a:ea typeface="Cabin"/>
                <a:cs typeface="Cabin"/>
                <a:sym typeface="Cabin"/>
              </a:rPr>
              <a:t>Wrinkled</a:t>
            </a:r>
          </a:p>
        </p:txBody>
      </p:sp>
      <p:sp>
        <p:nvSpPr>
          <p:cNvPr id="202" name="Shape 202"/>
          <p:cNvSpPr txBox="1"/>
          <p:nvPr/>
        </p:nvSpPr>
        <p:spPr>
          <a:xfrm>
            <a:off x="3124200" y="4267200"/>
            <a:ext cx="2057400" cy="461665"/>
          </a:xfrm>
          <a:prstGeom prst="rect">
            <a:avLst/>
          </a:prstGeom>
          <a:solidFill>
            <a:schemeClr val="accent4"/>
          </a:solidFill>
          <a:ln w="25400" cap="flat" cmpd="sng">
            <a:solidFill>
              <a:srgbClr val="607C25"/>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r>
              <a:rPr lang="en-US" sz="2400" b="0" i="0" u="none" strike="noStrike" cap="none">
                <a:solidFill>
                  <a:schemeClr val="lt1"/>
                </a:solidFill>
                <a:latin typeface="Cabin"/>
                <a:ea typeface="Cabin"/>
                <a:cs typeface="Cabin"/>
                <a:sym typeface="Cabin"/>
              </a:rPr>
              <a:t>TT or Tt</a:t>
            </a:r>
          </a:p>
        </p:txBody>
      </p:sp>
      <p:sp>
        <p:nvSpPr>
          <p:cNvPr id="203" name="Shape 203"/>
          <p:cNvSpPr txBox="1"/>
          <p:nvPr/>
        </p:nvSpPr>
        <p:spPr>
          <a:xfrm>
            <a:off x="3124200" y="4800600"/>
            <a:ext cx="2057400" cy="461665"/>
          </a:xfrm>
          <a:prstGeom prst="rect">
            <a:avLst/>
          </a:prstGeom>
          <a:solidFill>
            <a:schemeClr val="accent4"/>
          </a:solidFill>
          <a:ln w="25400" cap="flat" cmpd="sng">
            <a:solidFill>
              <a:srgbClr val="607C25"/>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r>
              <a:rPr lang="en-US" sz="2400" b="0" i="0" u="none" strike="noStrike" cap="none">
                <a:solidFill>
                  <a:schemeClr val="lt1"/>
                </a:solidFill>
                <a:latin typeface="Cabin"/>
                <a:ea typeface="Cabin"/>
                <a:cs typeface="Cabin"/>
                <a:sym typeface="Cabin"/>
              </a:rPr>
              <a:t>tt</a:t>
            </a:r>
          </a:p>
        </p:txBody>
      </p:sp>
      <p:sp>
        <p:nvSpPr>
          <p:cNvPr id="204" name="Shape 204"/>
          <p:cNvSpPr txBox="1"/>
          <p:nvPr/>
        </p:nvSpPr>
        <p:spPr>
          <a:xfrm>
            <a:off x="3124200" y="5334000"/>
            <a:ext cx="2057400" cy="461665"/>
          </a:xfrm>
          <a:prstGeom prst="rect">
            <a:avLst/>
          </a:prstGeom>
          <a:solidFill>
            <a:schemeClr val="accent4"/>
          </a:solidFill>
          <a:ln w="25400" cap="flat" cmpd="sng">
            <a:solidFill>
              <a:srgbClr val="607C25"/>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r>
              <a:rPr lang="en-US" sz="2400" b="0" i="0" u="none" strike="noStrike" cap="none">
                <a:solidFill>
                  <a:schemeClr val="lt1"/>
                </a:solidFill>
                <a:latin typeface="Cabin"/>
                <a:ea typeface="Cabin"/>
                <a:cs typeface="Cabin"/>
                <a:sym typeface="Cabin"/>
              </a:rPr>
              <a:t>aa</a:t>
            </a:r>
          </a:p>
        </p:txBody>
      </p:sp>
      <p:sp>
        <p:nvSpPr>
          <p:cNvPr id="205" name="Shape 205"/>
          <p:cNvSpPr txBox="1"/>
          <p:nvPr/>
        </p:nvSpPr>
        <p:spPr>
          <a:xfrm>
            <a:off x="3124200" y="5867400"/>
            <a:ext cx="2057400" cy="461665"/>
          </a:xfrm>
          <a:prstGeom prst="rect">
            <a:avLst/>
          </a:prstGeom>
          <a:solidFill>
            <a:schemeClr val="accent4"/>
          </a:solidFill>
          <a:ln w="25400" cap="flat" cmpd="sng">
            <a:solidFill>
              <a:srgbClr val="607C25"/>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r>
              <a:rPr lang="en-US" sz="2400" b="0" i="0" u="none" strike="noStrike" cap="none">
                <a:solidFill>
                  <a:schemeClr val="lt1"/>
                </a:solidFill>
                <a:latin typeface="Cabin"/>
                <a:ea typeface="Cabin"/>
                <a:cs typeface="Cabin"/>
                <a:sym typeface="Cabin"/>
              </a:rPr>
              <a:t>AA or Aa</a:t>
            </a:r>
          </a:p>
        </p:txBody>
      </p:sp>
      <p:sp>
        <p:nvSpPr>
          <p:cNvPr id="206" name="Shape 206"/>
          <p:cNvSpPr txBox="1"/>
          <p:nvPr/>
        </p:nvSpPr>
        <p:spPr>
          <a:xfrm>
            <a:off x="6172200" y="6396335"/>
            <a:ext cx="2057400" cy="461665"/>
          </a:xfrm>
          <a:prstGeom prst="rect">
            <a:avLst/>
          </a:prstGeom>
          <a:solidFill>
            <a:schemeClr val="accent4"/>
          </a:solidFill>
          <a:ln w="25400" cap="flat" cmpd="sng">
            <a:solidFill>
              <a:srgbClr val="607C25"/>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r>
              <a:rPr lang="en-US" sz="2400" b="0" i="0" u="none" strike="noStrike" cap="none">
                <a:solidFill>
                  <a:schemeClr val="lt1"/>
                </a:solidFill>
                <a:latin typeface="Cabin"/>
                <a:ea typeface="Cabin"/>
                <a:cs typeface="Cabin"/>
                <a:sym typeface="Cabin"/>
              </a:rPr>
              <a:t>Gray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1"/>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
                                        </p:tgtEl>
                                        <p:attrNameLst>
                                          <p:attrName>style.visibility</p:attrName>
                                        </p:attrNameLst>
                                      </p:cBhvr>
                                      <p:to>
                                        <p:strVal val="visible"/>
                                      </p:to>
                                    </p:set>
                                    <p:animEffect transition="in" filter="fade">
                                      <p:cBhvr>
                                        <p:cTn id="12" dur="1"/>
                                        <p:tgtEl>
                                          <p:spTgt spid="2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fade">
                                      <p:cBhvr>
                                        <p:cTn id="17" dur="1"/>
                                        <p:tgtEl>
                                          <p:spTgt spid="2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2"/>
                                        </p:tgtEl>
                                        <p:attrNameLst>
                                          <p:attrName>style.visibility</p:attrName>
                                        </p:attrNameLst>
                                      </p:cBhvr>
                                      <p:to>
                                        <p:strVal val="visible"/>
                                      </p:to>
                                    </p:set>
                                    <p:animEffect transition="in" filter="fade">
                                      <p:cBhvr>
                                        <p:cTn id="22" dur="1"/>
                                        <p:tgtEl>
                                          <p:spTgt spid="2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3"/>
                                        </p:tgtEl>
                                        <p:attrNameLst>
                                          <p:attrName>style.visibility</p:attrName>
                                        </p:attrNameLst>
                                      </p:cBhvr>
                                      <p:to>
                                        <p:strVal val="visible"/>
                                      </p:to>
                                    </p:set>
                                    <p:animEffect transition="in" filter="fade">
                                      <p:cBhvr>
                                        <p:cTn id="27" dur="1"/>
                                        <p:tgtEl>
                                          <p:spTgt spid="20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4"/>
                                        </p:tgtEl>
                                        <p:attrNameLst>
                                          <p:attrName>style.visibility</p:attrName>
                                        </p:attrNameLst>
                                      </p:cBhvr>
                                      <p:to>
                                        <p:strVal val="visible"/>
                                      </p:to>
                                    </p:set>
                                    <p:animEffect transition="in" filter="fade">
                                      <p:cBhvr>
                                        <p:cTn id="32" dur="1"/>
                                        <p:tgtEl>
                                          <p:spTgt spid="20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
                                        </p:tgtEl>
                                        <p:attrNameLst>
                                          <p:attrName>style.visibility</p:attrName>
                                        </p:attrNameLst>
                                      </p:cBhvr>
                                      <p:to>
                                        <p:strVal val="visible"/>
                                      </p:to>
                                    </p:set>
                                    <p:animEffect transition="in" filter="fade">
                                      <p:cBhvr>
                                        <p:cTn id="37" dur="1"/>
                                        <p:tgtEl>
                                          <p:spTgt spid="20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6"/>
                                        </p:tgtEl>
                                        <p:attrNameLst>
                                          <p:attrName>style.visibility</p:attrName>
                                        </p:attrNameLst>
                                      </p:cBhvr>
                                      <p:to>
                                        <p:strVal val="visible"/>
                                      </p:to>
                                    </p:set>
                                    <p:animEffect transition="in" filter="fade">
                                      <p:cBhvr>
                                        <p:cTn id="42" dur="1"/>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16778"/>
            <a:ext cx="3810000" cy="1162050"/>
          </a:xfrm>
          <a:prstGeom prst="rect">
            <a:avLst/>
          </a:prstGeom>
          <a:noFill/>
          <a:ln>
            <a:noFill/>
          </a:ln>
        </p:spPr>
        <p:txBody>
          <a:bodyPr wrap="square" lIns="91425" tIns="45700" rIns="91425" bIns="45700" anchor="b" anchorCtr="0">
            <a:noAutofit/>
          </a:bodyPr>
          <a:lstStyle/>
          <a:p>
            <a:pPr marL="0" marR="0" lvl="0" indent="0" algn="l" rtl="0">
              <a:lnSpc>
                <a:spcPct val="90909"/>
              </a:lnSpc>
              <a:spcBef>
                <a:spcPts val="0"/>
              </a:spcBef>
              <a:buClr>
                <a:srgbClr val="562214"/>
              </a:buClr>
              <a:buSzPct val="25000"/>
              <a:buFont typeface="Cabin"/>
              <a:buNone/>
            </a:pPr>
            <a:r>
              <a:rPr lang="en-US" sz="2200" b="1" i="0" u="none" strike="noStrike" cap="none">
                <a:solidFill>
                  <a:srgbClr val="562214"/>
                </a:solidFill>
                <a:latin typeface="Cabin"/>
                <a:ea typeface="Cabin"/>
                <a:cs typeface="Cabin"/>
                <a:sym typeface="Cabin"/>
              </a:rPr>
              <a:t>SYMBOLS </a:t>
            </a:r>
          </a:p>
        </p:txBody>
      </p:sp>
      <p:sp>
        <p:nvSpPr>
          <p:cNvPr id="212" name="Shape 212"/>
          <p:cNvSpPr txBox="1">
            <a:spLocks noGrp="1"/>
          </p:cNvSpPr>
          <p:nvPr>
            <p:ph type="body" idx="1"/>
          </p:nvPr>
        </p:nvSpPr>
        <p:spPr>
          <a:xfrm>
            <a:off x="457200" y="1406964"/>
            <a:ext cx="3810000" cy="698500"/>
          </a:xfrm>
          <a:prstGeom prst="rect">
            <a:avLst/>
          </a:prstGeom>
          <a:noFill/>
          <a:ln>
            <a:noFill/>
          </a:ln>
        </p:spPr>
        <p:txBody>
          <a:bodyPr wrap="square" lIns="91425" tIns="45700" rIns="91425" bIns="45700" anchor="t" anchorCtr="0">
            <a:noAutofit/>
          </a:bodyPr>
          <a:lstStyle/>
          <a:p>
            <a:pPr marL="45720" marR="0" lvl="0" indent="-7619" algn="l" rtl="0">
              <a:lnSpc>
                <a:spcPct val="100000"/>
              </a:lnSpc>
              <a:spcBef>
                <a:spcPts val="0"/>
              </a:spcBef>
              <a:buClr>
                <a:schemeClr val="accent1"/>
              </a:buClr>
              <a:buSzPct val="25000"/>
              <a:buFont typeface="Cabin"/>
              <a:buNone/>
            </a:pPr>
            <a:r>
              <a:rPr lang="en-US" sz="1400" b="0" i="0" u="none" strike="noStrike" cap="none">
                <a:solidFill>
                  <a:schemeClr val="dk1"/>
                </a:solidFill>
                <a:latin typeface="Cabin"/>
                <a:ea typeface="Cabin"/>
                <a:cs typeface="Cabin"/>
                <a:sym typeface="Cabin"/>
              </a:rPr>
              <a:t>Write the symbol or identify if it is not possible.</a:t>
            </a:r>
          </a:p>
        </p:txBody>
      </p:sp>
      <p:sp>
        <p:nvSpPr>
          <p:cNvPr id="213" name="Shape 213"/>
          <p:cNvSpPr txBox="1">
            <a:spLocks noGrp="1"/>
          </p:cNvSpPr>
          <p:nvPr>
            <p:ph type="body" idx="2"/>
          </p:nvPr>
        </p:nvSpPr>
        <p:spPr>
          <a:xfrm>
            <a:off x="0" y="1752600"/>
            <a:ext cx="9144000" cy="4800600"/>
          </a:xfrm>
          <a:prstGeom prst="rect">
            <a:avLst/>
          </a:prstGeom>
          <a:noFill/>
          <a:ln>
            <a:noFill/>
          </a:ln>
        </p:spPr>
        <p:txBody>
          <a:bodyPr wrap="square" lIns="91425" tIns="45700" rIns="91425" bIns="45700" anchor="t" anchorCtr="0">
            <a:noAutofit/>
          </a:bodyPr>
          <a:lstStyle/>
          <a:p>
            <a:pPr marL="365760" marR="0" lvl="0" indent="-289560" algn="l" rtl="0">
              <a:lnSpc>
                <a:spcPct val="140000"/>
              </a:lnSpc>
              <a:spcBef>
                <a:spcPts val="0"/>
              </a:spcBef>
              <a:buClr>
                <a:schemeClr val="accent1"/>
              </a:buClr>
              <a:buSzPct val="80000"/>
              <a:buFont typeface="Cabin"/>
              <a:buChar char="●"/>
            </a:pPr>
            <a:r>
              <a:rPr lang="en-US" sz="2400" b="0" i="0" u="none" strike="noStrike" cap="none">
                <a:solidFill>
                  <a:schemeClr val="dk1"/>
                </a:solidFill>
                <a:latin typeface="Cabin"/>
                <a:ea typeface="Cabin"/>
                <a:cs typeface="Cabin"/>
                <a:sym typeface="Cabin"/>
              </a:rPr>
              <a:t>pure tall stems 	</a:t>
            </a:r>
          </a:p>
          <a:p>
            <a:pPr marL="365760" marR="0" lvl="0" indent="-289560" algn="l" rtl="0">
              <a:lnSpc>
                <a:spcPct val="140000"/>
              </a:lnSpc>
              <a:spcBef>
                <a:spcPts val="600"/>
              </a:spcBef>
              <a:buClr>
                <a:schemeClr val="accent1"/>
              </a:buClr>
              <a:buSzPct val="80000"/>
              <a:buFont typeface="Cabin"/>
              <a:buChar char="●"/>
            </a:pPr>
            <a:r>
              <a:rPr lang="en-US" sz="2400" b="0" i="0" u="none" strike="noStrike" cap="none">
                <a:solidFill>
                  <a:schemeClr val="dk1"/>
                </a:solidFill>
                <a:latin typeface="Cabin"/>
                <a:ea typeface="Cabin"/>
                <a:cs typeface="Cabin"/>
                <a:sym typeface="Cabin"/>
              </a:rPr>
              <a:t>homozygous yellow seeds</a:t>
            </a:r>
          </a:p>
          <a:p>
            <a:pPr marL="365760" marR="0" lvl="0" indent="-289560" algn="l" rtl="0">
              <a:lnSpc>
                <a:spcPct val="140000"/>
              </a:lnSpc>
              <a:spcBef>
                <a:spcPts val="600"/>
              </a:spcBef>
              <a:buClr>
                <a:schemeClr val="accent1"/>
              </a:buClr>
              <a:buSzPct val="80000"/>
              <a:buFont typeface="Cabin"/>
              <a:buChar char="●"/>
            </a:pPr>
            <a:r>
              <a:rPr lang="en-US" sz="2400" b="0" i="0" u="none" strike="noStrike" cap="none">
                <a:solidFill>
                  <a:schemeClr val="dk1"/>
                </a:solidFill>
                <a:latin typeface="Cabin"/>
                <a:ea typeface="Cabin"/>
                <a:cs typeface="Cabin"/>
                <a:sym typeface="Cabin"/>
              </a:rPr>
              <a:t>pure short stems</a:t>
            </a:r>
          </a:p>
          <a:p>
            <a:pPr marL="365760" marR="0" lvl="0" indent="-289560" algn="l" rtl="0">
              <a:lnSpc>
                <a:spcPct val="140000"/>
              </a:lnSpc>
              <a:spcBef>
                <a:spcPts val="600"/>
              </a:spcBef>
              <a:buClr>
                <a:schemeClr val="accent1"/>
              </a:buClr>
              <a:buSzPct val="80000"/>
              <a:buFont typeface="Cabin"/>
              <a:buChar char="●"/>
            </a:pPr>
            <a:r>
              <a:rPr lang="en-US" sz="2400" b="0" i="0" u="none" strike="noStrike" cap="none">
                <a:solidFill>
                  <a:schemeClr val="dk1"/>
                </a:solidFill>
                <a:latin typeface="Cabin"/>
                <a:ea typeface="Cabin"/>
                <a:cs typeface="Cabin"/>
                <a:sym typeface="Cabin"/>
              </a:rPr>
              <a:t>pure green seeds 	</a:t>
            </a:r>
          </a:p>
          <a:p>
            <a:pPr marL="365760" marR="0" lvl="0" indent="-289560" algn="l" rtl="0">
              <a:lnSpc>
                <a:spcPct val="140000"/>
              </a:lnSpc>
              <a:spcBef>
                <a:spcPts val="600"/>
              </a:spcBef>
              <a:buClr>
                <a:schemeClr val="accent1"/>
              </a:buClr>
              <a:buSzPct val="80000"/>
              <a:buFont typeface="Cabin"/>
              <a:buChar char="●"/>
            </a:pPr>
            <a:r>
              <a:rPr lang="en-US" sz="2400" b="0" i="0" u="none" strike="noStrike" cap="none">
                <a:solidFill>
                  <a:schemeClr val="dk1"/>
                </a:solidFill>
                <a:latin typeface="Cabin"/>
                <a:ea typeface="Cabin"/>
                <a:cs typeface="Cabin"/>
                <a:sym typeface="Cabin"/>
              </a:rPr>
              <a:t>homozygous terminal flowers</a:t>
            </a:r>
          </a:p>
          <a:p>
            <a:pPr marL="365760" marR="0" lvl="0" indent="-289560" algn="l" rtl="0">
              <a:lnSpc>
                <a:spcPct val="140000"/>
              </a:lnSpc>
              <a:spcBef>
                <a:spcPts val="600"/>
              </a:spcBef>
              <a:buClr>
                <a:schemeClr val="accent1"/>
              </a:buClr>
              <a:buSzPct val="80000"/>
              <a:buFont typeface="Cabin"/>
              <a:buChar char="●"/>
            </a:pPr>
            <a:r>
              <a:rPr lang="en-US" sz="2400" b="0" i="0" u="none" strike="noStrike" cap="none">
                <a:solidFill>
                  <a:schemeClr val="dk1"/>
                </a:solidFill>
                <a:latin typeface="Cabin"/>
                <a:ea typeface="Cabin"/>
                <a:cs typeface="Cabin"/>
                <a:sym typeface="Cabin"/>
              </a:rPr>
              <a:t>hybrid round seeds</a:t>
            </a:r>
          </a:p>
          <a:p>
            <a:pPr marL="365760" marR="0" lvl="0" indent="-289560" algn="l" rtl="0">
              <a:lnSpc>
                <a:spcPct val="140000"/>
              </a:lnSpc>
              <a:spcBef>
                <a:spcPts val="600"/>
              </a:spcBef>
              <a:buClr>
                <a:schemeClr val="accent1"/>
              </a:buClr>
              <a:buSzPct val="80000"/>
              <a:buFont typeface="Cabin"/>
              <a:buChar char="●"/>
            </a:pPr>
            <a:r>
              <a:rPr lang="en-US" sz="2400" b="0" i="0" u="none" strike="noStrike" cap="none">
                <a:solidFill>
                  <a:schemeClr val="dk1"/>
                </a:solidFill>
                <a:latin typeface="Cabin"/>
                <a:ea typeface="Cabin"/>
                <a:cs typeface="Cabin"/>
                <a:sym typeface="Cabin"/>
              </a:rPr>
              <a:t>pure round seeds 	</a:t>
            </a:r>
          </a:p>
          <a:p>
            <a:pPr marL="365760" marR="0" lvl="0" indent="-289560" algn="l" rtl="0">
              <a:lnSpc>
                <a:spcPct val="140000"/>
              </a:lnSpc>
              <a:spcBef>
                <a:spcPts val="600"/>
              </a:spcBef>
              <a:buClr>
                <a:schemeClr val="accent1"/>
              </a:buClr>
              <a:buSzPct val="80000"/>
              <a:buFont typeface="Cabin"/>
              <a:buChar char="●"/>
            </a:pPr>
            <a:r>
              <a:rPr lang="en-US" sz="2400" b="0" i="0" u="none" strike="noStrike" cap="none">
                <a:solidFill>
                  <a:schemeClr val="dk1"/>
                </a:solidFill>
                <a:latin typeface="Cabin"/>
                <a:ea typeface="Cabin"/>
                <a:cs typeface="Cabin"/>
                <a:sym typeface="Cabin"/>
              </a:rPr>
              <a:t>homozygous axial flowers</a:t>
            </a:r>
          </a:p>
          <a:p>
            <a:pPr marL="365760" marR="0" lvl="0" indent="-289560" algn="l" rtl="0">
              <a:lnSpc>
                <a:spcPct val="140000"/>
              </a:lnSpc>
              <a:spcBef>
                <a:spcPts val="600"/>
              </a:spcBef>
              <a:buClr>
                <a:schemeClr val="accent1"/>
              </a:buClr>
              <a:buSzPct val="80000"/>
              <a:buFont typeface="Cabin"/>
              <a:buChar char="●"/>
            </a:pPr>
            <a:r>
              <a:rPr lang="en-US" sz="2400" b="0" i="0" u="none" strike="noStrike" cap="none">
                <a:solidFill>
                  <a:schemeClr val="dk1"/>
                </a:solidFill>
                <a:latin typeface="Cabin"/>
                <a:ea typeface="Cabin"/>
                <a:cs typeface="Cabin"/>
                <a:sym typeface="Cabin"/>
              </a:rPr>
              <a:t>homozygous wrinkled seeds</a:t>
            </a:r>
          </a:p>
          <a:p>
            <a:pPr marL="365760" marR="0" lvl="0" indent="-289560" algn="l" rtl="0">
              <a:lnSpc>
                <a:spcPct val="140000"/>
              </a:lnSpc>
              <a:spcBef>
                <a:spcPts val="600"/>
              </a:spcBef>
              <a:buClr>
                <a:schemeClr val="accent1"/>
              </a:buClr>
              <a:buSzPct val="80000"/>
              <a:buFont typeface="Cabin"/>
              <a:buChar char="●"/>
            </a:pPr>
            <a:r>
              <a:rPr lang="en-US" sz="2400" b="0" i="0" u="none" strike="noStrike" cap="none">
                <a:solidFill>
                  <a:schemeClr val="dk1"/>
                </a:solidFill>
                <a:latin typeface="Cabin"/>
                <a:ea typeface="Cabin"/>
                <a:cs typeface="Cabin"/>
                <a:sym typeface="Cabin"/>
              </a:rPr>
              <a:t>hybrid tall stems 	</a:t>
            </a:r>
          </a:p>
          <a:p>
            <a:pPr marL="365760" marR="0" lvl="0" indent="-289560" algn="l" rtl="0">
              <a:lnSpc>
                <a:spcPct val="140000"/>
              </a:lnSpc>
              <a:spcBef>
                <a:spcPts val="600"/>
              </a:spcBef>
              <a:buClr>
                <a:schemeClr val="accent1"/>
              </a:buClr>
              <a:buSzPct val="80000"/>
              <a:buFont typeface="Cabin"/>
              <a:buChar char="●"/>
            </a:pPr>
            <a:r>
              <a:rPr lang="en-US" sz="2400" b="0" i="0" u="none" strike="noStrike" cap="none">
                <a:solidFill>
                  <a:schemeClr val="dk1"/>
                </a:solidFill>
                <a:latin typeface="Cabin"/>
                <a:ea typeface="Cabin"/>
                <a:cs typeface="Cabin"/>
                <a:sym typeface="Cabin"/>
              </a:rPr>
              <a:t>Heterozygous wrinkled seeds</a:t>
            </a:r>
          </a:p>
          <a:p>
            <a:pPr marL="365760" marR="0" lvl="0" indent="-289560" algn="l" rtl="0">
              <a:lnSpc>
                <a:spcPct val="140000"/>
              </a:lnSpc>
              <a:spcBef>
                <a:spcPts val="600"/>
              </a:spcBef>
              <a:buClr>
                <a:schemeClr val="accent1"/>
              </a:buClr>
              <a:buSzPct val="80000"/>
              <a:buFont typeface="Cabin"/>
              <a:buChar char="●"/>
            </a:pPr>
            <a:r>
              <a:rPr lang="en-US" sz="2400" b="0" i="0" u="none" strike="noStrike" cap="none">
                <a:solidFill>
                  <a:schemeClr val="dk1"/>
                </a:solidFill>
                <a:latin typeface="Cabin"/>
                <a:ea typeface="Cabin"/>
                <a:cs typeface="Cabin"/>
                <a:sym typeface="Cabin"/>
              </a:rPr>
              <a:t>hybrid axial flowers</a:t>
            </a:r>
          </a:p>
          <a:p>
            <a:pPr marL="365760" marR="0" lvl="0" indent="-289560" algn="l" rtl="0">
              <a:lnSpc>
                <a:spcPct val="140000"/>
              </a:lnSpc>
              <a:spcBef>
                <a:spcPts val="600"/>
              </a:spcBef>
              <a:buClr>
                <a:schemeClr val="accent1"/>
              </a:buClr>
              <a:buSzPct val="80000"/>
              <a:buFont typeface="Cabin"/>
              <a:buChar char="●"/>
            </a:pPr>
            <a:r>
              <a:rPr lang="en-US" sz="2400" b="0" i="0" u="none" strike="noStrike" cap="none">
                <a:solidFill>
                  <a:schemeClr val="dk1"/>
                </a:solidFill>
                <a:latin typeface="Cabin"/>
                <a:ea typeface="Cabin"/>
                <a:cs typeface="Cabin"/>
                <a:sym typeface="Cabin"/>
              </a:rPr>
              <a:t>heterozygous short stems</a:t>
            </a:r>
          </a:p>
          <a:p>
            <a:pPr marL="365760" marR="0" lvl="0" indent="-289560" algn="l" rtl="0">
              <a:lnSpc>
                <a:spcPct val="140000"/>
              </a:lnSpc>
              <a:spcBef>
                <a:spcPts val="600"/>
              </a:spcBef>
              <a:buClr>
                <a:schemeClr val="accent1"/>
              </a:buClr>
              <a:buSzPct val="80000"/>
              <a:buFont typeface="Cabin"/>
              <a:buChar char="●"/>
            </a:pPr>
            <a:r>
              <a:rPr lang="en-US" sz="2400" b="0" i="0" u="none" strike="noStrike" cap="none">
                <a:solidFill>
                  <a:schemeClr val="dk1"/>
                </a:solidFill>
                <a:latin typeface="Cabin"/>
                <a:ea typeface="Cabin"/>
                <a:cs typeface="Cabin"/>
                <a:sym typeface="Cabin"/>
              </a:rPr>
              <a:t>heterozygous yellow seeds</a:t>
            </a:r>
          </a:p>
          <a:p>
            <a:pPr marL="365760" marR="0" lvl="0" indent="-289560" algn="l" rtl="0">
              <a:lnSpc>
                <a:spcPct val="140000"/>
              </a:lnSpc>
              <a:spcBef>
                <a:spcPts val="600"/>
              </a:spcBef>
              <a:buClr>
                <a:schemeClr val="accent1"/>
              </a:buClr>
              <a:buSzPct val="80000"/>
              <a:buFont typeface="Cabin"/>
              <a:buChar char="●"/>
            </a:pPr>
            <a:r>
              <a:rPr lang="en-US" sz="2400" b="0" i="0" u="none" strike="noStrike" cap="none">
                <a:solidFill>
                  <a:schemeClr val="dk1"/>
                </a:solidFill>
                <a:latin typeface="Cabin"/>
                <a:ea typeface="Cabin"/>
                <a:cs typeface="Cabin"/>
                <a:sym typeface="Cabin"/>
              </a:rPr>
              <a:t>heterozygous seed coat color</a:t>
            </a:r>
          </a:p>
        </p:txBody>
      </p:sp>
      <p:sp>
        <p:nvSpPr>
          <p:cNvPr id="214" name="Shape 214"/>
          <p:cNvSpPr txBox="1"/>
          <p:nvPr/>
        </p:nvSpPr>
        <p:spPr>
          <a:xfrm>
            <a:off x="2542309" y="1828800"/>
            <a:ext cx="1219200" cy="461665"/>
          </a:xfrm>
          <a:prstGeom prst="rect">
            <a:avLst/>
          </a:prstGeom>
          <a:gradFill>
            <a:gsLst>
              <a:gs pos="0">
                <a:srgbClr val="EDFFCB"/>
              </a:gs>
              <a:gs pos="50000">
                <a:srgbClr val="EAFFBF"/>
              </a:gs>
              <a:gs pos="97000">
                <a:srgbClr val="E3FFAB"/>
              </a:gs>
              <a:gs pos="100000">
                <a:srgbClr val="E3FFA5"/>
              </a:gs>
            </a:gsLst>
            <a:path path="circle">
              <a:fillToRect l="50000" t="50000" r="50000" b="50000"/>
            </a:path>
            <a:tileRect/>
          </a:gradFill>
          <a:ln w="9525" cap="flat" cmpd="sng">
            <a:solidFill>
              <a:schemeClr val="accent4"/>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b="0" i="0" u="none" strike="noStrike" cap="none" dirty="0">
                <a:solidFill>
                  <a:schemeClr val="dk1"/>
                </a:solidFill>
                <a:latin typeface="Cabin"/>
                <a:ea typeface="Cabin"/>
                <a:cs typeface="Cabin"/>
                <a:sym typeface="Cabin"/>
              </a:rPr>
              <a:t>TT</a:t>
            </a:r>
          </a:p>
        </p:txBody>
      </p:sp>
      <p:sp>
        <p:nvSpPr>
          <p:cNvPr id="215" name="Shape 215"/>
          <p:cNvSpPr txBox="1"/>
          <p:nvPr/>
        </p:nvSpPr>
        <p:spPr>
          <a:xfrm>
            <a:off x="4076700" y="2451100"/>
            <a:ext cx="990600" cy="461665"/>
          </a:xfrm>
          <a:prstGeom prst="rect">
            <a:avLst/>
          </a:prstGeom>
          <a:gradFill>
            <a:gsLst>
              <a:gs pos="0">
                <a:srgbClr val="EDFFCB"/>
              </a:gs>
              <a:gs pos="50000">
                <a:srgbClr val="EAFFBF"/>
              </a:gs>
              <a:gs pos="97000">
                <a:srgbClr val="E3FFAB"/>
              </a:gs>
              <a:gs pos="100000">
                <a:srgbClr val="E3FFA5"/>
              </a:gs>
            </a:gsLst>
            <a:path path="circle">
              <a:fillToRect l="50000" t="50000" r="50000" b="50000"/>
            </a:path>
            <a:tileRect/>
          </a:gradFill>
          <a:ln w="9525" cap="flat" cmpd="sng">
            <a:solidFill>
              <a:schemeClr val="accent4"/>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b="0" i="0" u="none" strike="noStrike" cap="none" dirty="0">
                <a:solidFill>
                  <a:schemeClr val="dk1"/>
                </a:solidFill>
                <a:latin typeface="Cabin"/>
                <a:ea typeface="Cabin"/>
                <a:cs typeface="Cabin"/>
                <a:sym typeface="Cabin"/>
              </a:rPr>
              <a:t>YY</a:t>
            </a:r>
          </a:p>
        </p:txBody>
      </p:sp>
      <p:graphicFrame>
        <p:nvGraphicFramePr>
          <p:cNvPr id="216" name="Shape 216"/>
          <p:cNvGraphicFramePr/>
          <p:nvPr/>
        </p:nvGraphicFramePr>
        <p:xfrm>
          <a:off x="4434840" y="0"/>
          <a:ext cx="4709175" cy="1831086"/>
        </p:xfrm>
        <a:graphic>
          <a:graphicData uri="http://schemas.openxmlformats.org/drawingml/2006/table">
            <a:tbl>
              <a:tblPr>
                <a:noFill/>
                <a:tableStyleId>{E50CCD6C-4FA3-4F00-B739-CFD5078B2F72}</a:tableStyleId>
              </a:tblPr>
              <a:tblGrid>
                <a:gridCol w="1569725">
                  <a:extLst>
                    <a:ext uri="{9D8B030D-6E8A-4147-A177-3AD203B41FA5}">
                      <a16:colId xmlns:a16="http://schemas.microsoft.com/office/drawing/2014/main" val="20000"/>
                    </a:ext>
                  </a:extLst>
                </a:gridCol>
                <a:gridCol w="1569725">
                  <a:extLst>
                    <a:ext uri="{9D8B030D-6E8A-4147-A177-3AD203B41FA5}">
                      <a16:colId xmlns:a16="http://schemas.microsoft.com/office/drawing/2014/main" val="20001"/>
                    </a:ext>
                  </a:extLst>
                </a:gridCol>
                <a:gridCol w="1569725">
                  <a:extLst>
                    <a:ext uri="{9D8B030D-6E8A-4147-A177-3AD203B41FA5}">
                      <a16:colId xmlns:a16="http://schemas.microsoft.com/office/drawing/2014/main" val="20002"/>
                    </a:ext>
                  </a:extLst>
                </a:gridCol>
              </a:tblGrid>
              <a:tr h="197225">
                <a:tc>
                  <a:txBody>
                    <a:bodyPr/>
                    <a:lstStyle/>
                    <a:p>
                      <a:pPr marL="0" marR="0" lvl="0" indent="0" algn="ctr" rtl="0">
                        <a:lnSpc>
                          <a:spcPct val="150000"/>
                        </a:lnSpc>
                        <a:spcBef>
                          <a:spcPts val="0"/>
                        </a:spcBef>
                        <a:spcAft>
                          <a:spcPts val="0"/>
                        </a:spcAft>
                        <a:buSzPct val="25000"/>
                        <a:buNone/>
                      </a:pPr>
                      <a:r>
                        <a:rPr lang="en-US" sz="1100" b="1" u="none" strike="noStrike" cap="none">
                          <a:latin typeface="Times New Roman"/>
                          <a:ea typeface="Times New Roman"/>
                          <a:cs typeface="Times New Roman"/>
                          <a:sym typeface="Times New Roman"/>
                        </a:rPr>
                        <a:t>TRAIT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SzPct val="25000"/>
                        <a:buNone/>
                      </a:pPr>
                      <a:r>
                        <a:rPr lang="en-US" sz="1100" b="1" u="none" strike="noStrike" cap="none">
                          <a:latin typeface="Times New Roman"/>
                          <a:ea typeface="Times New Roman"/>
                          <a:cs typeface="Times New Roman"/>
                          <a:sym typeface="Times New Roman"/>
                        </a:rPr>
                        <a:t>DOMINANT ALLELE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50000"/>
                        </a:lnSpc>
                        <a:spcBef>
                          <a:spcPts val="0"/>
                        </a:spcBef>
                        <a:spcAft>
                          <a:spcPts val="0"/>
                        </a:spcAft>
                        <a:buSzPct val="25000"/>
                        <a:buNone/>
                      </a:pPr>
                      <a:r>
                        <a:rPr lang="en-US" sz="1100" b="1" u="none" strike="noStrike" cap="none">
                          <a:latin typeface="Times New Roman"/>
                          <a:ea typeface="Times New Roman"/>
                          <a:cs typeface="Times New Roman"/>
                          <a:sym typeface="Times New Roman"/>
                        </a:rPr>
                        <a:t>RECESSIVE ALLELE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5825">
                <a:tc>
                  <a:txBody>
                    <a:bodyPr/>
                    <a:lstStyle/>
                    <a:p>
                      <a:pPr marL="0" marR="0" lvl="0" indent="0" algn="l" rtl="0">
                        <a:lnSpc>
                          <a:spcPct val="150000"/>
                        </a:lnSpc>
                        <a:spcBef>
                          <a:spcPts val="0"/>
                        </a:spcBef>
                        <a:spcAft>
                          <a:spcPts val="0"/>
                        </a:spcAft>
                        <a:buSzPct val="25000"/>
                        <a:buNone/>
                      </a:pPr>
                      <a:r>
                        <a:rPr lang="en-US" sz="1600" u="none" strike="noStrike" cap="none">
                          <a:latin typeface="Times New Roman"/>
                          <a:ea typeface="Times New Roman"/>
                          <a:cs typeface="Times New Roman"/>
                          <a:sym typeface="Times New Roman"/>
                        </a:rPr>
                        <a:t>Seed shape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600" u="none" strike="noStrike" cap="none">
                          <a:latin typeface="Times New Roman"/>
                          <a:ea typeface="Times New Roman"/>
                          <a:cs typeface="Times New Roman"/>
                          <a:sym typeface="Times New Roman"/>
                        </a:rPr>
                        <a:t>R = round</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600" u="none" strike="noStrike" cap="none">
                          <a:latin typeface="Times New Roman"/>
                          <a:ea typeface="Times New Roman"/>
                          <a:cs typeface="Times New Roman"/>
                          <a:sym typeface="Times New Roman"/>
                        </a:rPr>
                        <a:t>r = wrinkled</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5825">
                <a:tc>
                  <a:txBody>
                    <a:bodyPr/>
                    <a:lstStyle/>
                    <a:p>
                      <a:pPr marL="0" marR="0" lvl="0" indent="0" algn="l" rtl="0">
                        <a:lnSpc>
                          <a:spcPct val="150000"/>
                        </a:lnSpc>
                        <a:spcBef>
                          <a:spcPts val="0"/>
                        </a:spcBef>
                        <a:spcAft>
                          <a:spcPts val="0"/>
                        </a:spcAft>
                        <a:buSzPct val="25000"/>
                        <a:buNone/>
                      </a:pPr>
                      <a:r>
                        <a:rPr lang="en-US" sz="1600" u="none" strike="noStrike" cap="none">
                          <a:latin typeface="Times New Roman"/>
                          <a:ea typeface="Times New Roman"/>
                          <a:cs typeface="Times New Roman"/>
                          <a:sym typeface="Times New Roman"/>
                        </a:rPr>
                        <a:t>Seed color</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600" u="none" strike="noStrike" cap="none">
                          <a:latin typeface="Times New Roman"/>
                          <a:ea typeface="Times New Roman"/>
                          <a:cs typeface="Times New Roman"/>
                          <a:sym typeface="Times New Roman"/>
                        </a:rPr>
                        <a:t>Y = yellow</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600" u="none" strike="noStrike" cap="none">
                          <a:latin typeface="Times New Roman"/>
                          <a:ea typeface="Times New Roman"/>
                          <a:cs typeface="Times New Roman"/>
                          <a:sym typeface="Times New Roman"/>
                        </a:rPr>
                        <a:t>y = green</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5825">
                <a:tc>
                  <a:txBody>
                    <a:bodyPr/>
                    <a:lstStyle/>
                    <a:p>
                      <a:pPr marL="0" marR="0" lvl="0" indent="0" algn="l" rtl="0">
                        <a:lnSpc>
                          <a:spcPct val="150000"/>
                        </a:lnSpc>
                        <a:spcBef>
                          <a:spcPts val="0"/>
                        </a:spcBef>
                        <a:spcAft>
                          <a:spcPts val="0"/>
                        </a:spcAft>
                        <a:buSzPct val="25000"/>
                        <a:buNone/>
                      </a:pPr>
                      <a:r>
                        <a:rPr lang="en-US" sz="1600" u="none" strike="noStrike" cap="none">
                          <a:latin typeface="Times New Roman"/>
                          <a:ea typeface="Times New Roman"/>
                          <a:cs typeface="Times New Roman"/>
                          <a:sym typeface="Times New Roman"/>
                        </a:rPr>
                        <a:t>Seed coat color</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600" u="none" strike="noStrike" cap="none">
                          <a:latin typeface="Times New Roman"/>
                          <a:ea typeface="Times New Roman"/>
                          <a:cs typeface="Times New Roman"/>
                          <a:sym typeface="Times New Roman"/>
                        </a:rPr>
                        <a:t>G = gray</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600" u="none" strike="noStrike" cap="none">
                          <a:latin typeface="Times New Roman"/>
                          <a:ea typeface="Times New Roman"/>
                          <a:cs typeface="Times New Roman"/>
                          <a:sym typeface="Times New Roman"/>
                        </a:rPr>
                        <a:t>g = white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5825">
                <a:tc>
                  <a:txBody>
                    <a:bodyPr/>
                    <a:lstStyle/>
                    <a:p>
                      <a:pPr marL="0" marR="0" lvl="0" indent="0" algn="l" rtl="0">
                        <a:lnSpc>
                          <a:spcPct val="150000"/>
                        </a:lnSpc>
                        <a:spcBef>
                          <a:spcPts val="0"/>
                        </a:spcBef>
                        <a:spcAft>
                          <a:spcPts val="0"/>
                        </a:spcAft>
                        <a:buSzPct val="25000"/>
                        <a:buNone/>
                      </a:pPr>
                      <a:r>
                        <a:rPr lang="en-US" sz="1600" u="none" strike="noStrike" cap="none">
                          <a:latin typeface="Times New Roman"/>
                          <a:ea typeface="Times New Roman"/>
                          <a:cs typeface="Times New Roman"/>
                          <a:sym typeface="Times New Roman"/>
                        </a:rPr>
                        <a:t>Flower position</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600" u="none" strike="noStrike" cap="none">
                          <a:latin typeface="Times New Roman"/>
                          <a:ea typeface="Times New Roman"/>
                          <a:cs typeface="Times New Roman"/>
                          <a:sym typeface="Times New Roman"/>
                        </a:rPr>
                        <a:t>A = axial</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600" u="none" strike="noStrike" cap="none">
                          <a:latin typeface="Times New Roman"/>
                          <a:ea typeface="Times New Roman"/>
                          <a:cs typeface="Times New Roman"/>
                          <a:sym typeface="Times New Roman"/>
                        </a:rPr>
                        <a:t>a = terminal</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5825">
                <a:tc>
                  <a:txBody>
                    <a:bodyPr/>
                    <a:lstStyle/>
                    <a:p>
                      <a:pPr marL="0" marR="0" lvl="0" indent="0" algn="l" rtl="0">
                        <a:lnSpc>
                          <a:spcPct val="150000"/>
                        </a:lnSpc>
                        <a:spcBef>
                          <a:spcPts val="0"/>
                        </a:spcBef>
                        <a:spcAft>
                          <a:spcPts val="0"/>
                        </a:spcAft>
                        <a:buSzPct val="25000"/>
                        <a:buNone/>
                      </a:pPr>
                      <a:r>
                        <a:rPr lang="en-US" sz="1600" u="none" strike="noStrike" cap="none">
                          <a:latin typeface="Times New Roman"/>
                          <a:ea typeface="Times New Roman"/>
                          <a:cs typeface="Times New Roman"/>
                          <a:sym typeface="Times New Roman"/>
                        </a:rPr>
                        <a:t>Plant height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600" u="none" strike="noStrike" cap="none">
                          <a:latin typeface="Times New Roman"/>
                          <a:ea typeface="Times New Roman"/>
                          <a:cs typeface="Times New Roman"/>
                          <a:sym typeface="Times New Roman"/>
                        </a:rPr>
                        <a:t>T = tall</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600" u="none" strike="noStrike" cap="none">
                          <a:latin typeface="Times New Roman"/>
                          <a:ea typeface="Times New Roman"/>
                          <a:cs typeface="Times New Roman"/>
                          <a:sym typeface="Times New Roman"/>
                        </a:rPr>
                        <a:t>t = short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17" name="Shape 217"/>
          <p:cNvSpPr txBox="1"/>
          <p:nvPr/>
        </p:nvSpPr>
        <p:spPr>
          <a:xfrm>
            <a:off x="2895600" y="3035377"/>
            <a:ext cx="990600" cy="461665"/>
          </a:xfrm>
          <a:prstGeom prst="rect">
            <a:avLst/>
          </a:prstGeom>
          <a:gradFill>
            <a:gsLst>
              <a:gs pos="0">
                <a:srgbClr val="EDFFCB"/>
              </a:gs>
              <a:gs pos="50000">
                <a:srgbClr val="EAFFBF"/>
              </a:gs>
              <a:gs pos="97000">
                <a:srgbClr val="E3FFAB"/>
              </a:gs>
              <a:gs pos="100000">
                <a:srgbClr val="E3FFA5"/>
              </a:gs>
            </a:gsLst>
            <a:path path="circle">
              <a:fillToRect l="50000" t="50000" r="50000" b="50000"/>
            </a:path>
            <a:tileRect/>
          </a:gradFill>
          <a:ln w="9525" cap="flat" cmpd="sng">
            <a:solidFill>
              <a:schemeClr val="accent4"/>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b="0" i="0" u="none" strike="noStrike" cap="none" dirty="0" err="1">
                <a:solidFill>
                  <a:schemeClr val="dk1"/>
                </a:solidFill>
                <a:latin typeface="Cabin"/>
                <a:ea typeface="Cabin"/>
                <a:cs typeface="Cabin"/>
                <a:sym typeface="Cabin"/>
              </a:rPr>
              <a:t>tt</a:t>
            </a:r>
            <a:endParaRPr lang="en-US" sz="2400" b="0" i="0" u="none" strike="noStrike" cap="none" dirty="0">
              <a:solidFill>
                <a:schemeClr val="dk1"/>
              </a:solidFill>
              <a:latin typeface="Cabin"/>
              <a:ea typeface="Cabin"/>
              <a:cs typeface="Cabin"/>
              <a:sym typeface="Cabin"/>
            </a:endParaRPr>
          </a:p>
        </p:txBody>
      </p:sp>
      <p:sp>
        <p:nvSpPr>
          <p:cNvPr id="218" name="Shape 218"/>
          <p:cNvSpPr txBox="1"/>
          <p:nvPr/>
        </p:nvSpPr>
        <p:spPr>
          <a:xfrm>
            <a:off x="2895600" y="3644977"/>
            <a:ext cx="990600" cy="461665"/>
          </a:xfrm>
          <a:prstGeom prst="rect">
            <a:avLst/>
          </a:prstGeom>
          <a:gradFill>
            <a:gsLst>
              <a:gs pos="0">
                <a:srgbClr val="EDFFCB"/>
              </a:gs>
              <a:gs pos="50000">
                <a:srgbClr val="EAFFBF"/>
              </a:gs>
              <a:gs pos="97000">
                <a:srgbClr val="E3FFAB"/>
              </a:gs>
              <a:gs pos="100000">
                <a:srgbClr val="E3FFA5"/>
              </a:gs>
            </a:gsLst>
            <a:path path="circle">
              <a:fillToRect l="50000" t="50000" r="50000" b="50000"/>
            </a:path>
            <a:tileRect/>
          </a:gradFill>
          <a:ln w="9525" cap="flat" cmpd="sng">
            <a:solidFill>
              <a:schemeClr val="accent4"/>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b="0" i="0" u="none" strike="noStrike" cap="none" dirty="0" err="1">
                <a:solidFill>
                  <a:schemeClr val="dk1"/>
                </a:solidFill>
                <a:latin typeface="Cabin"/>
                <a:ea typeface="Cabin"/>
                <a:cs typeface="Cabin"/>
                <a:sym typeface="Cabin"/>
              </a:rPr>
              <a:t>yy</a:t>
            </a:r>
            <a:endParaRPr lang="en-US" sz="2400" b="0" i="0" u="none" strike="noStrike" cap="none" dirty="0">
              <a:solidFill>
                <a:schemeClr val="dk1"/>
              </a:solidFill>
              <a:latin typeface="Cabin"/>
              <a:ea typeface="Cabin"/>
              <a:cs typeface="Cabin"/>
              <a:sym typeface="Cabin"/>
            </a:endParaRPr>
          </a:p>
        </p:txBody>
      </p:sp>
      <p:sp>
        <p:nvSpPr>
          <p:cNvPr id="219" name="Shape 219"/>
          <p:cNvSpPr txBox="1"/>
          <p:nvPr/>
        </p:nvSpPr>
        <p:spPr>
          <a:xfrm>
            <a:off x="4434840" y="4184249"/>
            <a:ext cx="990600" cy="461665"/>
          </a:xfrm>
          <a:prstGeom prst="rect">
            <a:avLst/>
          </a:prstGeom>
          <a:gradFill>
            <a:gsLst>
              <a:gs pos="0">
                <a:srgbClr val="EDFFCB"/>
              </a:gs>
              <a:gs pos="50000">
                <a:srgbClr val="EAFFBF"/>
              </a:gs>
              <a:gs pos="97000">
                <a:srgbClr val="E3FFAB"/>
              </a:gs>
              <a:gs pos="100000">
                <a:srgbClr val="E3FFA5"/>
              </a:gs>
            </a:gsLst>
            <a:path path="circle">
              <a:fillToRect l="50000" t="50000" r="50000" b="50000"/>
            </a:path>
            <a:tileRect/>
          </a:gradFill>
          <a:ln w="9525" cap="flat" cmpd="sng">
            <a:solidFill>
              <a:schemeClr val="accent4"/>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b="0" i="0" u="none" strike="noStrike" cap="none" dirty="0">
                <a:solidFill>
                  <a:schemeClr val="dk1"/>
                </a:solidFill>
                <a:latin typeface="Cabin"/>
                <a:ea typeface="Cabin"/>
                <a:cs typeface="Cabin"/>
                <a:sym typeface="Cabin"/>
              </a:rPr>
              <a:t>aa</a:t>
            </a:r>
          </a:p>
        </p:txBody>
      </p:sp>
      <p:sp>
        <p:nvSpPr>
          <p:cNvPr id="220" name="Shape 220"/>
          <p:cNvSpPr txBox="1"/>
          <p:nvPr/>
        </p:nvSpPr>
        <p:spPr>
          <a:xfrm>
            <a:off x="3086100" y="4775717"/>
            <a:ext cx="990600" cy="461665"/>
          </a:xfrm>
          <a:prstGeom prst="rect">
            <a:avLst/>
          </a:prstGeom>
          <a:gradFill>
            <a:gsLst>
              <a:gs pos="0">
                <a:srgbClr val="EDFFCB"/>
              </a:gs>
              <a:gs pos="50000">
                <a:srgbClr val="EAFFBF"/>
              </a:gs>
              <a:gs pos="97000">
                <a:srgbClr val="E3FFAB"/>
              </a:gs>
              <a:gs pos="100000">
                <a:srgbClr val="E3FFA5"/>
              </a:gs>
            </a:gsLst>
            <a:path path="circle">
              <a:fillToRect l="50000" t="50000" r="50000" b="50000"/>
            </a:path>
            <a:tileRect/>
          </a:gradFill>
          <a:ln w="9525" cap="flat" cmpd="sng">
            <a:solidFill>
              <a:schemeClr val="accent4"/>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b="0" i="0" u="none" strike="noStrike" cap="none">
                <a:solidFill>
                  <a:schemeClr val="dk1"/>
                </a:solidFill>
                <a:latin typeface="Cabin"/>
                <a:ea typeface="Cabin"/>
                <a:cs typeface="Cabin"/>
                <a:sym typeface="Cabin"/>
              </a:rPr>
              <a:t>Rr</a:t>
            </a:r>
          </a:p>
        </p:txBody>
      </p:sp>
      <p:sp>
        <p:nvSpPr>
          <p:cNvPr id="221" name="Shape 221"/>
          <p:cNvSpPr txBox="1"/>
          <p:nvPr/>
        </p:nvSpPr>
        <p:spPr>
          <a:xfrm>
            <a:off x="2947555" y="5397500"/>
            <a:ext cx="990600" cy="461665"/>
          </a:xfrm>
          <a:prstGeom prst="rect">
            <a:avLst/>
          </a:prstGeom>
          <a:gradFill>
            <a:gsLst>
              <a:gs pos="0">
                <a:srgbClr val="EDFFCB"/>
              </a:gs>
              <a:gs pos="50000">
                <a:srgbClr val="EAFFBF"/>
              </a:gs>
              <a:gs pos="97000">
                <a:srgbClr val="E3FFAB"/>
              </a:gs>
              <a:gs pos="100000">
                <a:srgbClr val="E3FFA5"/>
              </a:gs>
            </a:gsLst>
            <a:path path="circle">
              <a:fillToRect l="50000" t="50000" r="50000" b="50000"/>
            </a:path>
            <a:tileRect/>
          </a:gradFill>
          <a:ln w="9525" cap="flat" cmpd="sng">
            <a:solidFill>
              <a:schemeClr val="accent4"/>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b="0" i="0" u="none" strike="noStrike" cap="none" dirty="0">
                <a:solidFill>
                  <a:schemeClr val="dk1"/>
                </a:solidFill>
                <a:latin typeface="Cabin"/>
                <a:ea typeface="Cabin"/>
                <a:cs typeface="Cabin"/>
                <a:sym typeface="Cabin"/>
              </a:rPr>
              <a:t>RR</a:t>
            </a:r>
          </a:p>
        </p:txBody>
      </p:sp>
      <p:sp>
        <p:nvSpPr>
          <p:cNvPr id="222" name="Shape 222"/>
          <p:cNvSpPr txBox="1"/>
          <p:nvPr/>
        </p:nvSpPr>
        <p:spPr>
          <a:xfrm>
            <a:off x="304800" y="228600"/>
            <a:ext cx="3581400" cy="646331"/>
          </a:xfrm>
          <a:prstGeom prst="rect">
            <a:avLst/>
          </a:prstGeom>
          <a:gradFill>
            <a:gsLst>
              <a:gs pos="0">
                <a:srgbClr val="FFF2D3"/>
              </a:gs>
              <a:gs pos="50000">
                <a:srgbClr val="FEEFC9"/>
              </a:gs>
              <a:gs pos="97000">
                <a:srgbClr val="FFEAB7"/>
              </a:gs>
              <a:gs pos="100000">
                <a:srgbClr val="FFE9B2"/>
              </a:gs>
            </a:gsLst>
            <a:path path="circle">
              <a:fillToRect l="50000" t="50000" r="50000" b="50000"/>
            </a:path>
            <a:tileRect/>
          </a:gradFill>
          <a:ln w="9525" cap="flat" cmpd="sng">
            <a:solidFill>
              <a:schemeClr val="accent2"/>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r>
              <a:rPr lang="en-US" sz="1800" b="1" i="0" u="sng" strike="noStrike" cap="none">
                <a:solidFill>
                  <a:schemeClr val="dk1"/>
                </a:solidFill>
                <a:latin typeface="Cabin"/>
                <a:ea typeface="Cabin"/>
                <a:cs typeface="Cabin"/>
                <a:sym typeface="Cabin"/>
              </a:rPr>
              <a:t>Hybrid</a:t>
            </a:r>
            <a:r>
              <a:rPr lang="en-US" sz="1800" b="0" i="0" u="none" strike="noStrike" cap="none">
                <a:solidFill>
                  <a:schemeClr val="dk1"/>
                </a:solidFill>
                <a:latin typeface="Cabin"/>
                <a:ea typeface="Cabin"/>
                <a:cs typeface="Cabin"/>
                <a:sym typeface="Cabin"/>
              </a:rPr>
              <a:t>: </a:t>
            </a:r>
          </a:p>
          <a:p>
            <a:pPr marL="0" marR="0" lvl="0" indent="0" algn="l" rtl="0">
              <a:spcBef>
                <a:spcPts val="0"/>
              </a:spcBef>
              <a:buSzPct val="25000"/>
              <a:buNone/>
            </a:pPr>
            <a:r>
              <a:rPr lang="en-US" sz="1800" b="0" i="0" u="none" strike="noStrike" cap="none">
                <a:solidFill>
                  <a:schemeClr val="dk1"/>
                </a:solidFill>
                <a:latin typeface="Cabin"/>
                <a:ea typeface="Cabin"/>
                <a:cs typeface="Cabin"/>
                <a:sym typeface="Cabin"/>
              </a:rPr>
              <a:t>has one Dominant &amp; one Recessive</a:t>
            </a:r>
          </a:p>
        </p:txBody>
      </p:sp>
      <p:sp>
        <p:nvSpPr>
          <p:cNvPr id="223" name="Shape 223"/>
          <p:cNvSpPr txBox="1"/>
          <p:nvPr/>
        </p:nvSpPr>
        <p:spPr>
          <a:xfrm>
            <a:off x="3956858" y="5995268"/>
            <a:ext cx="990600" cy="461665"/>
          </a:xfrm>
          <a:prstGeom prst="rect">
            <a:avLst/>
          </a:prstGeom>
          <a:gradFill>
            <a:gsLst>
              <a:gs pos="0">
                <a:srgbClr val="EDFFCB"/>
              </a:gs>
              <a:gs pos="50000">
                <a:srgbClr val="EAFFBF"/>
              </a:gs>
              <a:gs pos="97000">
                <a:srgbClr val="E3FFAB"/>
              </a:gs>
              <a:gs pos="100000">
                <a:srgbClr val="E3FFA5"/>
              </a:gs>
            </a:gsLst>
            <a:path path="circle">
              <a:fillToRect l="50000" t="50000" r="50000" b="50000"/>
            </a:path>
            <a:tileRect/>
          </a:gradFill>
          <a:ln w="9525" cap="flat" cmpd="sng">
            <a:solidFill>
              <a:schemeClr val="accent4"/>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b="0" i="0" u="none" strike="noStrike" cap="none" dirty="0">
                <a:solidFill>
                  <a:schemeClr val="dk1"/>
                </a:solidFill>
                <a:latin typeface="Cabin"/>
                <a:ea typeface="Cabin"/>
                <a:cs typeface="Cabin"/>
                <a:sym typeface="Cabin"/>
              </a:rPr>
              <a:t>AA</a:t>
            </a:r>
          </a:p>
        </p:txBody>
      </p:sp>
      <p:sp>
        <p:nvSpPr>
          <p:cNvPr id="224" name="Shape 224"/>
          <p:cNvSpPr txBox="1"/>
          <p:nvPr/>
        </p:nvSpPr>
        <p:spPr>
          <a:xfrm>
            <a:off x="8153400" y="1828800"/>
            <a:ext cx="990600" cy="461665"/>
          </a:xfrm>
          <a:prstGeom prst="rect">
            <a:avLst/>
          </a:prstGeom>
          <a:gradFill>
            <a:gsLst>
              <a:gs pos="0">
                <a:srgbClr val="EDFFCB"/>
              </a:gs>
              <a:gs pos="50000">
                <a:srgbClr val="EAFFBF"/>
              </a:gs>
              <a:gs pos="97000">
                <a:srgbClr val="E3FFAB"/>
              </a:gs>
              <a:gs pos="100000">
                <a:srgbClr val="E3FFA5"/>
              </a:gs>
            </a:gsLst>
            <a:path path="circle">
              <a:fillToRect l="50000" t="50000" r="50000" b="50000"/>
            </a:path>
            <a:tileRect/>
          </a:gradFill>
          <a:ln w="9525" cap="flat" cmpd="sng">
            <a:solidFill>
              <a:schemeClr val="accent4"/>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b="0" i="0" u="none" strike="noStrike" cap="none">
                <a:solidFill>
                  <a:schemeClr val="dk1"/>
                </a:solidFill>
                <a:latin typeface="Cabin"/>
                <a:ea typeface="Cabin"/>
                <a:cs typeface="Cabin"/>
                <a:sym typeface="Cabin"/>
              </a:rPr>
              <a:t>rr</a:t>
            </a:r>
          </a:p>
        </p:txBody>
      </p:sp>
      <p:sp>
        <p:nvSpPr>
          <p:cNvPr id="225" name="Shape 225"/>
          <p:cNvSpPr txBox="1"/>
          <p:nvPr/>
        </p:nvSpPr>
        <p:spPr>
          <a:xfrm>
            <a:off x="8118764" y="2451100"/>
            <a:ext cx="990600" cy="461665"/>
          </a:xfrm>
          <a:prstGeom prst="rect">
            <a:avLst/>
          </a:prstGeom>
          <a:gradFill>
            <a:gsLst>
              <a:gs pos="0">
                <a:srgbClr val="EDFFCB"/>
              </a:gs>
              <a:gs pos="50000">
                <a:srgbClr val="EAFFBF"/>
              </a:gs>
              <a:gs pos="97000">
                <a:srgbClr val="E3FFAB"/>
              </a:gs>
              <a:gs pos="100000">
                <a:srgbClr val="E3FFA5"/>
              </a:gs>
            </a:gsLst>
            <a:path path="circle">
              <a:fillToRect l="50000" t="50000" r="50000" b="50000"/>
            </a:path>
            <a:tileRect/>
          </a:gradFill>
          <a:ln w="9525" cap="flat" cmpd="sng">
            <a:solidFill>
              <a:schemeClr val="accent4"/>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b="0" i="0" u="none" strike="noStrike" cap="none">
                <a:solidFill>
                  <a:schemeClr val="dk1"/>
                </a:solidFill>
                <a:latin typeface="Cabin"/>
                <a:ea typeface="Cabin"/>
                <a:cs typeface="Cabin"/>
                <a:sym typeface="Cabin"/>
              </a:rPr>
              <a:t>Tt</a:t>
            </a:r>
          </a:p>
        </p:txBody>
      </p:sp>
      <p:sp>
        <p:nvSpPr>
          <p:cNvPr id="226" name="Shape 226"/>
          <p:cNvSpPr/>
          <p:nvPr/>
        </p:nvSpPr>
        <p:spPr>
          <a:xfrm>
            <a:off x="4495800" y="3048000"/>
            <a:ext cx="4419600" cy="381000"/>
          </a:xfrm>
          <a:prstGeom prst="ellipse">
            <a:avLst/>
          </a:prstGeom>
          <a:noFill/>
          <a:ln w="25400" cap="flat" cmpd="sng">
            <a:solidFill>
              <a:schemeClr val="accent4"/>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bin"/>
              <a:ea typeface="Cabin"/>
              <a:cs typeface="Cabin"/>
              <a:sym typeface="Cabin"/>
            </a:endParaRPr>
          </a:p>
        </p:txBody>
      </p:sp>
      <p:sp>
        <p:nvSpPr>
          <p:cNvPr id="227" name="Shape 227"/>
          <p:cNvSpPr txBox="1"/>
          <p:nvPr/>
        </p:nvSpPr>
        <p:spPr>
          <a:xfrm>
            <a:off x="8118764" y="3644900"/>
            <a:ext cx="990600" cy="461665"/>
          </a:xfrm>
          <a:prstGeom prst="rect">
            <a:avLst/>
          </a:prstGeom>
          <a:gradFill>
            <a:gsLst>
              <a:gs pos="0">
                <a:srgbClr val="EDFFCB"/>
              </a:gs>
              <a:gs pos="50000">
                <a:srgbClr val="EAFFBF"/>
              </a:gs>
              <a:gs pos="97000">
                <a:srgbClr val="E3FFAB"/>
              </a:gs>
              <a:gs pos="100000">
                <a:srgbClr val="E3FFA5"/>
              </a:gs>
            </a:gsLst>
            <a:path path="circle">
              <a:fillToRect l="50000" t="50000" r="50000" b="50000"/>
            </a:path>
            <a:tileRect/>
          </a:gradFill>
          <a:ln w="9525" cap="flat" cmpd="sng">
            <a:solidFill>
              <a:schemeClr val="accent4"/>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b="0" i="0" u="none" strike="noStrike" cap="none">
                <a:solidFill>
                  <a:schemeClr val="dk1"/>
                </a:solidFill>
                <a:latin typeface="Cabin"/>
                <a:ea typeface="Cabin"/>
                <a:cs typeface="Cabin"/>
                <a:sym typeface="Cabin"/>
              </a:rPr>
              <a:t>Aa</a:t>
            </a:r>
          </a:p>
        </p:txBody>
      </p:sp>
      <p:sp>
        <p:nvSpPr>
          <p:cNvPr id="228" name="Shape 228"/>
          <p:cNvSpPr/>
          <p:nvPr/>
        </p:nvSpPr>
        <p:spPr>
          <a:xfrm>
            <a:off x="5846618" y="4267200"/>
            <a:ext cx="3297382" cy="381000"/>
          </a:xfrm>
          <a:prstGeom prst="ellipse">
            <a:avLst/>
          </a:prstGeom>
          <a:noFill/>
          <a:ln w="25400" cap="flat" cmpd="sng">
            <a:solidFill>
              <a:schemeClr val="accent4"/>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bin"/>
              <a:ea typeface="Cabin"/>
              <a:cs typeface="Cabin"/>
              <a:sym typeface="Cabin"/>
            </a:endParaRPr>
          </a:p>
        </p:txBody>
      </p:sp>
      <p:sp>
        <p:nvSpPr>
          <p:cNvPr id="229" name="Shape 229"/>
          <p:cNvSpPr txBox="1"/>
          <p:nvPr/>
        </p:nvSpPr>
        <p:spPr>
          <a:xfrm>
            <a:off x="8153400" y="4800600"/>
            <a:ext cx="990600" cy="461665"/>
          </a:xfrm>
          <a:prstGeom prst="rect">
            <a:avLst/>
          </a:prstGeom>
          <a:gradFill>
            <a:gsLst>
              <a:gs pos="0">
                <a:srgbClr val="EDFFCB"/>
              </a:gs>
              <a:gs pos="50000">
                <a:srgbClr val="EAFFBF"/>
              </a:gs>
              <a:gs pos="97000">
                <a:srgbClr val="E3FFAB"/>
              </a:gs>
              <a:gs pos="100000">
                <a:srgbClr val="E3FFA5"/>
              </a:gs>
            </a:gsLst>
            <a:path path="circle">
              <a:fillToRect l="50000" t="50000" r="50000" b="50000"/>
            </a:path>
            <a:tileRect/>
          </a:gradFill>
          <a:ln w="9525" cap="flat" cmpd="sng">
            <a:solidFill>
              <a:schemeClr val="accent4"/>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b="0" i="0" u="none" strike="noStrike" cap="none">
                <a:solidFill>
                  <a:schemeClr val="dk1"/>
                </a:solidFill>
                <a:latin typeface="Cabin"/>
                <a:ea typeface="Cabin"/>
                <a:cs typeface="Cabin"/>
                <a:sym typeface="Cabin"/>
              </a:rPr>
              <a:t>Yy</a:t>
            </a:r>
          </a:p>
        </p:txBody>
      </p:sp>
      <p:sp>
        <p:nvSpPr>
          <p:cNvPr id="230" name="Shape 230"/>
          <p:cNvSpPr txBox="1"/>
          <p:nvPr/>
        </p:nvSpPr>
        <p:spPr>
          <a:xfrm>
            <a:off x="8153400" y="5715000"/>
            <a:ext cx="990600" cy="461665"/>
          </a:xfrm>
          <a:prstGeom prst="rect">
            <a:avLst/>
          </a:prstGeom>
          <a:gradFill>
            <a:gsLst>
              <a:gs pos="0">
                <a:srgbClr val="EDFFCB"/>
              </a:gs>
              <a:gs pos="50000">
                <a:srgbClr val="EAFFBF"/>
              </a:gs>
              <a:gs pos="97000">
                <a:srgbClr val="E3FFAB"/>
              </a:gs>
              <a:gs pos="100000">
                <a:srgbClr val="E3FFA5"/>
              </a:gs>
            </a:gsLst>
            <a:path path="circle">
              <a:fillToRect l="50000" t="50000" r="50000" b="50000"/>
            </a:path>
            <a:tileRect/>
          </a:gradFill>
          <a:ln w="9525" cap="flat" cmpd="sng">
            <a:solidFill>
              <a:schemeClr val="accent4"/>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b="0" i="0" u="none" strike="noStrike" cap="none">
                <a:solidFill>
                  <a:schemeClr val="dk1"/>
                </a:solidFill>
                <a:latin typeface="Cabin"/>
                <a:ea typeface="Cabin"/>
                <a:cs typeface="Cabin"/>
                <a:sym typeface="Cabin"/>
              </a:rPr>
              <a:t>Gg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1"/>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fade">
                                      <p:cBhvr>
                                        <p:cTn id="12" dur="1"/>
                                        <p:tgtEl>
                                          <p:spTgt spid="2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gtEl>
                                        <p:attrNameLst>
                                          <p:attrName>style.visibility</p:attrName>
                                        </p:attrNameLst>
                                      </p:cBhvr>
                                      <p:to>
                                        <p:strVal val="visible"/>
                                      </p:to>
                                    </p:set>
                                    <p:animEffect transition="in" filter="fade">
                                      <p:cBhvr>
                                        <p:cTn id="17" dur="1"/>
                                        <p:tgtEl>
                                          <p:spTgt spid="2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7"/>
                                        </p:tgtEl>
                                        <p:attrNameLst>
                                          <p:attrName>style.visibility</p:attrName>
                                        </p:attrNameLst>
                                      </p:cBhvr>
                                      <p:to>
                                        <p:strVal val="visible"/>
                                      </p:to>
                                    </p:set>
                                    <p:animEffect transition="in" filter="fade">
                                      <p:cBhvr>
                                        <p:cTn id="22" dur="1"/>
                                        <p:tgtEl>
                                          <p:spTgt spid="2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8"/>
                                        </p:tgtEl>
                                        <p:attrNameLst>
                                          <p:attrName>style.visibility</p:attrName>
                                        </p:attrNameLst>
                                      </p:cBhvr>
                                      <p:to>
                                        <p:strVal val="visible"/>
                                      </p:to>
                                    </p:set>
                                    <p:animEffect transition="in" filter="fade">
                                      <p:cBhvr>
                                        <p:cTn id="27" dur="1"/>
                                        <p:tgtEl>
                                          <p:spTgt spid="2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9"/>
                                        </p:tgtEl>
                                        <p:attrNameLst>
                                          <p:attrName>style.visibility</p:attrName>
                                        </p:attrNameLst>
                                      </p:cBhvr>
                                      <p:to>
                                        <p:strVal val="visible"/>
                                      </p:to>
                                    </p:set>
                                    <p:animEffect transition="in" filter="fade">
                                      <p:cBhvr>
                                        <p:cTn id="32" dur="1"/>
                                        <p:tgtEl>
                                          <p:spTgt spid="2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0"/>
                                        </p:tgtEl>
                                        <p:attrNameLst>
                                          <p:attrName>style.visibility</p:attrName>
                                        </p:attrNameLst>
                                      </p:cBhvr>
                                      <p:to>
                                        <p:strVal val="visible"/>
                                      </p:to>
                                    </p:set>
                                    <p:animEffect transition="in" filter="fade">
                                      <p:cBhvr>
                                        <p:cTn id="37" dur="1"/>
                                        <p:tgtEl>
                                          <p:spTgt spid="2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1"/>
                                        </p:tgtEl>
                                        <p:attrNameLst>
                                          <p:attrName>style.visibility</p:attrName>
                                        </p:attrNameLst>
                                      </p:cBhvr>
                                      <p:to>
                                        <p:strVal val="visible"/>
                                      </p:to>
                                    </p:set>
                                    <p:animEffect transition="in" filter="fade">
                                      <p:cBhvr>
                                        <p:cTn id="42" dur="1"/>
                                        <p:tgtEl>
                                          <p:spTgt spid="2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3"/>
                                        </p:tgtEl>
                                        <p:attrNameLst>
                                          <p:attrName>style.visibility</p:attrName>
                                        </p:attrNameLst>
                                      </p:cBhvr>
                                      <p:to>
                                        <p:strVal val="visible"/>
                                      </p:to>
                                    </p:set>
                                    <p:animEffect transition="in" filter="fade">
                                      <p:cBhvr>
                                        <p:cTn id="47" dur="1"/>
                                        <p:tgtEl>
                                          <p:spTgt spid="2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4"/>
                                        </p:tgtEl>
                                        <p:attrNameLst>
                                          <p:attrName>style.visibility</p:attrName>
                                        </p:attrNameLst>
                                      </p:cBhvr>
                                      <p:to>
                                        <p:strVal val="visible"/>
                                      </p:to>
                                    </p:set>
                                    <p:animEffect transition="in" filter="fade">
                                      <p:cBhvr>
                                        <p:cTn id="52" dur="1"/>
                                        <p:tgtEl>
                                          <p:spTgt spid="2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5"/>
                                        </p:tgtEl>
                                        <p:attrNameLst>
                                          <p:attrName>style.visibility</p:attrName>
                                        </p:attrNameLst>
                                      </p:cBhvr>
                                      <p:to>
                                        <p:strVal val="visible"/>
                                      </p:to>
                                    </p:set>
                                    <p:animEffect transition="in" filter="fade">
                                      <p:cBhvr>
                                        <p:cTn id="57" dur="1"/>
                                        <p:tgtEl>
                                          <p:spTgt spid="2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6"/>
                                        </p:tgtEl>
                                        <p:attrNameLst>
                                          <p:attrName>style.visibility</p:attrName>
                                        </p:attrNameLst>
                                      </p:cBhvr>
                                      <p:to>
                                        <p:strVal val="visible"/>
                                      </p:to>
                                    </p:set>
                                    <p:animEffect transition="in" filter="fade">
                                      <p:cBhvr>
                                        <p:cTn id="62" dur="1"/>
                                        <p:tgtEl>
                                          <p:spTgt spid="2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7"/>
                                        </p:tgtEl>
                                        <p:attrNameLst>
                                          <p:attrName>style.visibility</p:attrName>
                                        </p:attrNameLst>
                                      </p:cBhvr>
                                      <p:to>
                                        <p:strVal val="visible"/>
                                      </p:to>
                                    </p:set>
                                    <p:animEffect transition="in" filter="fade">
                                      <p:cBhvr>
                                        <p:cTn id="67" dur="1"/>
                                        <p:tgtEl>
                                          <p:spTgt spid="2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28"/>
                                        </p:tgtEl>
                                        <p:attrNameLst>
                                          <p:attrName>style.visibility</p:attrName>
                                        </p:attrNameLst>
                                      </p:cBhvr>
                                      <p:to>
                                        <p:strVal val="visible"/>
                                      </p:to>
                                    </p:set>
                                    <p:animEffect transition="in" filter="fade">
                                      <p:cBhvr>
                                        <p:cTn id="72" dur="1"/>
                                        <p:tgtEl>
                                          <p:spTgt spid="22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9"/>
                                        </p:tgtEl>
                                        <p:attrNameLst>
                                          <p:attrName>style.visibility</p:attrName>
                                        </p:attrNameLst>
                                      </p:cBhvr>
                                      <p:to>
                                        <p:strVal val="visible"/>
                                      </p:to>
                                    </p:set>
                                    <p:animEffect transition="in" filter="fade">
                                      <p:cBhvr>
                                        <p:cTn id="77" dur="1"/>
                                        <p:tgtEl>
                                          <p:spTgt spid="22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30"/>
                                        </p:tgtEl>
                                        <p:attrNameLst>
                                          <p:attrName>style.visibility</p:attrName>
                                        </p:attrNameLst>
                                      </p:cBhvr>
                                      <p:to>
                                        <p:strVal val="visible"/>
                                      </p:to>
                                    </p:set>
                                    <p:animEffect transition="in" filter="fade">
                                      <p:cBhvr>
                                        <p:cTn id="82" dur="1"/>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Questions:</a:t>
            </a:r>
          </a:p>
        </p:txBody>
      </p:sp>
      <p:sp>
        <p:nvSpPr>
          <p:cNvPr id="236" name="Shape 236"/>
          <p:cNvSpPr txBox="1">
            <a:spLocks noGrp="1"/>
          </p:cNvSpPr>
          <p:nvPr>
            <p:ph type="body" idx="1"/>
          </p:nvPr>
        </p:nvSpPr>
        <p:spPr>
          <a:xfrm>
            <a:off x="1435608" y="1447800"/>
            <a:ext cx="7498080" cy="4800600"/>
          </a:xfrm>
          <a:prstGeom prst="rect">
            <a:avLst/>
          </a:prstGeom>
          <a:noFill/>
          <a:ln>
            <a:noFill/>
          </a:ln>
        </p:spPr>
        <p:txBody>
          <a:bodyPr wrap="square" lIns="91425" tIns="45700" rIns="91425" bIns="45700" anchor="t" anchorCtr="0">
            <a:noAutofit/>
          </a:bodyPr>
          <a:lstStyle/>
          <a:p>
            <a:pPr marL="596646" marR="0" lvl="0" indent="-520446" algn="l" rtl="0">
              <a:lnSpc>
                <a:spcPct val="100000"/>
              </a:lnSpc>
              <a:spcBef>
                <a:spcPts val="0"/>
              </a:spcBef>
              <a:buClr>
                <a:schemeClr val="accent1"/>
              </a:buClr>
              <a:buSzPct val="80000"/>
              <a:buFont typeface="Cabin"/>
              <a:buAutoNum type="arabicPeriod"/>
            </a:pPr>
            <a:r>
              <a:rPr lang="en-US" sz="2400" b="0" i="0" u="none" strike="noStrike" cap="none">
                <a:solidFill>
                  <a:schemeClr val="dk1"/>
                </a:solidFill>
                <a:latin typeface="Cabin"/>
                <a:ea typeface="Cabin"/>
                <a:cs typeface="Cabin"/>
                <a:sym typeface="Cabin"/>
              </a:rPr>
              <a:t>Why are some of these not possible? </a:t>
            </a:r>
          </a:p>
          <a:p>
            <a:pPr marL="596646" marR="0" lvl="0" indent="-520446" algn="l" rtl="0">
              <a:lnSpc>
                <a:spcPct val="100000"/>
              </a:lnSpc>
              <a:spcBef>
                <a:spcPts val="600"/>
              </a:spcBef>
              <a:buClr>
                <a:schemeClr val="accent1"/>
              </a:buClr>
              <a:buSzPct val="80000"/>
              <a:buFont typeface="Cabin"/>
              <a:buNone/>
            </a:pPr>
            <a:endParaRPr sz="2400" b="0" i="0" u="none" strike="noStrike" cap="none">
              <a:solidFill>
                <a:schemeClr val="dk1"/>
              </a:solidFill>
              <a:latin typeface="Cabin"/>
              <a:ea typeface="Cabin"/>
              <a:cs typeface="Cabin"/>
              <a:sym typeface="Cabin"/>
            </a:endParaRPr>
          </a:p>
          <a:p>
            <a:pPr marL="596646" marR="0" lvl="0" indent="-520446" algn="l" rtl="0">
              <a:lnSpc>
                <a:spcPct val="100000"/>
              </a:lnSpc>
              <a:spcBef>
                <a:spcPts val="600"/>
              </a:spcBef>
              <a:buClr>
                <a:schemeClr val="accent1"/>
              </a:buClr>
              <a:buSzPct val="80000"/>
              <a:buFont typeface="Cabin"/>
              <a:buAutoNum type="arabicPeriod"/>
            </a:pPr>
            <a:r>
              <a:rPr lang="en-US" sz="2400" b="0" i="0" u="none" strike="noStrike" cap="none">
                <a:solidFill>
                  <a:schemeClr val="dk1"/>
                </a:solidFill>
                <a:latin typeface="Cabin"/>
                <a:ea typeface="Cabin"/>
                <a:cs typeface="Cabin"/>
                <a:sym typeface="Cabin"/>
              </a:rPr>
              <a:t>What is/are the genotype(s) for short height?</a:t>
            </a:r>
          </a:p>
          <a:p>
            <a:pPr marL="596646" marR="0" lvl="0" indent="-520446" algn="l" rtl="0">
              <a:lnSpc>
                <a:spcPct val="100000"/>
              </a:lnSpc>
              <a:spcBef>
                <a:spcPts val="600"/>
              </a:spcBef>
              <a:buClr>
                <a:schemeClr val="accent1"/>
              </a:buClr>
              <a:buSzPct val="80000"/>
              <a:buFont typeface="Cabin"/>
              <a:buNone/>
            </a:pPr>
            <a:endParaRPr sz="2400" b="0" i="0" u="none" strike="noStrike" cap="none">
              <a:solidFill>
                <a:schemeClr val="dk1"/>
              </a:solidFill>
              <a:latin typeface="Cabin"/>
              <a:ea typeface="Cabin"/>
              <a:cs typeface="Cabin"/>
              <a:sym typeface="Cabin"/>
            </a:endParaRPr>
          </a:p>
          <a:p>
            <a:pPr marL="596646" marR="0" lvl="0" indent="-520446" algn="l" rtl="0">
              <a:lnSpc>
                <a:spcPct val="100000"/>
              </a:lnSpc>
              <a:spcBef>
                <a:spcPts val="600"/>
              </a:spcBef>
              <a:buClr>
                <a:schemeClr val="accent1"/>
              </a:buClr>
              <a:buSzPct val="80000"/>
              <a:buFont typeface="Cabin"/>
              <a:buAutoNum type="arabicPeriod"/>
            </a:pPr>
            <a:r>
              <a:rPr lang="en-US" sz="2400" b="0" i="0" u="none" strike="noStrike" cap="none">
                <a:solidFill>
                  <a:schemeClr val="dk1"/>
                </a:solidFill>
                <a:latin typeface="Cabin"/>
                <a:ea typeface="Cabin"/>
                <a:cs typeface="Cabin"/>
                <a:sym typeface="Cabin"/>
              </a:rPr>
              <a:t>What is/are the genotype(s) for tall height? </a:t>
            </a:r>
          </a:p>
          <a:p>
            <a:pPr marL="596646" marR="0" lvl="0" indent="-520446" algn="l" rtl="0">
              <a:lnSpc>
                <a:spcPct val="100000"/>
              </a:lnSpc>
              <a:spcBef>
                <a:spcPts val="600"/>
              </a:spcBef>
              <a:buClr>
                <a:schemeClr val="accent1"/>
              </a:buClr>
              <a:buSzPct val="80000"/>
              <a:buFont typeface="Cabin"/>
              <a:buNone/>
            </a:pPr>
            <a:endParaRPr sz="2400" b="0" i="0" u="none" strike="noStrike" cap="none">
              <a:solidFill>
                <a:schemeClr val="dk1"/>
              </a:solidFill>
              <a:latin typeface="Cabin"/>
              <a:ea typeface="Cabin"/>
              <a:cs typeface="Cabin"/>
              <a:sym typeface="Cabin"/>
            </a:endParaRPr>
          </a:p>
          <a:p>
            <a:pPr marL="596646" marR="0" lvl="0" indent="-520446" algn="l" rtl="0">
              <a:lnSpc>
                <a:spcPct val="100000"/>
              </a:lnSpc>
              <a:spcBef>
                <a:spcPts val="600"/>
              </a:spcBef>
              <a:buClr>
                <a:schemeClr val="accent1"/>
              </a:buClr>
              <a:buSzPct val="80000"/>
              <a:buFont typeface="Cabin"/>
              <a:buAutoNum type="arabicPeriod"/>
            </a:pPr>
            <a:r>
              <a:rPr lang="en-US" sz="2400" b="0" i="0" u="none" strike="noStrike" cap="none">
                <a:solidFill>
                  <a:schemeClr val="dk1"/>
                </a:solidFill>
                <a:latin typeface="Cabin"/>
                <a:ea typeface="Cabin"/>
                <a:cs typeface="Cabin"/>
                <a:sym typeface="Cabin"/>
              </a:rPr>
              <a:t>Can I always identify the genotype if I know the phenotype? Explain your answer. </a:t>
            </a:r>
          </a:p>
          <a:p>
            <a:pPr marL="596646" marR="0" lvl="0" indent="-520446" algn="l" rtl="0">
              <a:lnSpc>
                <a:spcPct val="100000"/>
              </a:lnSpc>
              <a:spcBef>
                <a:spcPts val="600"/>
              </a:spcBef>
              <a:buClr>
                <a:schemeClr val="accent1"/>
              </a:buClr>
              <a:buSzPct val="80000"/>
              <a:buFont typeface="Cabin"/>
              <a:buNone/>
            </a:pPr>
            <a:endParaRPr sz="2400" b="0" i="0" u="none" strike="noStrike" cap="none">
              <a:solidFill>
                <a:schemeClr val="dk1"/>
              </a:solidFill>
              <a:latin typeface="Cabin"/>
              <a:ea typeface="Cabin"/>
              <a:cs typeface="Cabin"/>
              <a:sym typeface="Cabin"/>
            </a:endParaRPr>
          </a:p>
        </p:txBody>
      </p:sp>
      <p:sp>
        <p:nvSpPr>
          <p:cNvPr id="237" name="Shape 237"/>
          <p:cNvSpPr txBox="1"/>
          <p:nvPr/>
        </p:nvSpPr>
        <p:spPr>
          <a:xfrm>
            <a:off x="2819400" y="1905000"/>
            <a:ext cx="5029200" cy="400110"/>
          </a:xfrm>
          <a:prstGeom prst="rect">
            <a:avLst/>
          </a:prstGeom>
          <a:solidFill>
            <a:schemeClr val="accent3"/>
          </a:solidFill>
          <a:ln w="25400" cap="flat" cmpd="sng">
            <a:solidFill>
              <a:srgbClr val="8F212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000" b="0" i="0" u="none" strike="noStrike" cap="none">
                <a:solidFill>
                  <a:schemeClr val="lt1"/>
                </a:solidFill>
                <a:latin typeface="Cabin"/>
                <a:ea typeface="Cabin"/>
                <a:cs typeface="Cabin"/>
                <a:sym typeface="Cabin"/>
              </a:rPr>
              <a:t>You cannot have a hybrid for a recessive trait. </a:t>
            </a:r>
          </a:p>
        </p:txBody>
      </p:sp>
      <p:sp>
        <p:nvSpPr>
          <p:cNvPr id="238" name="Shape 238"/>
          <p:cNvSpPr txBox="1"/>
          <p:nvPr/>
        </p:nvSpPr>
        <p:spPr>
          <a:xfrm>
            <a:off x="2971800" y="2819400"/>
            <a:ext cx="1752600" cy="400110"/>
          </a:xfrm>
          <a:prstGeom prst="rect">
            <a:avLst/>
          </a:prstGeom>
          <a:solidFill>
            <a:schemeClr val="accent3"/>
          </a:solidFill>
          <a:ln w="25400" cap="flat" cmpd="sng">
            <a:solidFill>
              <a:srgbClr val="8F212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000" b="0" i="0" u="none" strike="noStrike" cap="none">
                <a:solidFill>
                  <a:schemeClr val="lt1"/>
                </a:solidFill>
                <a:latin typeface="Cabin"/>
                <a:ea typeface="Cabin"/>
                <a:cs typeface="Cabin"/>
                <a:sym typeface="Cabin"/>
              </a:rPr>
              <a:t>tt only</a:t>
            </a:r>
          </a:p>
        </p:txBody>
      </p:sp>
      <p:sp>
        <p:nvSpPr>
          <p:cNvPr id="239" name="Shape 239"/>
          <p:cNvSpPr txBox="1"/>
          <p:nvPr/>
        </p:nvSpPr>
        <p:spPr>
          <a:xfrm>
            <a:off x="2971800" y="3657600"/>
            <a:ext cx="1752600" cy="400110"/>
          </a:xfrm>
          <a:prstGeom prst="rect">
            <a:avLst/>
          </a:prstGeom>
          <a:solidFill>
            <a:schemeClr val="accent3"/>
          </a:solidFill>
          <a:ln w="25400" cap="flat" cmpd="sng">
            <a:solidFill>
              <a:srgbClr val="8F212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000" b="0" i="0" u="none" strike="noStrike" cap="none">
                <a:solidFill>
                  <a:schemeClr val="lt1"/>
                </a:solidFill>
                <a:latin typeface="Cabin"/>
                <a:ea typeface="Cabin"/>
                <a:cs typeface="Cabin"/>
                <a:sym typeface="Cabin"/>
              </a:rPr>
              <a:t>TT or Tt</a:t>
            </a:r>
          </a:p>
        </p:txBody>
      </p:sp>
      <p:sp>
        <p:nvSpPr>
          <p:cNvPr id="240" name="Shape 240"/>
          <p:cNvSpPr txBox="1"/>
          <p:nvPr/>
        </p:nvSpPr>
        <p:spPr>
          <a:xfrm>
            <a:off x="2743200" y="4953000"/>
            <a:ext cx="5029200" cy="707886"/>
          </a:xfrm>
          <a:prstGeom prst="rect">
            <a:avLst/>
          </a:prstGeom>
          <a:solidFill>
            <a:schemeClr val="accent3"/>
          </a:solidFill>
          <a:ln w="25400" cap="flat" cmpd="sng">
            <a:solidFill>
              <a:srgbClr val="8F2121"/>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r>
              <a:rPr lang="en-US" sz="2000" b="0" i="0" u="none" strike="noStrike" cap="none">
                <a:solidFill>
                  <a:schemeClr val="lt1"/>
                </a:solidFill>
                <a:latin typeface="Cabin"/>
                <a:ea typeface="Cabin"/>
                <a:cs typeface="Cabin"/>
                <a:sym typeface="Cabin"/>
              </a:rPr>
              <a:t>Only for recessive traits because dominant traits can have two different genotypes.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
                                        <p:tgtEl>
                                          <p:spTgt spid="2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gtEl>
                                        <p:attrNameLst>
                                          <p:attrName>style.visibility</p:attrName>
                                        </p:attrNameLst>
                                      </p:cBhvr>
                                      <p:to>
                                        <p:strVal val="visible"/>
                                      </p:to>
                                    </p:set>
                                    <p:animEffect transition="in" filter="fade">
                                      <p:cBhvr>
                                        <p:cTn id="12" dur="1"/>
                                        <p:tgtEl>
                                          <p:spTgt spid="2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
                                        </p:tgtEl>
                                        <p:attrNameLst>
                                          <p:attrName>style.visibility</p:attrName>
                                        </p:attrNameLst>
                                      </p:cBhvr>
                                      <p:to>
                                        <p:strVal val="visible"/>
                                      </p:to>
                                    </p:set>
                                    <p:animEffect transition="in" filter="fade">
                                      <p:cBhvr>
                                        <p:cTn id="17" dur="1"/>
                                        <p:tgtEl>
                                          <p:spTgt spid="2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0"/>
                                        </p:tgtEl>
                                        <p:attrNameLst>
                                          <p:attrName>style.visibility</p:attrName>
                                        </p:attrNameLst>
                                      </p:cBhvr>
                                      <p:to>
                                        <p:strVal val="visible"/>
                                      </p:to>
                                    </p:set>
                                    <p:animEffect transition="in" filter="fade">
                                      <p:cBhvr>
                                        <p:cTn id="22" dur="1"/>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3850" b="1" i="0" u="none" strike="noStrike" cap="none">
                <a:solidFill>
                  <a:srgbClr val="562214"/>
                </a:solidFill>
                <a:latin typeface="Cabin"/>
                <a:ea typeface="Cabin"/>
                <a:cs typeface="Cabin"/>
                <a:sym typeface="Cabin"/>
              </a:rPr>
              <a:t>How likely is that trait to be passed on to the offspring</a:t>
            </a:r>
          </a:p>
        </p:txBody>
      </p:sp>
      <p:sp>
        <p:nvSpPr>
          <p:cNvPr id="246" name="Shape 246"/>
          <p:cNvSpPr txBox="1">
            <a:spLocks noGrp="1"/>
          </p:cNvSpPr>
          <p:nvPr>
            <p:ph type="body" idx="1"/>
          </p:nvPr>
        </p:nvSpPr>
        <p:spPr>
          <a:xfrm>
            <a:off x="1435608" y="1447800"/>
            <a:ext cx="7498080" cy="4800600"/>
          </a:xfrm>
          <a:prstGeom prst="rect">
            <a:avLst/>
          </a:prstGeom>
          <a:noFill/>
          <a:ln>
            <a:noFill/>
          </a:ln>
        </p:spPr>
        <p:txBody>
          <a:bodyPr wrap="square" lIns="91425" tIns="45700" rIns="91425" bIns="45700" anchor="t" anchorCtr="0">
            <a:noAutofit/>
          </a:bodyPr>
          <a:lstStyle/>
          <a:p>
            <a:pPr marL="365760" marR="0" lvl="0" indent="-289560" algn="l" rtl="0">
              <a:lnSpc>
                <a:spcPct val="90000"/>
              </a:lnSpc>
              <a:spcBef>
                <a:spcPts val="0"/>
              </a:spcBef>
              <a:buClr>
                <a:schemeClr val="accent1"/>
              </a:buClr>
              <a:buSzPct val="80000"/>
              <a:buFont typeface="Cabin"/>
              <a:buChar char="●"/>
            </a:pPr>
            <a:r>
              <a:rPr lang="en-US" sz="2700" b="0" i="0" u="none" strike="noStrike" cap="none">
                <a:solidFill>
                  <a:schemeClr val="dk1"/>
                </a:solidFill>
                <a:latin typeface="Cabin"/>
                <a:ea typeface="Cabin"/>
                <a:cs typeface="Cabin"/>
                <a:sym typeface="Cabin"/>
              </a:rPr>
              <a:t>Probability is the likelihood that an event will occur.  </a:t>
            </a:r>
          </a:p>
          <a:p>
            <a:pPr marL="365760" marR="0" lvl="0" indent="-289560" algn="l" rtl="0">
              <a:lnSpc>
                <a:spcPct val="90000"/>
              </a:lnSpc>
              <a:spcBef>
                <a:spcPts val="600"/>
              </a:spcBef>
              <a:buClr>
                <a:schemeClr val="accent1"/>
              </a:buClr>
              <a:buSzPct val="25000"/>
              <a:buFont typeface="Cabin"/>
              <a:buNone/>
            </a:pPr>
            <a:endParaRPr sz="2700" b="0" i="0" u="none" strike="noStrike" cap="none">
              <a:solidFill>
                <a:schemeClr val="dk1"/>
              </a:solidFill>
              <a:latin typeface="Cabin"/>
              <a:ea typeface="Cabin"/>
              <a:cs typeface="Cabin"/>
              <a:sym typeface="Cabin"/>
            </a:endParaRPr>
          </a:p>
          <a:p>
            <a:pPr marL="365760" marR="0" lvl="0" indent="-289560" algn="l" rtl="0">
              <a:lnSpc>
                <a:spcPct val="90000"/>
              </a:lnSpc>
              <a:spcBef>
                <a:spcPts val="600"/>
              </a:spcBef>
              <a:buClr>
                <a:schemeClr val="accent1"/>
              </a:buClr>
              <a:buSzPct val="80000"/>
              <a:buFont typeface="Cabin"/>
              <a:buChar char="●"/>
            </a:pPr>
            <a:r>
              <a:rPr lang="en-US" sz="2700" b="0" i="0" u="none" strike="noStrike" cap="none">
                <a:solidFill>
                  <a:schemeClr val="dk1"/>
                </a:solidFill>
                <a:latin typeface="Cabin"/>
                <a:ea typeface="Cabin"/>
                <a:cs typeface="Cabin"/>
                <a:sym typeface="Cabin"/>
              </a:rPr>
              <a:t>So if we know the genetic makeup of the mom and dad, we should be able to figure out if it is </a:t>
            </a:r>
            <a:r>
              <a:rPr lang="en-US" sz="2700" b="1" i="0" u="none" strike="noStrike" cap="none">
                <a:solidFill>
                  <a:schemeClr val="dk1"/>
                </a:solidFill>
                <a:latin typeface="Cabin"/>
                <a:ea typeface="Cabin"/>
                <a:cs typeface="Cabin"/>
                <a:sym typeface="Cabin"/>
              </a:rPr>
              <a:t>probable </a:t>
            </a:r>
            <a:r>
              <a:rPr lang="en-US" sz="2700" b="0" i="0" u="none" strike="noStrike" cap="none">
                <a:solidFill>
                  <a:schemeClr val="dk1"/>
                </a:solidFill>
                <a:latin typeface="Cabin"/>
                <a:ea typeface="Cabin"/>
                <a:cs typeface="Cabin"/>
                <a:sym typeface="Cabin"/>
              </a:rPr>
              <a:t>(how likely) and/or </a:t>
            </a:r>
            <a:r>
              <a:rPr lang="en-US" sz="2700" b="1" i="0" u="none" strike="noStrike" cap="none">
                <a:solidFill>
                  <a:schemeClr val="dk1"/>
                </a:solidFill>
                <a:latin typeface="Cabin"/>
                <a:ea typeface="Cabin"/>
                <a:cs typeface="Cabin"/>
                <a:sym typeface="Cabin"/>
              </a:rPr>
              <a:t>possible </a:t>
            </a:r>
            <a:r>
              <a:rPr lang="en-US" sz="2700" b="0" i="0" u="none" strike="noStrike" cap="none">
                <a:solidFill>
                  <a:schemeClr val="dk1"/>
                </a:solidFill>
                <a:latin typeface="Cabin"/>
                <a:ea typeface="Cabin"/>
                <a:cs typeface="Cabin"/>
                <a:sym typeface="Cabin"/>
              </a:rPr>
              <a:t>(could it) for them to pass down certain traits.</a:t>
            </a:r>
          </a:p>
          <a:p>
            <a:pPr marL="365760" marR="0" lvl="0" indent="-289560" algn="l" rtl="0">
              <a:lnSpc>
                <a:spcPct val="90000"/>
              </a:lnSpc>
              <a:spcBef>
                <a:spcPts val="600"/>
              </a:spcBef>
              <a:buClr>
                <a:schemeClr val="accent1"/>
              </a:buClr>
              <a:buSzPct val="25000"/>
              <a:buFont typeface="Cabin"/>
              <a:buNone/>
            </a:pPr>
            <a:endParaRPr sz="2700" b="0" i="0" u="none" strike="noStrike" cap="none">
              <a:solidFill>
                <a:schemeClr val="dk1"/>
              </a:solidFill>
              <a:latin typeface="Cabin"/>
              <a:ea typeface="Cabin"/>
              <a:cs typeface="Cabin"/>
              <a:sym typeface="Cabin"/>
            </a:endParaRPr>
          </a:p>
          <a:p>
            <a:pPr marL="365760" marR="0" lvl="0" indent="-289560" algn="l" rtl="0">
              <a:lnSpc>
                <a:spcPct val="90000"/>
              </a:lnSpc>
              <a:spcBef>
                <a:spcPts val="600"/>
              </a:spcBef>
              <a:buClr>
                <a:schemeClr val="accent1"/>
              </a:buClr>
              <a:buSzPct val="80000"/>
              <a:buFont typeface="Cabin"/>
              <a:buChar char="●"/>
            </a:pPr>
            <a:r>
              <a:rPr lang="en-US" sz="2700" b="0" i="0" u="none" strike="noStrike" cap="none">
                <a:solidFill>
                  <a:schemeClr val="dk1"/>
                </a:solidFill>
                <a:latin typeface="Cabin"/>
                <a:ea typeface="Cabin"/>
                <a:cs typeface="Cabin"/>
                <a:sym typeface="Cabin"/>
              </a:rPr>
              <a:t>We will use a box called a Punnett Square to determine the probability that specific traits will be passed down from parent to offspring.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Shape 251"/>
          <p:cNvPicPr preferRelativeResize="0"/>
          <p:nvPr/>
        </p:nvPicPr>
        <p:blipFill rotWithShape="1">
          <a:blip r:embed="rId3">
            <a:alphaModFix/>
          </a:blip>
          <a:srcRect/>
          <a:stretch/>
        </p:blipFill>
        <p:spPr>
          <a:xfrm>
            <a:off x="0" y="4916488"/>
            <a:ext cx="2133600" cy="1941512"/>
          </a:xfrm>
          <a:prstGeom prst="rect">
            <a:avLst/>
          </a:prstGeom>
          <a:noFill/>
          <a:ln>
            <a:noFill/>
          </a:ln>
        </p:spPr>
      </p:pic>
      <p:pic>
        <p:nvPicPr>
          <p:cNvPr id="252" name="Shape 252"/>
          <p:cNvPicPr preferRelativeResize="0"/>
          <p:nvPr/>
        </p:nvPicPr>
        <p:blipFill rotWithShape="1">
          <a:blip r:embed="rId4">
            <a:alphaModFix/>
          </a:blip>
          <a:srcRect/>
          <a:stretch/>
        </p:blipFill>
        <p:spPr>
          <a:xfrm>
            <a:off x="6811963" y="1143000"/>
            <a:ext cx="2332037" cy="3608388"/>
          </a:xfrm>
          <a:prstGeom prst="rect">
            <a:avLst/>
          </a:prstGeom>
          <a:noFill/>
          <a:ln>
            <a:noFill/>
          </a:ln>
        </p:spPr>
      </p:pic>
      <p:pic>
        <p:nvPicPr>
          <p:cNvPr id="253" name="Shape 253"/>
          <p:cNvPicPr preferRelativeResize="0"/>
          <p:nvPr/>
        </p:nvPicPr>
        <p:blipFill rotWithShape="1">
          <a:blip r:embed="rId5">
            <a:alphaModFix/>
          </a:blip>
          <a:srcRect/>
          <a:stretch/>
        </p:blipFill>
        <p:spPr>
          <a:xfrm rot="-2661730">
            <a:off x="165344" y="1087976"/>
            <a:ext cx="2773363" cy="2911475"/>
          </a:xfrm>
          <a:prstGeom prst="rect">
            <a:avLst/>
          </a:prstGeom>
          <a:noFill/>
          <a:ln>
            <a:noFill/>
          </a:ln>
        </p:spPr>
      </p:pic>
      <p:sp>
        <p:nvSpPr>
          <p:cNvPr id="254" name="Shape 254"/>
          <p:cNvSpPr txBox="1"/>
          <p:nvPr/>
        </p:nvSpPr>
        <p:spPr>
          <a:xfrm>
            <a:off x="2971800" y="1066800"/>
            <a:ext cx="3657600" cy="942975"/>
          </a:xfrm>
          <a:prstGeom prst="rect">
            <a:avLst/>
          </a:prstGeom>
          <a:no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r>
              <a:rPr lang="en-US" sz="2200" b="0" i="0" u="sng" strike="noStrike" cap="none">
                <a:solidFill>
                  <a:schemeClr val="dk1"/>
                </a:solidFill>
                <a:latin typeface="Cabin"/>
                <a:ea typeface="Cabin"/>
                <a:cs typeface="Cabin"/>
                <a:sym typeface="Cabin"/>
              </a:rPr>
              <a:t>XX</a:t>
            </a:r>
            <a:r>
              <a:rPr lang="en-US" sz="2200" b="0" i="0" u="none" strike="noStrike" cap="none">
                <a:solidFill>
                  <a:schemeClr val="dk1"/>
                </a:solidFill>
                <a:latin typeface="Cabin"/>
                <a:ea typeface="Cabin"/>
                <a:cs typeface="Cabin"/>
                <a:sym typeface="Cabin"/>
              </a:rPr>
              <a:t> chromosomes = </a:t>
            </a:r>
            <a:r>
              <a:rPr lang="en-US" sz="2200" b="0" i="0" u="sng" strike="noStrike" cap="none">
                <a:solidFill>
                  <a:schemeClr val="dk1"/>
                </a:solidFill>
                <a:latin typeface="Cabin"/>
                <a:ea typeface="Cabin"/>
                <a:cs typeface="Cabin"/>
                <a:sym typeface="Cabin"/>
              </a:rPr>
              <a:t>Female</a:t>
            </a:r>
          </a:p>
          <a:p>
            <a:pPr marL="0" marR="0" lvl="0" indent="0" algn="l" rtl="0">
              <a:spcBef>
                <a:spcPts val="1100"/>
              </a:spcBef>
              <a:buSzPct val="25000"/>
              <a:buNone/>
            </a:pPr>
            <a:r>
              <a:rPr lang="en-US" sz="2200" b="0" i="0" u="sng" strike="noStrike" cap="none">
                <a:solidFill>
                  <a:schemeClr val="dk1"/>
                </a:solidFill>
                <a:latin typeface="Cabin"/>
                <a:ea typeface="Cabin"/>
                <a:cs typeface="Cabin"/>
                <a:sym typeface="Cabin"/>
              </a:rPr>
              <a:t>XY</a:t>
            </a:r>
            <a:r>
              <a:rPr lang="en-US" sz="2200" b="0" i="0" u="none" strike="noStrike" cap="none">
                <a:solidFill>
                  <a:schemeClr val="dk1"/>
                </a:solidFill>
                <a:latin typeface="Cabin"/>
                <a:ea typeface="Cabin"/>
                <a:cs typeface="Cabin"/>
                <a:sym typeface="Cabin"/>
              </a:rPr>
              <a:t> chromosomes = </a:t>
            </a:r>
            <a:r>
              <a:rPr lang="en-US" sz="2200" b="0" i="0" u="sng" strike="noStrike" cap="none">
                <a:solidFill>
                  <a:schemeClr val="dk1"/>
                </a:solidFill>
                <a:latin typeface="Cabin"/>
                <a:ea typeface="Cabin"/>
                <a:cs typeface="Cabin"/>
                <a:sym typeface="Cabin"/>
              </a:rPr>
              <a:t>Male</a:t>
            </a:r>
          </a:p>
        </p:txBody>
      </p:sp>
      <p:sp>
        <p:nvSpPr>
          <p:cNvPr id="255" name="Shape 255"/>
          <p:cNvSpPr txBox="1"/>
          <p:nvPr/>
        </p:nvSpPr>
        <p:spPr>
          <a:xfrm>
            <a:off x="0" y="0"/>
            <a:ext cx="3657600" cy="579438"/>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sng" strike="noStrike" cap="none">
                <a:solidFill>
                  <a:schemeClr val="dk1"/>
                </a:solidFill>
                <a:latin typeface="Cabin"/>
                <a:ea typeface="Cabin"/>
                <a:cs typeface="Cabin"/>
                <a:sym typeface="Cabin"/>
              </a:rPr>
              <a:t>Punnett Square</a:t>
            </a:r>
          </a:p>
        </p:txBody>
      </p:sp>
      <p:pic>
        <p:nvPicPr>
          <p:cNvPr id="256" name="Shape 256"/>
          <p:cNvPicPr preferRelativeResize="0"/>
          <p:nvPr/>
        </p:nvPicPr>
        <p:blipFill rotWithShape="1">
          <a:blip r:embed="rId6">
            <a:alphaModFix/>
          </a:blip>
          <a:srcRect/>
          <a:stretch/>
        </p:blipFill>
        <p:spPr>
          <a:xfrm>
            <a:off x="2667000" y="2895600"/>
            <a:ext cx="3581400" cy="2806700"/>
          </a:xfrm>
          <a:prstGeom prst="rect">
            <a:avLst/>
          </a:prstGeom>
          <a:noFill/>
          <a:ln>
            <a:noFill/>
          </a:ln>
        </p:spPr>
      </p:pic>
      <p:sp>
        <p:nvSpPr>
          <p:cNvPr id="257" name="Shape 257"/>
          <p:cNvSpPr txBox="1"/>
          <p:nvPr/>
        </p:nvSpPr>
        <p:spPr>
          <a:xfrm>
            <a:off x="3124200" y="152400"/>
            <a:ext cx="5943600" cy="8223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400" b="0" i="0" u="none" strike="noStrike" cap="none">
                <a:solidFill>
                  <a:schemeClr val="dk1"/>
                </a:solidFill>
                <a:latin typeface="Cabin"/>
                <a:ea typeface="Cabin"/>
                <a:cs typeface="Cabin"/>
                <a:sym typeface="Cabin"/>
              </a:rPr>
              <a:t>A method of predicting the </a:t>
            </a:r>
            <a:r>
              <a:rPr lang="en-US" sz="2400" b="0" i="0" u="sng" strike="noStrike" cap="none">
                <a:solidFill>
                  <a:schemeClr val="dk1"/>
                </a:solidFill>
                <a:latin typeface="Cabin"/>
                <a:ea typeface="Cabin"/>
                <a:cs typeface="Cabin"/>
                <a:sym typeface="Cabin"/>
              </a:rPr>
              <a:t>probability</a:t>
            </a:r>
            <a:r>
              <a:rPr lang="en-US" sz="2400" b="0" i="0" u="none" strike="noStrike" cap="none">
                <a:solidFill>
                  <a:schemeClr val="dk1"/>
                </a:solidFill>
                <a:latin typeface="Cabin"/>
                <a:ea typeface="Cabin"/>
                <a:cs typeface="Cabin"/>
                <a:sym typeface="Cabin"/>
              </a:rPr>
              <a:t> of offspring inheriting a specific </a:t>
            </a:r>
            <a:r>
              <a:rPr lang="en-US" sz="2400" b="0" i="0" u="sng" strike="noStrike" cap="none">
                <a:solidFill>
                  <a:schemeClr val="dk1"/>
                </a:solidFill>
                <a:latin typeface="Cabin"/>
                <a:ea typeface="Cabin"/>
                <a:cs typeface="Cabin"/>
                <a:sym typeface="Cabin"/>
              </a:rPr>
              <a:t>trait</a:t>
            </a:r>
            <a:r>
              <a:rPr lang="en-US" sz="2400" b="0" i="0" u="none" strike="noStrike" cap="none">
                <a:solidFill>
                  <a:schemeClr val="dk1"/>
                </a:solidFill>
                <a:latin typeface="Cabin"/>
                <a:ea typeface="Cabin"/>
                <a:cs typeface="Cabin"/>
                <a:sym typeface="Cabin"/>
              </a:rPr>
              <a:t>.</a:t>
            </a:r>
          </a:p>
        </p:txBody>
      </p:sp>
      <p:sp>
        <p:nvSpPr>
          <p:cNvPr id="258" name="Shape 258"/>
          <p:cNvSpPr txBox="1"/>
          <p:nvPr/>
        </p:nvSpPr>
        <p:spPr>
          <a:xfrm>
            <a:off x="4038600" y="5867400"/>
            <a:ext cx="2209800" cy="9302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200" b="0" i="0" u="none" strike="noStrike" cap="none">
                <a:solidFill>
                  <a:schemeClr val="dk1"/>
                </a:solidFill>
                <a:latin typeface="Cabin"/>
                <a:ea typeface="Cabin"/>
                <a:cs typeface="Cabin"/>
                <a:sym typeface="Cabin"/>
              </a:rPr>
              <a:t>G = </a:t>
            </a:r>
            <a:r>
              <a:rPr lang="en-US" sz="2200" b="0" i="0" u="sng" strike="noStrike" cap="none">
                <a:solidFill>
                  <a:schemeClr val="dk1"/>
                </a:solidFill>
                <a:latin typeface="Cabin"/>
                <a:ea typeface="Cabin"/>
                <a:cs typeface="Cabin"/>
                <a:sym typeface="Cabin"/>
              </a:rPr>
              <a:t>dominant</a:t>
            </a:r>
          </a:p>
          <a:p>
            <a:pPr marL="0" marR="0" lvl="0" indent="0" algn="l" rtl="0">
              <a:spcBef>
                <a:spcPts val="1100"/>
              </a:spcBef>
              <a:buSzPct val="25000"/>
              <a:buNone/>
            </a:pPr>
            <a:r>
              <a:rPr lang="en-US" sz="2200" b="0" i="0" u="none" strike="noStrike" cap="none">
                <a:solidFill>
                  <a:schemeClr val="dk1"/>
                </a:solidFill>
                <a:latin typeface="Cabin"/>
                <a:ea typeface="Cabin"/>
                <a:cs typeface="Cabin"/>
                <a:sym typeface="Cabin"/>
              </a:rPr>
              <a:t>g = </a:t>
            </a:r>
            <a:r>
              <a:rPr lang="en-US" sz="2200" b="0" i="0" u="sng" strike="noStrike" cap="none">
                <a:solidFill>
                  <a:schemeClr val="dk1"/>
                </a:solidFill>
                <a:latin typeface="Cabin"/>
                <a:ea typeface="Cabin"/>
                <a:cs typeface="Cabin"/>
                <a:sym typeface="Cabin"/>
              </a:rPr>
              <a:t>recessive</a:t>
            </a:r>
          </a:p>
        </p:txBody>
      </p:sp>
      <p:sp>
        <p:nvSpPr>
          <p:cNvPr id="259" name="Shape 259"/>
          <p:cNvSpPr txBox="1"/>
          <p:nvPr/>
        </p:nvSpPr>
        <p:spPr>
          <a:xfrm>
            <a:off x="6477000" y="5410200"/>
            <a:ext cx="2667000" cy="9302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200" b="0" i="0" u="none" strike="noStrike" cap="none">
                <a:solidFill>
                  <a:schemeClr val="dk1"/>
                </a:solidFill>
                <a:latin typeface="Cabin"/>
                <a:ea typeface="Cabin"/>
                <a:cs typeface="Cabin"/>
                <a:sym typeface="Cabin"/>
              </a:rPr>
              <a:t>GG or Gg = Green</a:t>
            </a:r>
          </a:p>
          <a:p>
            <a:pPr marL="0" marR="0" lvl="0" indent="0" algn="l" rtl="0">
              <a:spcBef>
                <a:spcPts val="1100"/>
              </a:spcBef>
              <a:buSzPct val="25000"/>
              <a:buNone/>
            </a:pPr>
            <a:r>
              <a:rPr lang="en-US" sz="2200" b="0" i="0" u="none" strike="noStrike" cap="none">
                <a:solidFill>
                  <a:schemeClr val="dk1"/>
                </a:solidFill>
                <a:latin typeface="Cabin"/>
                <a:ea typeface="Cabin"/>
                <a:cs typeface="Cabin"/>
                <a:sym typeface="Cabin"/>
              </a:rPr>
              <a:t>gg = White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Punnett Squares</a:t>
            </a:r>
          </a:p>
        </p:txBody>
      </p:sp>
      <p:sp>
        <p:nvSpPr>
          <p:cNvPr id="265" name="Shape 265"/>
          <p:cNvSpPr txBox="1">
            <a:spLocks noGrp="1"/>
          </p:cNvSpPr>
          <p:nvPr>
            <p:ph type="body" idx="1"/>
          </p:nvPr>
        </p:nvSpPr>
        <p:spPr>
          <a:xfrm>
            <a:off x="1435608" y="1447800"/>
            <a:ext cx="7498080" cy="4800600"/>
          </a:xfrm>
          <a:prstGeom prst="rect">
            <a:avLst/>
          </a:prstGeom>
          <a:noFill/>
          <a:ln>
            <a:noFill/>
          </a:ln>
        </p:spPr>
        <p:txBody>
          <a:bodyPr wrap="square" lIns="91425" tIns="45700" rIns="91425" bIns="45700" anchor="t" anchorCtr="0">
            <a:noAutofit/>
          </a:bodyPr>
          <a:lstStyle/>
          <a:p>
            <a:pPr marL="365760" marR="0" lvl="0" indent="-289560" algn="l" rtl="0">
              <a:lnSpc>
                <a:spcPct val="100000"/>
              </a:lnSpc>
              <a:spcBef>
                <a:spcPts val="0"/>
              </a:spcBef>
              <a:buClr>
                <a:schemeClr val="accent1"/>
              </a:buClr>
              <a:buSzPct val="80000"/>
              <a:buFont typeface="Cabin"/>
              <a:buChar char="●"/>
            </a:pPr>
            <a:r>
              <a:rPr lang="en-US" sz="3200" b="1" i="0" u="sng" strike="noStrike" cap="none">
                <a:solidFill>
                  <a:schemeClr val="dk1"/>
                </a:solidFill>
                <a:latin typeface="Cabin"/>
                <a:ea typeface="Cabin"/>
                <a:cs typeface="Cabin"/>
                <a:sym typeface="Cabin"/>
              </a:rPr>
              <a:t>Monohybrid Cross </a:t>
            </a:r>
            <a:r>
              <a:rPr lang="en-US" sz="3200" b="1" i="0" u="none" strike="noStrike" cap="none">
                <a:solidFill>
                  <a:schemeClr val="dk1"/>
                </a:solidFill>
                <a:latin typeface="Cabin"/>
                <a:ea typeface="Cabin"/>
                <a:cs typeface="Cabin"/>
                <a:sym typeface="Cabin"/>
              </a:rPr>
              <a:t>- </a:t>
            </a:r>
            <a:r>
              <a:rPr lang="en-US" sz="3200" b="0" i="0" u="none" strike="noStrike" cap="none">
                <a:solidFill>
                  <a:schemeClr val="dk1"/>
                </a:solidFill>
                <a:latin typeface="Cabin"/>
                <a:ea typeface="Cabin"/>
                <a:cs typeface="Cabin"/>
                <a:sym typeface="Cabin"/>
              </a:rPr>
              <a:t>a cross that involves one pair of contrasting traits.</a:t>
            </a:r>
          </a:p>
          <a:p>
            <a:pPr marL="365760" marR="0" lvl="0" indent="-289560" algn="l" rtl="0">
              <a:lnSpc>
                <a:spcPct val="100000"/>
              </a:lnSpc>
              <a:spcBef>
                <a:spcPts val="600"/>
              </a:spcBef>
              <a:buClr>
                <a:schemeClr val="accent1"/>
              </a:buClr>
              <a:buSzPct val="25000"/>
              <a:buFont typeface="Cabin"/>
              <a:buNone/>
            </a:pPr>
            <a:endParaRPr sz="3200" b="0" i="0" u="none" strike="noStrike" cap="none">
              <a:solidFill>
                <a:schemeClr val="dk1"/>
              </a:solidFill>
              <a:latin typeface="Cabin"/>
              <a:ea typeface="Cabin"/>
              <a:cs typeface="Cabin"/>
              <a:sym typeface="Cabin"/>
            </a:endParaRPr>
          </a:p>
        </p:txBody>
      </p:sp>
      <p:graphicFrame>
        <p:nvGraphicFramePr>
          <p:cNvPr id="266" name="Shape 266"/>
          <p:cNvGraphicFramePr/>
          <p:nvPr/>
        </p:nvGraphicFramePr>
        <p:xfrm>
          <a:off x="2667000" y="3657600"/>
          <a:ext cx="4419600" cy="1905000"/>
        </p:xfrm>
        <a:graphic>
          <a:graphicData uri="http://schemas.openxmlformats.org/drawingml/2006/table">
            <a:tbl>
              <a:tblPr firstRow="1" bandRow="1">
                <a:noFill/>
                <a:tableStyleId>{CBDE251E-748B-4D1D-B075-E9288E031A05}</a:tableStyleId>
              </a:tblPr>
              <a:tblGrid>
                <a:gridCol w="901950">
                  <a:extLst>
                    <a:ext uri="{9D8B030D-6E8A-4147-A177-3AD203B41FA5}">
                      <a16:colId xmlns:a16="http://schemas.microsoft.com/office/drawing/2014/main" val="20000"/>
                    </a:ext>
                  </a:extLst>
                </a:gridCol>
                <a:gridCol w="1623525">
                  <a:extLst>
                    <a:ext uri="{9D8B030D-6E8A-4147-A177-3AD203B41FA5}">
                      <a16:colId xmlns:a16="http://schemas.microsoft.com/office/drawing/2014/main" val="20001"/>
                    </a:ext>
                  </a:extLst>
                </a:gridCol>
                <a:gridCol w="1894125">
                  <a:extLst>
                    <a:ext uri="{9D8B030D-6E8A-4147-A177-3AD203B41FA5}">
                      <a16:colId xmlns:a16="http://schemas.microsoft.com/office/drawing/2014/main" val="20002"/>
                    </a:ext>
                  </a:extLst>
                </a:gridCol>
              </a:tblGrid>
              <a:tr h="381000">
                <a:tc>
                  <a:txBody>
                    <a:bodyPr/>
                    <a:lstStyle/>
                    <a:p>
                      <a:pPr marL="0" marR="0" lvl="0" indent="0" algn="l" rtl="0">
                        <a:spcBef>
                          <a:spcPts val="0"/>
                        </a:spcBef>
                        <a:buSzPct val="25000"/>
                        <a:buNone/>
                      </a:pPr>
                      <a:endParaRPr sz="1800" u="none" strike="noStrike" cap="none">
                        <a:solidFill>
                          <a:schemeClr val="dk1"/>
                        </a:solidFill>
                      </a:endParaRPr>
                    </a:p>
                  </a:txBody>
                  <a:tcPr marL="91450" marR="91450" marT="45725" marB="45725"/>
                </a:tc>
                <a:tc>
                  <a:txBody>
                    <a:bodyPr/>
                    <a:lstStyle/>
                    <a:p>
                      <a:pPr marL="0" marR="0" lvl="0" indent="0" algn="ctr" rtl="0">
                        <a:spcBef>
                          <a:spcPts val="0"/>
                        </a:spcBef>
                        <a:buSzPct val="25000"/>
                        <a:buNone/>
                      </a:pPr>
                      <a:r>
                        <a:rPr lang="en-US" sz="1800" u="none" strike="noStrike" cap="none">
                          <a:solidFill>
                            <a:schemeClr val="dk1"/>
                          </a:solidFill>
                        </a:rPr>
                        <a:t>E</a:t>
                      </a:r>
                    </a:p>
                  </a:txBody>
                  <a:tcPr marL="91450" marR="91450" marT="45725" marB="45725"/>
                </a:tc>
                <a:tc>
                  <a:txBody>
                    <a:bodyPr/>
                    <a:lstStyle/>
                    <a:p>
                      <a:pPr marL="0" marR="0" lvl="0" indent="0" algn="ctr" rtl="0">
                        <a:spcBef>
                          <a:spcPts val="0"/>
                        </a:spcBef>
                        <a:buSzPct val="25000"/>
                        <a:buNone/>
                      </a:pPr>
                      <a:r>
                        <a:rPr lang="en-US" sz="1800" u="none" strike="noStrike" cap="none">
                          <a:solidFill>
                            <a:schemeClr val="dk1"/>
                          </a:solidFill>
                        </a:rPr>
                        <a:t>e</a:t>
                      </a:r>
                    </a:p>
                  </a:txBody>
                  <a:tcPr marL="91450" marR="91450" marT="45725" marB="45725"/>
                </a:tc>
                <a:extLst>
                  <a:ext uri="{0D108BD9-81ED-4DB2-BD59-A6C34878D82A}">
                    <a16:rowId xmlns:a16="http://schemas.microsoft.com/office/drawing/2014/main" val="10000"/>
                  </a:ext>
                </a:extLst>
              </a:tr>
              <a:tr h="762000">
                <a:tc>
                  <a:txBody>
                    <a:bodyPr/>
                    <a:lstStyle/>
                    <a:p>
                      <a:pPr marL="0" marR="0" lvl="0" indent="0" algn="ctr" rtl="0">
                        <a:spcBef>
                          <a:spcPts val="0"/>
                        </a:spcBef>
                        <a:buSzPct val="25000"/>
                        <a:buNone/>
                      </a:pPr>
                      <a:r>
                        <a:rPr lang="en-US" sz="1800" u="none" strike="noStrike" cap="none">
                          <a:solidFill>
                            <a:schemeClr val="dk1"/>
                          </a:solidFill>
                        </a:rPr>
                        <a:t>E</a:t>
                      </a:r>
                    </a:p>
                  </a:txBody>
                  <a:tcPr marL="91450" marR="91450" marT="45725" marB="45725"/>
                </a:tc>
                <a:tc>
                  <a:txBody>
                    <a:bodyPr/>
                    <a:lstStyle/>
                    <a:p>
                      <a:pPr marL="0" marR="0" lvl="0" indent="0" algn="l" rtl="0">
                        <a:spcBef>
                          <a:spcPts val="0"/>
                        </a:spcBef>
                        <a:buSzPct val="25000"/>
                        <a:buNone/>
                      </a:pPr>
                      <a:endParaRPr sz="1800" u="none" strike="noStrike" cap="none">
                        <a:solidFill>
                          <a:schemeClr val="dk1"/>
                        </a:solidFill>
                      </a:endParaRPr>
                    </a:p>
                  </a:txBody>
                  <a:tcPr marL="91450" marR="91450" marT="45725" marB="45725">
                    <a:solidFill>
                      <a:schemeClr val="accent2"/>
                    </a:solidFill>
                  </a:tcPr>
                </a:tc>
                <a:tc>
                  <a:txBody>
                    <a:bodyPr/>
                    <a:lstStyle/>
                    <a:p>
                      <a:pPr marL="0" marR="0" lvl="0" indent="0" algn="l" rtl="0">
                        <a:spcBef>
                          <a:spcPts val="0"/>
                        </a:spcBef>
                        <a:buSzPct val="25000"/>
                        <a:buNone/>
                      </a:pPr>
                      <a:endParaRPr sz="1800" u="none" strike="noStrike" cap="none">
                        <a:solidFill>
                          <a:schemeClr val="dk1"/>
                        </a:solidFill>
                      </a:endParaRPr>
                    </a:p>
                  </a:txBody>
                  <a:tcPr marL="91450" marR="91450" marT="45725" marB="45725">
                    <a:solidFill>
                      <a:schemeClr val="accent2"/>
                    </a:solidFill>
                  </a:tcPr>
                </a:tc>
                <a:extLst>
                  <a:ext uri="{0D108BD9-81ED-4DB2-BD59-A6C34878D82A}">
                    <a16:rowId xmlns:a16="http://schemas.microsoft.com/office/drawing/2014/main" val="10001"/>
                  </a:ext>
                </a:extLst>
              </a:tr>
              <a:tr h="762000">
                <a:tc>
                  <a:txBody>
                    <a:bodyPr/>
                    <a:lstStyle/>
                    <a:p>
                      <a:pPr marL="0" marR="0" lvl="0" indent="0" algn="ctr" rtl="0">
                        <a:spcBef>
                          <a:spcPts val="0"/>
                        </a:spcBef>
                        <a:buSzPct val="25000"/>
                        <a:buNone/>
                      </a:pPr>
                      <a:r>
                        <a:rPr lang="en-US" sz="1800" u="none" strike="noStrike" cap="none">
                          <a:solidFill>
                            <a:schemeClr val="dk1"/>
                          </a:solidFill>
                        </a:rPr>
                        <a:t>e</a:t>
                      </a:r>
                    </a:p>
                  </a:txBody>
                  <a:tcPr marL="91450" marR="91450" marT="45725" marB="45725"/>
                </a:tc>
                <a:tc>
                  <a:txBody>
                    <a:bodyPr/>
                    <a:lstStyle/>
                    <a:p>
                      <a:pPr marL="0" marR="0" lvl="0" indent="0" algn="l" rtl="0">
                        <a:spcBef>
                          <a:spcPts val="0"/>
                        </a:spcBef>
                        <a:buSzPct val="25000"/>
                        <a:buNone/>
                      </a:pPr>
                      <a:endParaRPr sz="1800" u="none" strike="noStrike" cap="none">
                        <a:solidFill>
                          <a:schemeClr val="dk1"/>
                        </a:solidFill>
                      </a:endParaRPr>
                    </a:p>
                  </a:txBody>
                  <a:tcPr marL="91450" marR="91450" marT="45725" marB="45725">
                    <a:solidFill>
                      <a:schemeClr val="accent2"/>
                    </a:solidFill>
                  </a:tcPr>
                </a:tc>
                <a:tc>
                  <a:txBody>
                    <a:bodyPr/>
                    <a:lstStyle/>
                    <a:p>
                      <a:pPr marL="0" marR="0" lvl="0" indent="0" algn="l" rtl="0">
                        <a:spcBef>
                          <a:spcPts val="0"/>
                        </a:spcBef>
                        <a:buSzPct val="25000"/>
                        <a:buNone/>
                      </a:pPr>
                      <a:endParaRPr sz="1800" u="none" strike="noStrike" cap="none">
                        <a:solidFill>
                          <a:schemeClr val="dk1"/>
                        </a:solidFill>
                      </a:endParaRPr>
                    </a:p>
                  </a:txBody>
                  <a:tcPr marL="91450" marR="91450" marT="45725" marB="45725">
                    <a:solidFill>
                      <a:schemeClr val="accent2"/>
                    </a:solidFill>
                  </a:tcPr>
                </a:tc>
                <a:extLst>
                  <a:ext uri="{0D108BD9-81ED-4DB2-BD59-A6C34878D82A}">
                    <a16:rowId xmlns:a16="http://schemas.microsoft.com/office/drawing/2014/main" val="10002"/>
                  </a:ext>
                </a:extLst>
              </a:tr>
            </a:tbl>
          </a:graphicData>
        </a:graphic>
      </p:graphicFrame>
      <p:sp>
        <p:nvSpPr>
          <p:cNvPr id="267" name="Shape 267"/>
          <p:cNvSpPr txBox="1"/>
          <p:nvPr/>
        </p:nvSpPr>
        <p:spPr>
          <a:xfrm>
            <a:off x="1295400" y="4419600"/>
            <a:ext cx="137160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bin"/>
                <a:ea typeface="Cabin"/>
                <a:cs typeface="Cabin"/>
                <a:sym typeface="Cabin"/>
              </a:rPr>
              <a:t>Mom’s Genotype:</a:t>
            </a:r>
          </a:p>
        </p:txBody>
      </p:sp>
      <p:sp>
        <p:nvSpPr>
          <p:cNvPr id="268" name="Shape 268"/>
          <p:cNvSpPr txBox="1"/>
          <p:nvPr/>
        </p:nvSpPr>
        <p:spPr>
          <a:xfrm>
            <a:off x="4572000" y="2971800"/>
            <a:ext cx="137160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bin"/>
                <a:ea typeface="Cabin"/>
                <a:cs typeface="Cabin"/>
                <a:sym typeface="Cabin"/>
              </a:rPr>
              <a:t>Dad’s Genotype:</a:t>
            </a:r>
          </a:p>
        </p:txBody>
      </p:sp>
      <p:sp>
        <p:nvSpPr>
          <p:cNvPr id="269" name="Shape 269"/>
          <p:cNvSpPr txBox="1"/>
          <p:nvPr/>
        </p:nvSpPr>
        <p:spPr>
          <a:xfrm>
            <a:off x="3733800" y="4114800"/>
            <a:ext cx="1295400" cy="52322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b="0" i="0" u="none" strike="noStrike" cap="none">
                <a:solidFill>
                  <a:schemeClr val="dk1"/>
                </a:solidFill>
                <a:latin typeface="Cabin"/>
                <a:ea typeface="Cabin"/>
                <a:cs typeface="Cabin"/>
                <a:sym typeface="Cabin"/>
              </a:rPr>
              <a:t>EE</a:t>
            </a:r>
          </a:p>
        </p:txBody>
      </p:sp>
      <p:sp>
        <p:nvSpPr>
          <p:cNvPr id="270" name="Shape 270"/>
          <p:cNvSpPr txBox="1"/>
          <p:nvPr/>
        </p:nvSpPr>
        <p:spPr>
          <a:xfrm>
            <a:off x="5410200" y="4191000"/>
            <a:ext cx="1295400" cy="52322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b="0" i="0" u="none" strike="noStrike" cap="none">
                <a:solidFill>
                  <a:schemeClr val="dk1"/>
                </a:solidFill>
                <a:latin typeface="Cabin"/>
                <a:ea typeface="Cabin"/>
                <a:cs typeface="Cabin"/>
                <a:sym typeface="Cabin"/>
              </a:rPr>
              <a:t>Ee</a:t>
            </a:r>
          </a:p>
        </p:txBody>
      </p:sp>
      <p:sp>
        <p:nvSpPr>
          <p:cNvPr id="271" name="Shape 271"/>
          <p:cNvSpPr txBox="1"/>
          <p:nvPr/>
        </p:nvSpPr>
        <p:spPr>
          <a:xfrm>
            <a:off x="3733800" y="4876800"/>
            <a:ext cx="1295400" cy="52322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b="0" i="0" u="none" strike="noStrike" cap="none">
                <a:solidFill>
                  <a:schemeClr val="dk1"/>
                </a:solidFill>
                <a:latin typeface="Cabin"/>
                <a:ea typeface="Cabin"/>
                <a:cs typeface="Cabin"/>
                <a:sym typeface="Cabin"/>
              </a:rPr>
              <a:t>Ee</a:t>
            </a:r>
          </a:p>
        </p:txBody>
      </p:sp>
      <p:sp>
        <p:nvSpPr>
          <p:cNvPr id="272" name="Shape 272"/>
          <p:cNvSpPr txBox="1"/>
          <p:nvPr/>
        </p:nvSpPr>
        <p:spPr>
          <a:xfrm>
            <a:off x="5562600" y="4876800"/>
            <a:ext cx="1295400" cy="52322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b="0" i="0" u="none" strike="noStrike" cap="none">
                <a:solidFill>
                  <a:schemeClr val="dk1"/>
                </a:solidFill>
                <a:latin typeface="Cabin"/>
                <a:ea typeface="Cabin"/>
                <a:cs typeface="Cabin"/>
                <a:sym typeface="Cabin"/>
              </a:rPr>
              <a:t>ee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0"/>
                                        </p:tgtEl>
                                        <p:attrNameLst>
                                          <p:attrName>style.visibility</p:attrName>
                                        </p:attrNameLst>
                                      </p:cBhvr>
                                      <p:to>
                                        <p:strVal val="visible"/>
                                      </p:to>
                                    </p:set>
                                    <p:animEffect transition="in" filter="fade">
                                      <p:cBhvr>
                                        <p:cTn id="12" dur="1"/>
                                        <p:tgtEl>
                                          <p:spTgt spid="2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1"/>
                                        </p:tgtEl>
                                        <p:attrNameLst>
                                          <p:attrName>style.visibility</p:attrName>
                                        </p:attrNameLst>
                                      </p:cBhvr>
                                      <p:to>
                                        <p:strVal val="visible"/>
                                      </p:to>
                                    </p:set>
                                    <p:animEffect transition="in" filter="fade">
                                      <p:cBhvr>
                                        <p:cTn id="17" dur="1"/>
                                        <p:tgtEl>
                                          <p:spTgt spid="2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2"/>
                                        </p:tgtEl>
                                        <p:attrNameLst>
                                          <p:attrName>style.visibility</p:attrName>
                                        </p:attrNameLst>
                                      </p:cBhvr>
                                      <p:to>
                                        <p:strVal val="visible"/>
                                      </p:to>
                                    </p:set>
                                    <p:animEffect transition="in" filter="fade">
                                      <p:cBhvr>
                                        <p:cTn id="22" dur="1"/>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Punnett Squares</a:t>
            </a:r>
          </a:p>
        </p:txBody>
      </p:sp>
      <p:sp>
        <p:nvSpPr>
          <p:cNvPr id="278" name="Shape 278"/>
          <p:cNvSpPr txBox="1">
            <a:spLocks noGrp="1"/>
          </p:cNvSpPr>
          <p:nvPr>
            <p:ph type="body" idx="1"/>
          </p:nvPr>
        </p:nvSpPr>
        <p:spPr>
          <a:xfrm>
            <a:off x="1435608" y="1447800"/>
            <a:ext cx="7498080" cy="4800600"/>
          </a:xfrm>
          <a:prstGeom prst="rect">
            <a:avLst/>
          </a:prstGeom>
          <a:noFill/>
          <a:ln>
            <a:noFill/>
          </a:ln>
        </p:spPr>
        <p:txBody>
          <a:bodyPr wrap="square" lIns="91425" tIns="45700" rIns="91425" bIns="45700" anchor="t" anchorCtr="0">
            <a:noAutofit/>
          </a:bodyPr>
          <a:lstStyle/>
          <a:p>
            <a:pPr marL="365760" marR="0" lvl="0" indent="-289560" algn="l" rtl="0">
              <a:lnSpc>
                <a:spcPct val="100000"/>
              </a:lnSpc>
              <a:spcBef>
                <a:spcPts val="0"/>
              </a:spcBef>
              <a:buClr>
                <a:schemeClr val="accent1"/>
              </a:buClr>
              <a:buSzPct val="80000"/>
              <a:buFont typeface="Cabin"/>
              <a:buChar char="●"/>
            </a:pPr>
            <a:r>
              <a:rPr lang="en-US" sz="3200" b="1" i="0" u="sng" strike="noStrike" cap="none">
                <a:solidFill>
                  <a:schemeClr val="dk1"/>
                </a:solidFill>
                <a:latin typeface="Cabin"/>
                <a:ea typeface="Cabin"/>
                <a:cs typeface="Cabin"/>
                <a:sym typeface="Cabin"/>
              </a:rPr>
              <a:t>Dihybrid Cross </a:t>
            </a:r>
            <a:r>
              <a:rPr lang="en-US" sz="3200" b="1" i="0" u="none" strike="noStrike" cap="none">
                <a:solidFill>
                  <a:schemeClr val="dk1"/>
                </a:solidFill>
                <a:latin typeface="Cabin"/>
                <a:ea typeface="Cabin"/>
                <a:cs typeface="Cabin"/>
                <a:sym typeface="Cabin"/>
              </a:rPr>
              <a:t>- </a:t>
            </a:r>
            <a:r>
              <a:rPr lang="en-US" sz="3200" b="0" i="0" u="none" strike="noStrike" cap="none">
                <a:solidFill>
                  <a:schemeClr val="dk1"/>
                </a:solidFill>
                <a:latin typeface="Cabin"/>
                <a:ea typeface="Cabin"/>
                <a:cs typeface="Cabin"/>
                <a:sym typeface="Cabin"/>
              </a:rPr>
              <a:t>a cross that involves two pairs of contrasting traits.</a:t>
            </a:r>
          </a:p>
          <a:p>
            <a:pPr marL="365760" marR="0" lvl="0" indent="-289560" algn="l" rtl="0">
              <a:lnSpc>
                <a:spcPct val="100000"/>
              </a:lnSpc>
              <a:spcBef>
                <a:spcPts val="600"/>
              </a:spcBef>
              <a:buClr>
                <a:schemeClr val="accent1"/>
              </a:buClr>
              <a:buSzPct val="25000"/>
              <a:buFont typeface="Cabin"/>
              <a:buNone/>
            </a:pPr>
            <a:endParaRPr sz="3200" b="0" i="0" u="none" strike="noStrike" cap="none">
              <a:solidFill>
                <a:schemeClr val="dk1"/>
              </a:solidFill>
              <a:latin typeface="Cabin"/>
              <a:ea typeface="Cabin"/>
              <a:cs typeface="Cabin"/>
              <a:sym typeface="Cabin"/>
            </a:endParaRPr>
          </a:p>
        </p:txBody>
      </p:sp>
      <p:sp>
        <p:nvSpPr>
          <p:cNvPr id="279" name="Shape 279"/>
          <p:cNvSpPr txBox="1"/>
          <p:nvPr/>
        </p:nvSpPr>
        <p:spPr>
          <a:xfrm>
            <a:off x="1295400" y="4419600"/>
            <a:ext cx="137160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bin"/>
                <a:ea typeface="Cabin"/>
                <a:cs typeface="Cabin"/>
                <a:sym typeface="Cabin"/>
              </a:rPr>
              <a:t>Mom’s Genotype:</a:t>
            </a:r>
          </a:p>
        </p:txBody>
      </p:sp>
      <p:sp>
        <p:nvSpPr>
          <p:cNvPr id="280" name="Shape 280"/>
          <p:cNvSpPr txBox="1"/>
          <p:nvPr/>
        </p:nvSpPr>
        <p:spPr>
          <a:xfrm>
            <a:off x="4572000" y="2971800"/>
            <a:ext cx="1371600" cy="646331"/>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bin"/>
                <a:ea typeface="Cabin"/>
                <a:cs typeface="Cabin"/>
                <a:sym typeface="Cabin"/>
              </a:rPr>
              <a:t>Dad’s Genotype:</a:t>
            </a:r>
          </a:p>
        </p:txBody>
      </p:sp>
      <p:graphicFrame>
        <p:nvGraphicFramePr>
          <p:cNvPr id="281" name="Shape 281"/>
          <p:cNvGraphicFramePr/>
          <p:nvPr/>
        </p:nvGraphicFramePr>
        <p:xfrm>
          <a:off x="2514600" y="3962400"/>
          <a:ext cx="6096000" cy="1854250"/>
        </p:xfrm>
        <a:graphic>
          <a:graphicData uri="http://schemas.openxmlformats.org/drawingml/2006/table">
            <a:tbl>
              <a:tblPr firstRow="1" bandRow="1">
                <a:noFill/>
                <a:tableStyleId>{CBDE251E-748B-4D1D-B075-E9288E031A05}</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50">
                <a:tc>
                  <a:txBody>
                    <a:bodyPr/>
                    <a:lstStyle/>
                    <a:p>
                      <a:pPr marL="0" marR="0" lvl="0" indent="0" algn="l" rtl="0">
                        <a:spcBef>
                          <a:spcPts val="0"/>
                        </a:spcBef>
                        <a:buSzPct val="25000"/>
                        <a:buNone/>
                      </a:pPr>
                      <a:endParaRPr sz="1800" u="none" strike="noStrike" cap="none"/>
                    </a:p>
                  </a:txBody>
                  <a:tcPr marL="91450" marR="91450" marT="45725" marB="45725"/>
                </a:tc>
                <a:tc>
                  <a:txBody>
                    <a:bodyPr/>
                    <a:lstStyle/>
                    <a:p>
                      <a:pPr marL="0" marR="0" lvl="0" indent="0" algn="l" rtl="0">
                        <a:spcBef>
                          <a:spcPts val="0"/>
                        </a:spcBef>
                        <a:buSzPct val="25000"/>
                        <a:buNone/>
                      </a:pPr>
                      <a:endParaRPr sz="1800" u="none" strike="noStrike" cap="none"/>
                    </a:p>
                  </a:txBody>
                  <a:tcPr marL="91450" marR="91450" marT="45725" marB="45725">
                    <a:solidFill>
                      <a:schemeClr val="accent2"/>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accent2"/>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accent2"/>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accent2"/>
                    </a:solidFill>
                  </a:tcPr>
                </a:tc>
                <a:extLst>
                  <a:ext uri="{0D108BD9-81ED-4DB2-BD59-A6C34878D82A}">
                    <a16:rowId xmlns:a16="http://schemas.microsoft.com/office/drawing/2014/main" val="10000"/>
                  </a:ext>
                </a:extLst>
              </a:tr>
              <a:tr h="370850">
                <a:tc>
                  <a:txBody>
                    <a:bodyPr/>
                    <a:lstStyle/>
                    <a:p>
                      <a:pPr marL="0" marR="0" lvl="0" indent="0" algn="l" rtl="0">
                        <a:spcBef>
                          <a:spcPts val="0"/>
                        </a:spcBef>
                        <a:buSzPct val="25000"/>
                        <a:buNone/>
                      </a:pPr>
                      <a:endParaRPr sz="1800" u="none" strike="noStrike" cap="none"/>
                    </a:p>
                  </a:txBody>
                  <a:tcPr marL="91450" marR="91450" marT="45725" marB="45725">
                    <a:solidFill>
                      <a:schemeClr val="accent2"/>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accent1"/>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accent1"/>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accent1"/>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accent1"/>
                    </a:solidFill>
                  </a:tcPr>
                </a:tc>
                <a:extLst>
                  <a:ext uri="{0D108BD9-81ED-4DB2-BD59-A6C34878D82A}">
                    <a16:rowId xmlns:a16="http://schemas.microsoft.com/office/drawing/2014/main" val="10001"/>
                  </a:ext>
                </a:extLst>
              </a:tr>
              <a:tr h="370850">
                <a:tc>
                  <a:txBody>
                    <a:bodyPr/>
                    <a:lstStyle/>
                    <a:p>
                      <a:pPr marL="0" marR="0" lvl="0" indent="0" algn="l" rtl="0">
                        <a:spcBef>
                          <a:spcPts val="0"/>
                        </a:spcBef>
                        <a:buSzPct val="25000"/>
                        <a:buNone/>
                      </a:pPr>
                      <a:endParaRPr sz="1800" u="none" strike="noStrike" cap="none"/>
                    </a:p>
                  </a:txBody>
                  <a:tcPr marL="91450" marR="91450" marT="45725" marB="45725">
                    <a:solidFill>
                      <a:schemeClr val="accent2"/>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accent1"/>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accent1"/>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accent1"/>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accent1"/>
                    </a:solidFill>
                  </a:tcPr>
                </a:tc>
                <a:extLst>
                  <a:ext uri="{0D108BD9-81ED-4DB2-BD59-A6C34878D82A}">
                    <a16:rowId xmlns:a16="http://schemas.microsoft.com/office/drawing/2014/main" val="10002"/>
                  </a:ext>
                </a:extLst>
              </a:tr>
              <a:tr h="370850">
                <a:tc>
                  <a:txBody>
                    <a:bodyPr/>
                    <a:lstStyle/>
                    <a:p>
                      <a:pPr marL="0" marR="0" lvl="0" indent="0" algn="l" rtl="0">
                        <a:spcBef>
                          <a:spcPts val="0"/>
                        </a:spcBef>
                        <a:buSzPct val="25000"/>
                        <a:buNone/>
                      </a:pPr>
                      <a:endParaRPr sz="1800" u="none" strike="noStrike" cap="none"/>
                    </a:p>
                  </a:txBody>
                  <a:tcPr marL="91450" marR="91450" marT="45725" marB="45725">
                    <a:solidFill>
                      <a:schemeClr val="accent2"/>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accent1"/>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accent1"/>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accent1"/>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accent1"/>
                    </a:solidFill>
                  </a:tcPr>
                </a:tc>
                <a:extLst>
                  <a:ext uri="{0D108BD9-81ED-4DB2-BD59-A6C34878D82A}">
                    <a16:rowId xmlns:a16="http://schemas.microsoft.com/office/drawing/2014/main" val="10003"/>
                  </a:ext>
                </a:extLst>
              </a:tr>
              <a:tr h="370850">
                <a:tc>
                  <a:txBody>
                    <a:bodyPr/>
                    <a:lstStyle/>
                    <a:p>
                      <a:pPr marL="0" marR="0" lvl="0" indent="0" algn="l" rtl="0">
                        <a:spcBef>
                          <a:spcPts val="0"/>
                        </a:spcBef>
                        <a:buSzPct val="25000"/>
                        <a:buNone/>
                      </a:pPr>
                      <a:endParaRPr sz="1800" u="none" strike="noStrike" cap="none"/>
                    </a:p>
                  </a:txBody>
                  <a:tcPr marL="91450" marR="91450" marT="45725" marB="45725">
                    <a:solidFill>
                      <a:schemeClr val="accent2"/>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accent1"/>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accent1"/>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accent1"/>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accen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0" y="3752088"/>
            <a:ext cx="3616871" cy="2160270"/>
          </a:xfrm>
        </p:spPr>
        <p:txBody>
          <a:bodyPr/>
          <a:lstStyle/>
          <a:p>
            <a:endParaRPr lang="en-US" dirty="0"/>
          </a:p>
        </p:txBody>
      </p:sp>
      <p:pic>
        <p:nvPicPr>
          <p:cNvPr id="2050" name="Picture 2" descr="http://1.bp.blogspot.com/-E1HNtngaNio/T_uldNBEfeI/AAAAAAAAA0c/dRTiYl12efM/s1600/Baby+Daddy+%28final%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971" y="0"/>
            <a:ext cx="67905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898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Practice</a:t>
            </a:r>
          </a:p>
        </p:txBody>
      </p:sp>
      <p:sp>
        <p:nvSpPr>
          <p:cNvPr id="287" name="Shape 287"/>
          <p:cNvSpPr txBox="1">
            <a:spLocks noGrp="1"/>
          </p:cNvSpPr>
          <p:nvPr>
            <p:ph type="body" idx="1"/>
          </p:nvPr>
        </p:nvSpPr>
        <p:spPr>
          <a:xfrm>
            <a:off x="533400" y="1524000"/>
            <a:ext cx="8400288" cy="5105400"/>
          </a:xfrm>
          <a:prstGeom prst="rect">
            <a:avLst/>
          </a:prstGeom>
          <a:noFill/>
          <a:ln>
            <a:noFill/>
          </a:ln>
        </p:spPr>
        <p:txBody>
          <a:bodyPr wrap="square" lIns="91425" tIns="45700" rIns="91425" bIns="45700" anchor="t" anchorCtr="0">
            <a:noAutofit/>
          </a:bodyPr>
          <a:lstStyle/>
          <a:p>
            <a:pPr marL="365760" marR="0" lvl="0" indent="-289560" algn="l" rtl="0">
              <a:lnSpc>
                <a:spcPct val="80000"/>
              </a:lnSpc>
              <a:spcBef>
                <a:spcPts val="0"/>
              </a:spcBef>
              <a:buClr>
                <a:schemeClr val="accent1"/>
              </a:buClr>
              <a:buSzPct val="78260"/>
              <a:buFont typeface="Cabin"/>
              <a:buChar char="●"/>
            </a:pPr>
            <a:r>
              <a:rPr lang="en-US" sz="2250" b="1" i="0" u="none" strike="noStrike" cap="none">
                <a:solidFill>
                  <a:schemeClr val="dk1"/>
                </a:solidFill>
                <a:latin typeface="Cabin"/>
                <a:ea typeface="Cabin"/>
                <a:cs typeface="Cabin"/>
                <a:sym typeface="Cabin"/>
              </a:rPr>
              <a:t>In pea plants, tall is dominant over short. (T = tall, t = short)</a:t>
            </a:r>
          </a:p>
          <a:p>
            <a:pPr marL="365760" marR="0" lvl="0" indent="-289560" algn="l" rtl="0">
              <a:lnSpc>
                <a:spcPct val="80000"/>
              </a:lnSpc>
              <a:spcBef>
                <a:spcPts val="600"/>
              </a:spcBef>
              <a:buClr>
                <a:schemeClr val="accent1"/>
              </a:buClr>
              <a:buSzPct val="80000"/>
              <a:buFont typeface="Cabin"/>
              <a:buNone/>
            </a:pPr>
            <a:endParaRPr sz="2800" b="0" i="0" u="none"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78260"/>
              <a:buFont typeface="Cabin"/>
              <a:buChar char="●"/>
            </a:pPr>
            <a:r>
              <a:rPr lang="en-US" sz="2250" b="0" i="0" u="none" strike="noStrike" cap="none">
                <a:solidFill>
                  <a:schemeClr val="dk1"/>
                </a:solidFill>
                <a:latin typeface="Cabin"/>
                <a:ea typeface="Cabin"/>
                <a:cs typeface="Cabin"/>
                <a:sym typeface="Cabin"/>
              </a:rPr>
              <a:t>What letters will represent a heterozygous tall plant? </a:t>
            </a:r>
          </a:p>
          <a:p>
            <a:pPr marL="365760" marR="0" lvl="0" indent="-289560" algn="l" rtl="0">
              <a:lnSpc>
                <a:spcPct val="80000"/>
              </a:lnSpc>
              <a:spcBef>
                <a:spcPts val="600"/>
              </a:spcBef>
              <a:buClr>
                <a:schemeClr val="accent1"/>
              </a:buClr>
              <a:buSzPct val="78260"/>
              <a:buFont typeface="Cabin"/>
              <a:buChar char="●"/>
            </a:pPr>
            <a:r>
              <a:rPr lang="en-US" sz="2250" b="0" i="0" u="none" strike="noStrike" cap="none">
                <a:solidFill>
                  <a:schemeClr val="dk1"/>
                </a:solidFill>
                <a:latin typeface="Cabin"/>
                <a:ea typeface="Cabin"/>
                <a:cs typeface="Cabin"/>
                <a:sym typeface="Cabin"/>
              </a:rPr>
              <a:t>What letters will represent a homozygous short plant?  </a:t>
            </a:r>
          </a:p>
          <a:p>
            <a:pPr marL="365760" marR="0" lvl="0" indent="-289560" algn="l" rtl="0">
              <a:lnSpc>
                <a:spcPct val="80000"/>
              </a:lnSpc>
              <a:spcBef>
                <a:spcPts val="600"/>
              </a:spcBef>
              <a:buClr>
                <a:schemeClr val="accent1"/>
              </a:buClr>
              <a:buSzPct val="78260"/>
              <a:buFont typeface="Cabin"/>
              <a:buChar char="●"/>
            </a:pPr>
            <a:r>
              <a:rPr lang="en-US" sz="2250" b="0" i="0" u="none" strike="noStrike" cap="none">
                <a:solidFill>
                  <a:schemeClr val="dk1"/>
                </a:solidFill>
                <a:latin typeface="Cabin"/>
                <a:ea typeface="Cabin"/>
                <a:cs typeface="Cabin"/>
                <a:sym typeface="Cabin"/>
              </a:rPr>
              <a:t>What type of offspring would result if we</a:t>
            </a:r>
            <a:r>
              <a:rPr lang="en-US" sz="2250" b="1" i="1" u="none" strike="noStrike" cap="none">
                <a:solidFill>
                  <a:schemeClr val="dk1"/>
                </a:solidFill>
                <a:latin typeface="Cabin"/>
                <a:ea typeface="Cabin"/>
                <a:cs typeface="Cabin"/>
                <a:sym typeface="Cabin"/>
              </a:rPr>
              <a:t> crossed</a:t>
            </a:r>
            <a:r>
              <a:rPr lang="en-US" sz="2250" b="0" i="0" u="none" strike="noStrike" cap="none">
                <a:solidFill>
                  <a:schemeClr val="dk1"/>
                </a:solidFill>
                <a:latin typeface="Cabin"/>
                <a:ea typeface="Cabin"/>
                <a:cs typeface="Cabin"/>
                <a:sym typeface="Cabin"/>
              </a:rPr>
              <a:t> a heterozygous tall plant with a short plant?  Complete the Punnett square below to find out.</a:t>
            </a:r>
          </a:p>
          <a:p>
            <a:pPr marL="365760" marR="0" lvl="0" indent="-289560" algn="l" rtl="0">
              <a:lnSpc>
                <a:spcPct val="80000"/>
              </a:lnSpc>
              <a:spcBef>
                <a:spcPts val="600"/>
              </a:spcBef>
              <a:buClr>
                <a:schemeClr val="accent1"/>
              </a:buClr>
              <a:buSzPct val="78260"/>
              <a:buFont typeface="Cabin"/>
              <a:buChar char="●"/>
            </a:pPr>
            <a:r>
              <a:rPr lang="en-US" sz="2250" b="1" i="0" u="none" strike="noStrike" cap="none">
                <a:solidFill>
                  <a:schemeClr val="dk1"/>
                </a:solidFill>
                <a:latin typeface="Cabin"/>
                <a:ea typeface="Cabin"/>
                <a:cs typeface="Cabin"/>
                <a:sym typeface="Cabin"/>
              </a:rPr>
              <a:t>Parents</a:t>
            </a:r>
            <a:r>
              <a:rPr lang="en-US" sz="2250" b="0" i="0" u="none" strike="noStrike" cap="none">
                <a:solidFill>
                  <a:schemeClr val="dk1"/>
                </a:solidFill>
                <a:latin typeface="Cabin"/>
                <a:ea typeface="Cabin"/>
                <a:cs typeface="Cabin"/>
                <a:sym typeface="Cabin"/>
              </a:rPr>
              <a:t> </a:t>
            </a:r>
            <a:r>
              <a:rPr lang="en-US" sz="2250" b="1" i="0" u="none" strike="noStrike" cap="none">
                <a:solidFill>
                  <a:schemeClr val="dk1"/>
                </a:solidFill>
                <a:latin typeface="Cabin"/>
                <a:ea typeface="Cabin"/>
                <a:cs typeface="Cabin"/>
                <a:sym typeface="Cabin"/>
              </a:rPr>
              <a:t>(P)</a:t>
            </a:r>
            <a:r>
              <a:rPr lang="en-US" sz="2250" b="0" i="0" u="none" strike="noStrike" cap="none">
                <a:solidFill>
                  <a:schemeClr val="dk1"/>
                </a:solidFill>
                <a:latin typeface="Cabin"/>
                <a:ea typeface="Cabin"/>
                <a:cs typeface="Cabin"/>
                <a:sym typeface="Cabin"/>
              </a:rPr>
              <a:t> =    </a:t>
            </a:r>
            <a:r>
              <a:rPr lang="en-US" sz="2250" b="1" i="0" u="none" strike="noStrike" cap="none">
                <a:solidFill>
                  <a:schemeClr val="dk1"/>
                </a:solidFill>
                <a:latin typeface="Cabin"/>
                <a:ea typeface="Cabin"/>
                <a:cs typeface="Cabin"/>
                <a:sym typeface="Cabin"/>
              </a:rPr>
              <a:t>Tt  X  tt</a:t>
            </a:r>
          </a:p>
          <a:p>
            <a:pPr marL="640080" marR="0" lvl="1" indent="-246380" algn="l" rtl="0">
              <a:lnSpc>
                <a:spcPct val="80000"/>
              </a:lnSpc>
              <a:spcBef>
                <a:spcPts val="550"/>
              </a:spcBef>
              <a:buClr>
                <a:schemeClr val="accent1"/>
              </a:buClr>
              <a:buSzPct val="97500"/>
              <a:buFont typeface="Cabin"/>
              <a:buChar char="◦"/>
            </a:pPr>
            <a:r>
              <a:rPr lang="en-US" sz="1950" b="0" i="0" u="none" strike="noStrike" cap="none">
                <a:solidFill>
                  <a:schemeClr val="dk1"/>
                </a:solidFill>
                <a:latin typeface="Cabin"/>
                <a:ea typeface="Cabin"/>
                <a:cs typeface="Cabin"/>
                <a:sym typeface="Cabin"/>
              </a:rPr>
              <a:t>What are the possible genotypes of the offspring (include fractions)? </a:t>
            </a:r>
          </a:p>
          <a:p>
            <a:pPr marL="640080" marR="0" lvl="1" indent="-246380" algn="l" rtl="0">
              <a:lnSpc>
                <a:spcPct val="80000"/>
              </a:lnSpc>
              <a:spcBef>
                <a:spcPts val="550"/>
              </a:spcBef>
              <a:buClr>
                <a:schemeClr val="accent1"/>
              </a:buClr>
              <a:buSzPct val="96923"/>
              <a:buFont typeface="Cabin"/>
              <a:buNone/>
            </a:pPr>
            <a:endParaRPr sz="1250" b="0" i="0" u="none" strike="noStrike" cap="none">
              <a:solidFill>
                <a:schemeClr val="dk1"/>
              </a:solidFill>
              <a:latin typeface="Cabin"/>
              <a:ea typeface="Cabin"/>
              <a:cs typeface="Cabin"/>
              <a:sym typeface="Cabin"/>
            </a:endParaRPr>
          </a:p>
          <a:p>
            <a:pPr marL="640080" marR="0" lvl="1" indent="-246380" algn="l" rtl="0">
              <a:lnSpc>
                <a:spcPct val="80000"/>
              </a:lnSpc>
              <a:spcBef>
                <a:spcPts val="550"/>
              </a:spcBef>
              <a:buClr>
                <a:schemeClr val="accent1"/>
              </a:buClr>
              <a:buSzPct val="97500"/>
              <a:buFont typeface="Cabin"/>
              <a:buChar char="◦"/>
            </a:pPr>
            <a:r>
              <a:rPr lang="en-US" sz="1950" b="0" i="0" u="none" strike="noStrike" cap="none">
                <a:solidFill>
                  <a:schemeClr val="dk1"/>
                </a:solidFill>
                <a:latin typeface="Cabin"/>
                <a:ea typeface="Cabin"/>
                <a:cs typeface="Cabin"/>
                <a:sym typeface="Cabin"/>
              </a:rPr>
              <a:t>What is the genotypic </a:t>
            </a:r>
            <a:r>
              <a:rPr lang="en-US" sz="1950" b="1" i="0" u="none" strike="noStrike" cap="none">
                <a:solidFill>
                  <a:schemeClr val="dk1"/>
                </a:solidFill>
                <a:latin typeface="Cabin"/>
                <a:ea typeface="Cabin"/>
                <a:cs typeface="Cabin"/>
                <a:sym typeface="Cabin"/>
              </a:rPr>
              <a:t>ratio</a:t>
            </a:r>
            <a:r>
              <a:rPr lang="en-US" sz="1950" b="0" i="0" u="none" strike="noStrike" cap="none">
                <a:solidFill>
                  <a:schemeClr val="dk1"/>
                </a:solidFill>
                <a:latin typeface="Cabin"/>
                <a:ea typeface="Cabin"/>
                <a:cs typeface="Cabin"/>
                <a:sym typeface="Cabin"/>
              </a:rPr>
              <a:t>? </a:t>
            </a:r>
          </a:p>
          <a:p>
            <a:pPr marL="640080" marR="0" lvl="1" indent="-246380" algn="l" rtl="0">
              <a:lnSpc>
                <a:spcPct val="80000"/>
              </a:lnSpc>
              <a:spcBef>
                <a:spcPts val="550"/>
              </a:spcBef>
              <a:buClr>
                <a:schemeClr val="accent1"/>
              </a:buClr>
              <a:buSzPct val="96923"/>
              <a:buFont typeface="Cabin"/>
              <a:buNone/>
            </a:pPr>
            <a:endParaRPr sz="1250" b="0" i="0" u="none" strike="noStrike" cap="none">
              <a:solidFill>
                <a:schemeClr val="dk1"/>
              </a:solidFill>
              <a:latin typeface="Cabin"/>
              <a:ea typeface="Cabin"/>
              <a:cs typeface="Cabin"/>
              <a:sym typeface="Cabin"/>
            </a:endParaRPr>
          </a:p>
          <a:p>
            <a:pPr marL="640080" marR="0" lvl="1" indent="-246380" algn="l" rtl="0">
              <a:lnSpc>
                <a:spcPct val="80000"/>
              </a:lnSpc>
              <a:spcBef>
                <a:spcPts val="550"/>
              </a:spcBef>
              <a:buClr>
                <a:schemeClr val="accent1"/>
              </a:buClr>
              <a:buSzPct val="97500"/>
              <a:buFont typeface="Cabin"/>
              <a:buChar char="◦"/>
            </a:pPr>
            <a:r>
              <a:rPr lang="en-US" sz="1950" b="0" i="0" u="none" strike="noStrike" cap="none">
                <a:solidFill>
                  <a:schemeClr val="dk1"/>
                </a:solidFill>
                <a:latin typeface="Cabin"/>
                <a:ea typeface="Cabin"/>
                <a:cs typeface="Cabin"/>
                <a:sym typeface="Cabin"/>
              </a:rPr>
              <a:t>What are the possible phenotypes of the offspring (include fractions)? </a:t>
            </a:r>
          </a:p>
          <a:p>
            <a:pPr marL="640080" marR="0" lvl="1" indent="-246380" algn="l" rtl="0">
              <a:lnSpc>
                <a:spcPct val="80000"/>
              </a:lnSpc>
              <a:spcBef>
                <a:spcPts val="550"/>
              </a:spcBef>
              <a:buClr>
                <a:schemeClr val="accent1"/>
              </a:buClr>
              <a:buSzPct val="96923"/>
              <a:buFont typeface="Cabin"/>
              <a:buNone/>
            </a:pPr>
            <a:endParaRPr sz="1250" b="0" i="0" u="none" strike="noStrike" cap="none">
              <a:solidFill>
                <a:schemeClr val="dk1"/>
              </a:solidFill>
              <a:latin typeface="Cabin"/>
              <a:ea typeface="Cabin"/>
              <a:cs typeface="Cabin"/>
              <a:sym typeface="Cabin"/>
            </a:endParaRPr>
          </a:p>
          <a:p>
            <a:pPr marL="640080" marR="0" lvl="1" indent="-246380" algn="l" rtl="0">
              <a:lnSpc>
                <a:spcPct val="80000"/>
              </a:lnSpc>
              <a:spcBef>
                <a:spcPts val="550"/>
              </a:spcBef>
              <a:buClr>
                <a:schemeClr val="accent1"/>
              </a:buClr>
              <a:buSzPct val="97500"/>
              <a:buFont typeface="Cabin"/>
              <a:buChar char="◦"/>
            </a:pPr>
            <a:r>
              <a:rPr lang="en-US" sz="1950" b="0" i="0" u="none" strike="noStrike" cap="none">
                <a:solidFill>
                  <a:schemeClr val="dk1"/>
                </a:solidFill>
                <a:latin typeface="Cabin"/>
                <a:ea typeface="Cabin"/>
                <a:cs typeface="Cabin"/>
                <a:sym typeface="Cabin"/>
              </a:rPr>
              <a:t> What is the phenotypic </a:t>
            </a:r>
            <a:r>
              <a:rPr lang="en-US" sz="1950" b="1" i="0" u="none" strike="noStrike" cap="none">
                <a:solidFill>
                  <a:schemeClr val="dk1"/>
                </a:solidFill>
                <a:latin typeface="Cabin"/>
                <a:ea typeface="Cabin"/>
                <a:cs typeface="Cabin"/>
                <a:sym typeface="Cabin"/>
              </a:rPr>
              <a:t>ratio</a:t>
            </a:r>
            <a:r>
              <a:rPr lang="en-US" sz="1950" b="0" i="0" u="none" strike="noStrike" cap="none">
                <a:solidFill>
                  <a:schemeClr val="dk1"/>
                </a:solidFill>
                <a:latin typeface="Cabin"/>
                <a:ea typeface="Cabin"/>
                <a:cs typeface="Cabin"/>
                <a:sym typeface="Cabin"/>
              </a:rPr>
              <a:t>?  </a:t>
            </a:r>
            <a:br>
              <a:rPr lang="en-US" sz="1950" b="0" i="0" u="none" strike="noStrike" cap="none">
                <a:solidFill>
                  <a:schemeClr val="dk1"/>
                </a:solidFill>
                <a:latin typeface="Cabin"/>
                <a:ea typeface="Cabin"/>
                <a:cs typeface="Cabin"/>
                <a:sym typeface="Cabin"/>
              </a:rPr>
            </a:br>
            <a:endParaRPr lang="en-US" sz="1950" b="0" i="0" u="none" strike="noStrike" cap="none">
              <a:solidFill>
                <a:schemeClr val="dk1"/>
              </a:solidFill>
              <a:latin typeface="Cabin"/>
              <a:ea typeface="Cabin"/>
              <a:cs typeface="Cabin"/>
              <a:sym typeface="Cabin"/>
            </a:endParaRPr>
          </a:p>
        </p:txBody>
      </p:sp>
      <p:sp>
        <p:nvSpPr>
          <p:cNvPr id="288" name="Shape 288"/>
          <p:cNvSpPr txBox="1"/>
          <p:nvPr/>
        </p:nvSpPr>
        <p:spPr>
          <a:xfrm>
            <a:off x="3514344" y="1893828"/>
            <a:ext cx="1219200" cy="400110"/>
          </a:xfrm>
          <a:prstGeom prst="rect">
            <a:avLst/>
          </a:prstGeom>
          <a:gradFill>
            <a:gsLst>
              <a:gs pos="0">
                <a:srgbClr val="FFF2D3"/>
              </a:gs>
              <a:gs pos="50000">
                <a:srgbClr val="FEEFC9"/>
              </a:gs>
              <a:gs pos="97000">
                <a:srgbClr val="FFEAB7"/>
              </a:gs>
              <a:gs pos="100000">
                <a:srgbClr val="FFE9B2"/>
              </a:gs>
            </a:gsLst>
            <a:path path="circle">
              <a:fillToRect l="50000" t="50000" r="50000" b="50000"/>
            </a:path>
            <a:tileRect/>
          </a:gradFill>
          <a:ln w="9525" cap="flat" cmpd="sng">
            <a:solidFill>
              <a:schemeClr val="accent2"/>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000" b="0" i="0" u="none" strike="noStrike" cap="none" dirty="0">
                <a:solidFill>
                  <a:schemeClr val="dk1"/>
                </a:solidFill>
                <a:latin typeface="Cabin"/>
                <a:ea typeface="Cabin"/>
                <a:cs typeface="Cabin"/>
                <a:sym typeface="Cabin"/>
              </a:rPr>
              <a:t>Tt</a:t>
            </a:r>
          </a:p>
        </p:txBody>
      </p:sp>
      <p:sp>
        <p:nvSpPr>
          <p:cNvPr id="289" name="Shape 289"/>
          <p:cNvSpPr txBox="1"/>
          <p:nvPr/>
        </p:nvSpPr>
        <p:spPr>
          <a:xfrm>
            <a:off x="4876800" y="1893828"/>
            <a:ext cx="1219200" cy="400110"/>
          </a:xfrm>
          <a:prstGeom prst="rect">
            <a:avLst/>
          </a:prstGeom>
          <a:gradFill>
            <a:gsLst>
              <a:gs pos="0">
                <a:srgbClr val="FFF2D3"/>
              </a:gs>
              <a:gs pos="50000">
                <a:srgbClr val="FEEFC9"/>
              </a:gs>
              <a:gs pos="97000">
                <a:srgbClr val="FFEAB7"/>
              </a:gs>
              <a:gs pos="100000">
                <a:srgbClr val="FFE9B2"/>
              </a:gs>
            </a:gsLst>
            <a:path path="circle">
              <a:fillToRect l="50000" t="50000" r="50000" b="50000"/>
            </a:path>
            <a:tileRect/>
          </a:gradFill>
          <a:ln w="9525" cap="flat" cmpd="sng">
            <a:solidFill>
              <a:schemeClr val="accent2"/>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000" b="0" i="0" u="none" strike="noStrike" cap="none">
                <a:solidFill>
                  <a:schemeClr val="dk1"/>
                </a:solidFill>
                <a:latin typeface="Cabin"/>
                <a:ea typeface="Cabin"/>
                <a:cs typeface="Cabin"/>
                <a:sym typeface="Cabin"/>
              </a:rPr>
              <a:t>tt</a:t>
            </a:r>
          </a:p>
        </p:txBody>
      </p:sp>
      <p:sp>
        <p:nvSpPr>
          <p:cNvPr id="290" name="Shape 290"/>
          <p:cNvSpPr txBox="1"/>
          <p:nvPr/>
        </p:nvSpPr>
        <p:spPr>
          <a:xfrm>
            <a:off x="4786745" y="4133790"/>
            <a:ext cx="3733800" cy="400110"/>
          </a:xfrm>
          <a:prstGeom prst="rect">
            <a:avLst/>
          </a:prstGeom>
          <a:gradFill>
            <a:gsLst>
              <a:gs pos="0">
                <a:srgbClr val="FFF2D3"/>
              </a:gs>
              <a:gs pos="50000">
                <a:srgbClr val="FEEFC9"/>
              </a:gs>
              <a:gs pos="97000">
                <a:srgbClr val="FFEAB7"/>
              </a:gs>
              <a:gs pos="100000">
                <a:srgbClr val="FFE9B2"/>
              </a:gs>
            </a:gsLst>
            <a:path path="circle">
              <a:fillToRect l="50000" t="50000" r="50000" b="50000"/>
            </a:path>
            <a:tileRect/>
          </a:gradFill>
          <a:ln w="9525" cap="flat" cmpd="sng">
            <a:solidFill>
              <a:schemeClr val="accent2"/>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000" b="0" i="0" u="none" strike="noStrike" cap="none" dirty="0">
                <a:solidFill>
                  <a:schemeClr val="dk1"/>
                </a:solidFill>
                <a:latin typeface="Cabin"/>
                <a:ea typeface="Cabin"/>
                <a:cs typeface="Cabin"/>
                <a:sym typeface="Cabin"/>
              </a:rPr>
              <a:t>0/4 TT; 	2/4 Tt; 	2/4 </a:t>
            </a:r>
            <a:r>
              <a:rPr lang="en-US" sz="2000" b="0" i="0" u="none" strike="noStrike" cap="none" dirty="0" err="1">
                <a:solidFill>
                  <a:schemeClr val="dk1"/>
                </a:solidFill>
                <a:latin typeface="Cabin"/>
                <a:ea typeface="Cabin"/>
                <a:cs typeface="Cabin"/>
                <a:sym typeface="Cabin"/>
              </a:rPr>
              <a:t>tt</a:t>
            </a:r>
            <a:endParaRPr lang="en-US" sz="2000" b="0" i="0" u="none" strike="noStrike" cap="none" dirty="0">
              <a:solidFill>
                <a:schemeClr val="dk1"/>
              </a:solidFill>
              <a:latin typeface="Cabin"/>
              <a:ea typeface="Cabin"/>
              <a:cs typeface="Cabin"/>
              <a:sym typeface="Cabin"/>
            </a:endParaRPr>
          </a:p>
        </p:txBody>
      </p:sp>
      <p:sp>
        <p:nvSpPr>
          <p:cNvPr id="291" name="Shape 291"/>
          <p:cNvSpPr txBox="1"/>
          <p:nvPr/>
        </p:nvSpPr>
        <p:spPr>
          <a:xfrm>
            <a:off x="4533900" y="4980704"/>
            <a:ext cx="1905000" cy="400110"/>
          </a:xfrm>
          <a:prstGeom prst="rect">
            <a:avLst/>
          </a:prstGeom>
          <a:gradFill>
            <a:gsLst>
              <a:gs pos="0">
                <a:srgbClr val="FFF2D3"/>
              </a:gs>
              <a:gs pos="50000">
                <a:srgbClr val="FEEFC9"/>
              </a:gs>
              <a:gs pos="97000">
                <a:srgbClr val="FFEAB7"/>
              </a:gs>
              <a:gs pos="100000">
                <a:srgbClr val="FFE9B2"/>
              </a:gs>
            </a:gsLst>
            <a:path path="circle">
              <a:fillToRect l="50000" t="50000" r="50000" b="50000"/>
            </a:path>
            <a:tileRect/>
          </a:gradFill>
          <a:ln w="9525" cap="flat" cmpd="sng">
            <a:solidFill>
              <a:schemeClr val="accent2"/>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000" b="0" i="0" u="none" strike="noStrike" cap="none" dirty="0">
                <a:solidFill>
                  <a:schemeClr val="dk1"/>
                </a:solidFill>
                <a:latin typeface="Cabin"/>
                <a:ea typeface="Cabin"/>
                <a:cs typeface="Cabin"/>
                <a:sym typeface="Cabin"/>
              </a:rPr>
              <a:t>0:2:2</a:t>
            </a:r>
          </a:p>
        </p:txBody>
      </p:sp>
      <p:sp>
        <p:nvSpPr>
          <p:cNvPr id="292" name="Shape 292"/>
          <p:cNvSpPr txBox="1"/>
          <p:nvPr/>
        </p:nvSpPr>
        <p:spPr>
          <a:xfrm>
            <a:off x="5718464" y="6373752"/>
            <a:ext cx="2590800" cy="400110"/>
          </a:xfrm>
          <a:prstGeom prst="rect">
            <a:avLst/>
          </a:prstGeom>
          <a:gradFill>
            <a:gsLst>
              <a:gs pos="0">
                <a:srgbClr val="FFF2D3"/>
              </a:gs>
              <a:gs pos="50000">
                <a:srgbClr val="FEEFC9"/>
              </a:gs>
              <a:gs pos="97000">
                <a:srgbClr val="FFEAB7"/>
              </a:gs>
              <a:gs pos="100000">
                <a:srgbClr val="FFE9B2"/>
              </a:gs>
            </a:gsLst>
            <a:path path="circle">
              <a:fillToRect l="50000" t="50000" r="50000" b="50000"/>
            </a:path>
            <a:tileRect/>
          </a:gradFill>
          <a:ln w="9525" cap="flat" cmpd="sng">
            <a:solidFill>
              <a:schemeClr val="accent2"/>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000" b="0" i="0" u="none" strike="noStrike" cap="none" dirty="0">
                <a:solidFill>
                  <a:schemeClr val="dk1"/>
                </a:solidFill>
                <a:latin typeface="Cabin"/>
                <a:ea typeface="Cabin"/>
                <a:cs typeface="Cabin"/>
                <a:sym typeface="Cabin"/>
              </a:rPr>
              <a:t>2/4 Tall; 2/4 Short</a:t>
            </a:r>
          </a:p>
        </p:txBody>
      </p:sp>
      <p:sp>
        <p:nvSpPr>
          <p:cNvPr id="293" name="Shape 293"/>
          <p:cNvSpPr txBox="1"/>
          <p:nvPr/>
        </p:nvSpPr>
        <p:spPr>
          <a:xfrm>
            <a:off x="2895600" y="5973642"/>
            <a:ext cx="2590800" cy="400110"/>
          </a:xfrm>
          <a:prstGeom prst="rect">
            <a:avLst/>
          </a:prstGeom>
          <a:gradFill>
            <a:gsLst>
              <a:gs pos="0">
                <a:srgbClr val="FFF2D3"/>
              </a:gs>
              <a:gs pos="50000">
                <a:srgbClr val="FEEFC9"/>
              </a:gs>
              <a:gs pos="97000">
                <a:srgbClr val="FFEAB7"/>
              </a:gs>
              <a:gs pos="100000">
                <a:srgbClr val="FFE9B2"/>
              </a:gs>
            </a:gsLst>
            <a:path path="circle">
              <a:fillToRect l="50000" t="50000" r="50000" b="50000"/>
            </a:path>
            <a:tileRect/>
          </a:gradFill>
          <a:ln w="9525" cap="flat" cmpd="sng">
            <a:solidFill>
              <a:schemeClr val="accent2"/>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000" b="0" i="0" u="none" strike="noStrike" cap="none" dirty="0">
                <a:solidFill>
                  <a:schemeClr val="dk1"/>
                </a:solidFill>
                <a:latin typeface="Cabin"/>
                <a:ea typeface="Cabin"/>
                <a:cs typeface="Cabin"/>
                <a:sym typeface="Cabin"/>
              </a:rPr>
              <a:t>2:2 → 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1"/>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9"/>
                                        </p:tgtEl>
                                        <p:attrNameLst>
                                          <p:attrName>style.visibility</p:attrName>
                                        </p:attrNameLst>
                                      </p:cBhvr>
                                      <p:to>
                                        <p:strVal val="visible"/>
                                      </p:to>
                                    </p:set>
                                    <p:animEffect transition="in" filter="fade">
                                      <p:cBhvr>
                                        <p:cTn id="12" dur="1"/>
                                        <p:tgtEl>
                                          <p:spTgt spid="2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0"/>
                                        </p:tgtEl>
                                        <p:attrNameLst>
                                          <p:attrName>style.visibility</p:attrName>
                                        </p:attrNameLst>
                                      </p:cBhvr>
                                      <p:to>
                                        <p:strVal val="visible"/>
                                      </p:to>
                                    </p:set>
                                    <p:animEffect transition="in" filter="fade">
                                      <p:cBhvr>
                                        <p:cTn id="17" dur="1"/>
                                        <p:tgtEl>
                                          <p:spTgt spid="2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1"/>
                                        </p:tgtEl>
                                        <p:attrNameLst>
                                          <p:attrName>style.visibility</p:attrName>
                                        </p:attrNameLst>
                                      </p:cBhvr>
                                      <p:to>
                                        <p:strVal val="visible"/>
                                      </p:to>
                                    </p:set>
                                    <p:animEffect transition="in" filter="fade">
                                      <p:cBhvr>
                                        <p:cTn id="22" dur="1"/>
                                        <p:tgtEl>
                                          <p:spTgt spid="29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2"/>
                                        </p:tgtEl>
                                        <p:attrNameLst>
                                          <p:attrName>style.visibility</p:attrName>
                                        </p:attrNameLst>
                                      </p:cBhvr>
                                      <p:to>
                                        <p:strVal val="visible"/>
                                      </p:to>
                                    </p:set>
                                    <p:animEffect transition="in" filter="fade">
                                      <p:cBhvr>
                                        <p:cTn id="27" dur="1"/>
                                        <p:tgtEl>
                                          <p:spTgt spid="29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3"/>
                                        </p:tgtEl>
                                        <p:attrNameLst>
                                          <p:attrName>style.visibility</p:attrName>
                                        </p:attrNameLst>
                                      </p:cBhvr>
                                      <p:to>
                                        <p:strVal val="visible"/>
                                      </p:to>
                                    </p:set>
                                    <p:animEffect transition="in" filter="fade">
                                      <p:cBhvr>
                                        <p:cTn id="32" dur="1"/>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Practice #1</a:t>
            </a:r>
          </a:p>
        </p:txBody>
      </p:sp>
      <p:sp>
        <p:nvSpPr>
          <p:cNvPr id="299" name="Shape 299"/>
          <p:cNvSpPr txBox="1">
            <a:spLocks noGrp="1"/>
          </p:cNvSpPr>
          <p:nvPr>
            <p:ph type="body" idx="1"/>
          </p:nvPr>
        </p:nvSpPr>
        <p:spPr>
          <a:xfrm>
            <a:off x="1371600" y="1447800"/>
            <a:ext cx="7562088" cy="5410200"/>
          </a:xfrm>
          <a:prstGeom prst="rect">
            <a:avLst/>
          </a:prstGeom>
          <a:noFill/>
          <a:ln>
            <a:noFill/>
          </a:ln>
        </p:spPr>
        <p:txBody>
          <a:bodyPr wrap="square" lIns="91425" tIns="45700" rIns="91425" bIns="45700" anchor="t" anchorCtr="0">
            <a:noAutofit/>
          </a:bodyPr>
          <a:lstStyle/>
          <a:p>
            <a:pPr marL="365760" marR="0" lvl="0" indent="-289560" algn="l" rtl="0">
              <a:lnSpc>
                <a:spcPct val="80000"/>
              </a:lnSpc>
              <a:spcBef>
                <a:spcPts val="0"/>
              </a:spcBef>
              <a:buClr>
                <a:schemeClr val="accent1"/>
              </a:buClr>
              <a:buSzPct val="78260"/>
              <a:buFont typeface="Cabin"/>
              <a:buChar char="●"/>
            </a:pPr>
            <a:r>
              <a:rPr lang="en-US" sz="2250" b="1" i="0" u="none" strike="noStrike" cap="none">
                <a:solidFill>
                  <a:schemeClr val="dk1"/>
                </a:solidFill>
                <a:latin typeface="Cabin"/>
                <a:ea typeface="Cabin"/>
                <a:cs typeface="Cabin"/>
                <a:sym typeface="Cabin"/>
              </a:rPr>
              <a:t>Red flowers are dominant to white flowers. </a:t>
            </a:r>
          </a:p>
          <a:p>
            <a:pPr marL="365760" marR="0" lvl="0" indent="-289560" algn="l" rtl="0">
              <a:lnSpc>
                <a:spcPct val="80000"/>
              </a:lnSpc>
              <a:spcBef>
                <a:spcPts val="600"/>
              </a:spcBef>
              <a:buClr>
                <a:schemeClr val="accent1"/>
              </a:buClr>
              <a:buSzPct val="25000"/>
              <a:buFont typeface="Cabin"/>
              <a:buNone/>
            </a:pPr>
            <a:r>
              <a:rPr lang="en-US" sz="2250" b="1" i="0" u="none" strike="noStrike" cap="none">
                <a:solidFill>
                  <a:schemeClr val="dk1"/>
                </a:solidFill>
                <a:latin typeface="Cabin"/>
                <a:ea typeface="Cabin"/>
                <a:cs typeface="Cabin"/>
                <a:sym typeface="Cabin"/>
              </a:rPr>
              <a:t>	(R = red, r = white)</a:t>
            </a:r>
          </a:p>
          <a:p>
            <a:pPr marL="365760" marR="0" lvl="0" indent="-289560" algn="l" rtl="0">
              <a:lnSpc>
                <a:spcPct val="80000"/>
              </a:lnSpc>
              <a:spcBef>
                <a:spcPts val="600"/>
              </a:spcBef>
              <a:buClr>
                <a:schemeClr val="accent1"/>
              </a:buClr>
              <a:buSzPct val="78260"/>
              <a:buFont typeface="Cabin"/>
              <a:buChar char="●"/>
            </a:pPr>
            <a:r>
              <a:rPr lang="en-US" sz="2250" b="0" i="0" u="none" strike="noStrike" cap="none">
                <a:solidFill>
                  <a:schemeClr val="dk1"/>
                </a:solidFill>
                <a:latin typeface="Cabin"/>
                <a:ea typeface="Cabin"/>
                <a:cs typeface="Cabin"/>
                <a:sym typeface="Cabin"/>
              </a:rPr>
              <a:t>What letters will represent a homozygous red flowered plant? </a:t>
            </a:r>
          </a:p>
          <a:p>
            <a:pPr marL="365760" marR="0" lvl="0" indent="-289560" algn="l" rtl="0">
              <a:lnSpc>
                <a:spcPct val="80000"/>
              </a:lnSpc>
              <a:spcBef>
                <a:spcPts val="600"/>
              </a:spcBef>
              <a:buClr>
                <a:schemeClr val="accent1"/>
              </a:buClr>
              <a:buSzPct val="78260"/>
              <a:buFont typeface="Cabin"/>
              <a:buChar char="●"/>
            </a:pPr>
            <a:r>
              <a:rPr lang="en-US" sz="2250" b="0" i="0" u="none" strike="noStrike" cap="none">
                <a:solidFill>
                  <a:schemeClr val="dk1"/>
                </a:solidFill>
                <a:latin typeface="Cabin"/>
                <a:ea typeface="Cabin"/>
                <a:cs typeface="Cabin"/>
                <a:sym typeface="Cabin"/>
              </a:rPr>
              <a:t>What letters will represent a homozygous white flowered plant?  </a:t>
            </a:r>
          </a:p>
          <a:p>
            <a:pPr marL="365760" marR="0" lvl="0" indent="-289560" algn="l" rtl="0">
              <a:lnSpc>
                <a:spcPct val="80000"/>
              </a:lnSpc>
              <a:spcBef>
                <a:spcPts val="600"/>
              </a:spcBef>
              <a:buClr>
                <a:schemeClr val="accent1"/>
              </a:buClr>
              <a:buSzPct val="78260"/>
              <a:buFont typeface="Cabin"/>
              <a:buChar char="●"/>
            </a:pPr>
            <a:r>
              <a:rPr lang="en-US" sz="2250" b="1" i="0" u="none" strike="noStrike" cap="none">
                <a:solidFill>
                  <a:schemeClr val="dk1"/>
                </a:solidFill>
                <a:latin typeface="Cabin"/>
                <a:ea typeface="Cabin"/>
                <a:cs typeface="Cabin"/>
                <a:sym typeface="Cabin"/>
              </a:rPr>
              <a:t>Cross</a:t>
            </a:r>
            <a:r>
              <a:rPr lang="en-US" sz="2250" b="0" i="0" u="none" strike="noStrike" cap="none">
                <a:solidFill>
                  <a:schemeClr val="dk1"/>
                </a:solidFill>
                <a:latin typeface="Cabin"/>
                <a:ea typeface="Cabin"/>
                <a:cs typeface="Cabin"/>
                <a:sym typeface="Cabin"/>
              </a:rPr>
              <a:t> a homozygous red plant with a white plant:  </a:t>
            </a:r>
          </a:p>
          <a:p>
            <a:pPr marL="640080" marR="0" lvl="1" indent="-246380" algn="l" rtl="0">
              <a:lnSpc>
                <a:spcPct val="80000"/>
              </a:lnSpc>
              <a:spcBef>
                <a:spcPts val="550"/>
              </a:spcBef>
              <a:buClr>
                <a:schemeClr val="accent1"/>
              </a:buClr>
              <a:buSzPct val="25000"/>
              <a:buFont typeface="Cabin"/>
              <a:buNone/>
            </a:pPr>
            <a:r>
              <a:rPr lang="en-US" sz="1950" b="1" i="0" u="none" strike="noStrike" cap="none">
                <a:solidFill>
                  <a:schemeClr val="dk1"/>
                </a:solidFill>
                <a:latin typeface="Cabin"/>
                <a:ea typeface="Cabin"/>
                <a:cs typeface="Cabin"/>
                <a:sym typeface="Cabin"/>
              </a:rPr>
              <a:t>Parents</a:t>
            </a:r>
            <a:r>
              <a:rPr lang="en-US" sz="1950" b="0" i="0" u="none" strike="noStrike" cap="none">
                <a:solidFill>
                  <a:schemeClr val="dk1"/>
                </a:solidFill>
                <a:latin typeface="Cabin"/>
                <a:ea typeface="Cabin"/>
                <a:cs typeface="Cabin"/>
                <a:sym typeface="Cabin"/>
              </a:rPr>
              <a:t> </a:t>
            </a:r>
            <a:r>
              <a:rPr lang="en-US" sz="1950" b="1" i="0" u="none" strike="noStrike" cap="none">
                <a:solidFill>
                  <a:schemeClr val="dk1"/>
                </a:solidFill>
                <a:latin typeface="Cabin"/>
                <a:ea typeface="Cabin"/>
                <a:cs typeface="Cabin"/>
                <a:sym typeface="Cabin"/>
              </a:rPr>
              <a:t>(P)</a:t>
            </a:r>
            <a:r>
              <a:rPr lang="en-US" sz="1950" b="0" i="0" u="none" strike="noStrike" cap="none">
                <a:solidFill>
                  <a:schemeClr val="dk1"/>
                </a:solidFill>
                <a:latin typeface="Cabin"/>
                <a:ea typeface="Cabin"/>
                <a:cs typeface="Cabin"/>
                <a:sym typeface="Cabin"/>
              </a:rPr>
              <a:t> =  </a:t>
            </a:r>
            <a:r>
              <a:rPr lang="en-US" sz="1950" b="1" i="0" u="none" strike="noStrike" cap="none">
                <a:solidFill>
                  <a:schemeClr val="dk1"/>
                </a:solidFill>
                <a:latin typeface="Cabin"/>
                <a:ea typeface="Cabin"/>
                <a:cs typeface="Cabin"/>
                <a:sym typeface="Cabin"/>
              </a:rPr>
              <a:t>RR  X  rr</a:t>
            </a:r>
          </a:p>
          <a:p>
            <a:pPr marL="365760" marR="0" lvl="0" indent="-289560" algn="l" rtl="0">
              <a:lnSpc>
                <a:spcPct val="80000"/>
              </a:lnSpc>
              <a:spcBef>
                <a:spcPts val="600"/>
              </a:spcBef>
              <a:buClr>
                <a:schemeClr val="accent1"/>
              </a:buClr>
              <a:buSzPct val="77913"/>
              <a:buFont typeface="Cabin"/>
              <a:buNone/>
            </a:pPr>
            <a:endParaRPr sz="2250" b="0" i="0" u="none"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25000"/>
              <a:buFont typeface="Cabin"/>
              <a:buNone/>
            </a:pPr>
            <a:endParaRPr sz="2250" b="0" i="0" u="none"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77913"/>
              <a:buFont typeface="Cabin"/>
              <a:buNone/>
            </a:pPr>
            <a:endParaRPr sz="2250" b="0" i="0" u="none"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77913"/>
              <a:buFont typeface="Cabin"/>
              <a:buNone/>
            </a:pPr>
            <a:endParaRPr sz="2250" b="0" i="0" u="none"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78260"/>
              <a:buFont typeface="Cabin"/>
              <a:buChar char="●"/>
            </a:pPr>
            <a:r>
              <a:rPr lang="en-US" sz="2250" b="0" i="0" u="none" strike="noStrike" cap="none">
                <a:solidFill>
                  <a:schemeClr val="dk1"/>
                </a:solidFill>
                <a:latin typeface="Cabin"/>
                <a:ea typeface="Cabin"/>
                <a:cs typeface="Cabin"/>
                <a:sym typeface="Cabin"/>
              </a:rPr>
              <a:t>List the possible </a:t>
            </a:r>
            <a:r>
              <a:rPr lang="en-US" sz="2250" b="1" i="0" u="none" strike="noStrike" cap="none">
                <a:solidFill>
                  <a:schemeClr val="dk1"/>
                </a:solidFill>
                <a:latin typeface="Cabin"/>
                <a:ea typeface="Cabin"/>
                <a:cs typeface="Cabin"/>
                <a:sym typeface="Cabin"/>
              </a:rPr>
              <a:t>genotypes</a:t>
            </a:r>
            <a:r>
              <a:rPr lang="en-US" sz="2250" b="0" i="0" u="none" strike="noStrike" cap="none">
                <a:solidFill>
                  <a:schemeClr val="dk1"/>
                </a:solidFill>
                <a:latin typeface="Cabin"/>
                <a:ea typeface="Cabin"/>
                <a:cs typeface="Cabin"/>
                <a:sym typeface="Cabin"/>
              </a:rPr>
              <a:t>? </a:t>
            </a:r>
          </a:p>
          <a:p>
            <a:pPr marL="365760" marR="0" lvl="0" indent="-289560" algn="l" rtl="0">
              <a:lnSpc>
                <a:spcPct val="80000"/>
              </a:lnSpc>
              <a:spcBef>
                <a:spcPts val="600"/>
              </a:spcBef>
              <a:buClr>
                <a:schemeClr val="accent1"/>
              </a:buClr>
              <a:buSzPct val="78260"/>
              <a:buFont typeface="Cabin"/>
              <a:buChar char="●"/>
            </a:pPr>
            <a:r>
              <a:rPr lang="en-US" sz="2250" b="0" i="0" u="none" strike="noStrike" cap="none">
                <a:solidFill>
                  <a:schemeClr val="dk1"/>
                </a:solidFill>
                <a:latin typeface="Cabin"/>
                <a:ea typeface="Cabin"/>
                <a:cs typeface="Cabin"/>
                <a:sym typeface="Cabin"/>
              </a:rPr>
              <a:t>What is the </a:t>
            </a:r>
            <a:r>
              <a:rPr lang="en-US" sz="2250" b="1" i="0" u="none" strike="noStrike" cap="none">
                <a:solidFill>
                  <a:schemeClr val="dk1"/>
                </a:solidFill>
                <a:latin typeface="Cabin"/>
                <a:ea typeface="Cabin"/>
                <a:cs typeface="Cabin"/>
                <a:sym typeface="Cabin"/>
              </a:rPr>
              <a:t>genotypic</a:t>
            </a:r>
            <a:r>
              <a:rPr lang="en-US" sz="2250" b="0" i="0" u="none" strike="noStrike" cap="none">
                <a:solidFill>
                  <a:schemeClr val="dk1"/>
                </a:solidFill>
                <a:latin typeface="Cabin"/>
                <a:ea typeface="Cabin"/>
                <a:cs typeface="Cabin"/>
                <a:sym typeface="Cabin"/>
              </a:rPr>
              <a:t> </a:t>
            </a:r>
            <a:r>
              <a:rPr lang="en-US" sz="2250" b="1" i="0" u="none" strike="noStrike" cap="none">
                <a:solidFill>
                  <a:schemeClr val="dk1"/>
                </a:solidFill>
                <a:latin typeface="Cabin"/>
                <a:ea typeface="Cabin"/>
                <a:cs typeface="Cabin"/>
                <a:sym typeface="Cabin"/>
              </a:rPr>
              <a:t>ratio</a:t>
            </a:r>
            <a:r>
              <a:rPr lang="en-US" sz="2250" b="0" i="0" u="none" strike="noStrike" cap="none">
                <a:solidFill>
                  <a:schemeClr val="dk1"/>
                </a:solidFill>
                <a:latin typeface="Cabin"/>
                <a:ea typeface="Cabin"/>
                <a:cs typeface="Cabin"/>
                <a:sym typeface="Cabin"/>
              </a:rPr>
              <a:t>?  </a:t>
            </a:r>
          </a:p>
          <a:p>
            <a:pPr marL="365760" marR="0" lvl="0" indent="-289560" algn="l" rtl="0">
              <a:lnSpc>
                <a:spcPct val="80000"/>
              </a:lnSpc>
              <a:spcBef>
                <a:spcPts val="600"/>
              </a:spcBef>
              <a:buClr>
                <a:schemeClr val="accent1"/>
              </a:buClr>
              <a:buSzPct val="78260"/>
              <a:buFont typeface="Cabin"/>
              <a:buChar char="●"/>
            </a:pPr>
            <a:r>
              <a:rPr lang="en-US" sz="2250" b="0" i="0" u="none" strike="noStrike" cap="none">
                <a:solidFill>
                  <a:schemeClr val="dk1"/>
                </a:solidFill>
                <a:latin typeface="Cabin"/>
                <a:ea typeface="Cabin"/>
                <a:cs typeface="Cabin"/>
                <a:sym typeface="Cabin"/>
              </a:rPr>
              <a:t>What are the resulting </a:t>
            </a:r>
            <a:r>
              <a:rPr lang="en-US" sz="2250" b="1" i="0" u="none" strike="noStrike" cap="none">
                <a:solidFill>
                  <a:schemeClr val="dk1"/>
                </a:solidFill>
                <a:latin typeface="Cabin"/>
                <a:ea typeface="Cabin"/>
                <a:cs typeface="Cabin"/>
                <a:sym typeface="Cabin"/>
              </a:rPr>
              <a:t>phenotypes</a:t>
            </a:r>
            <a:r>
              <a:rPr lang="en-US" sz="2250" b="0" i="0" u="none" strike="noStrike" cap="none">
                <a:solidFill>
                  <a:schemeClr val="dk1"/>
                </a:solidFill>
                <a:latin typeface="Cabin"/>
                <a:ea typeface="Cabin"/>
                <a:cs typeface="Cabin"/>
                <a:sym typeface="Cabin"/>
              </a:rPr>
              <a:t>? </a:t>
            </a:r>
          </a:p>
          <a:p>
            <a:pPr marL="365760" marR="0" lvl="0" indent="-289560" algn="l" rtl="0">
              <a:lnSpc>
                <a:spcPct val="80000"/>
              </a:lnSpc>
              <a:spcBef>
                <a:spcPts val="600"/>
              </a:spcBef>
              <a:buClr>
                <a:schemeClr val="accent1"/>
              </a:buClr>
              <a:buSzPct val="78260"/>
              <a:buFont typeface="Cabin"/>
              <a:buChar char="●"/>
            </a:pPr>
            <a:r>
              <a:rPr lang="en-US" sz="2250" b="0" i="0" u="none" strike="noStrike" cap="none">
                <a:solidFill>
                  <a:schemeClr val="dk1"/>
                </a:solidFill>
                <a:latin typeface="Cabin"/>
                <a:ea typeface="Cabin"/>
                <a:cs typeface="Cabin"/>
                <a:sym typeface="Cabin"/>
              </a:rPr>
              <a:t>What is the </a:t>
            </a:r>
            <a:r>
              <a:rPr lang="en-US" sz="2250" b="1" i="0" u="none" strike="noStrike" cap="none">
                <a:solidFill>
                  <a:schemeClr val="dk1"/>
                </a:solidFill>
                <a:latin typeface="Cabin"/>
                <a:ea typeface="Cabin"/>
                <a:cs typeface="Cabin"/>
                <a:sym typeface="Cabin"/>
              </a:rPr>
              <a:t>phenotypic</a:t>
            </a:r>
            <a:r>
              <a:rPr lang="en-US" sz="2250" b="0" i="0" u="none" strike="noStrike" cap="none">
                <a:solidFill>
                  <a:schemeClr val="dk1"/>
                </a:solidFill>
                <a:latin typeface="Cabin"/>
                <a:ea typeface="Cabin"/>
                <a:cs typeface="Cabin"/>
                <a:sym typeface="Cabin"/>
              </a:rPr>
              <a:t> </a:t>
            </a:r>
            <a:r>
              <a:rPr lang="en-US" sz="2250" b="1" i="0" u="none" strike="noStrike" cap="none">
                <a:solidFill>
                  <a:schemeClr val="dk1"/>
                </a:solidFill>
                <a:latin typeface="Cabin"/>
                <a:ea typeface="Cabin"/>
                <a:cs typeface="Cabin"/>
                <a:sym typeface="Cabin"/>
              </a:rPr>
              <a:t>ratio</a:t>
            </a:r>
            <a:r>
              <a:rPr lang="en-US" sz="2250" b="0" i="0" u="none" strike="noStrike" cap="none">
                <a:solidFill>
                  <a:schemeClr val="dk1"/>
                </a:solidFill>
                <a:latin typeface="Cabin"/>
                <a:ea typeface="Cabin"/>
                <a:cs typeface="Cabin"/>
                <a:sym typeface="Cabin"/>
              </a:rPr>
              <a:t>?             </a:t>
            </a:r>
          </a:p>
          <a:p>
            <a:pPr marL="365760" marR="0" lvl="0" indent="-289560" algn="l" rtl="0">
              <a:lnSpc>
                <a:spcPct val="80000"/>
              </a:lnSpc>
              <a:spcBef>
                <a:spcPts val="600"/>
              </a:spcBef>
              <a:buClr>
                <a:schemeClr val="accent1"/>
              </a:buClr>
              <a:buSzPct val="77913"/>
              <a:buFont typeface="Cabin"/>
              <a:buNone/>
            </a:pPr>
            <a:endParaRPr sz="2250" b="0" i="0" u="none" strike="noStrike" cap="none">
              <a:solidFill>
                <a:schemeClr val="dk1"/>
              </a:solidFill>
              <a:latin typeface="Cabin"/>
              <a:ea typeface="Cabin"/>
              <a:cs typeface="Cabin"/>
              <a:sym typeface="Cabi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Practice #2</a:t>
            </a:r>
          </a:p>
        </p:txBody>
      </p:sp>
      <p:sp>
        <p:nvSpPr>
          <p:cNvPr id="305" name="Shape 305"/>
          <p:cNvSpPr txBox="1">
            <a:spLocks noGrp="1"/>
          </p:cNvSpPr>
          <p:nvPr>
            <p:ph type="body" idx="1"/>
          </p:nvPr>
        </p:nvSpPr>
        <p:spPr>
          <a:xfrm>
            <a:off x="1066800" y="1447800"/>
            <a:ext cx="7866888" cy="5181600"/>
          </a:xfrm>
          <a:prstGeom prst="rect">
            <a:avLst/>
          </a:prstGeom>
          <a:noFill/>
          <a:ln>
            <a:noFill/>
          </a:ln>
        </p:spPr>
        <p:txBody>
          <a:bodyPr wrap="square" lIns="91425" tIns="45700" rIns="91425" bIns="45700" anchor="t" anchorCtr="0">
            <a:noAutofit/>
          </a:bodyPr>
          <a:lstStyle/>
          <a:p>
            <a:pPr marL="365760" marR="0" lvl="0" indent="-289560" algn="l" rtl="0">
              <a:lnSpc>
                <a:spcPct val="80000"/>
              </a:lnSpc>
              <a:spcBef>
                <a:spcPts val="0"/>
              </a:spcBef>
              <a:buClr>
                <a:schemeClr val="accent1"/>
              </a:buClr>
              <a:buSzPct val="80000"/>
              <a:buFont typeface="Cabin"/>
              <a:buChar char="●"/>
            </a:pPr>
            <a:r>
              <a:rPr lang="en-US" sz="2000" b="1" i="0" u="none" strike="noStrike" cap="none">
                <a:solidFill>
                  <a:schemeClr val="dk1"/>
                </a:solidFill>
                <a:latin typeface="Cabin"/>
                <a:ea typeface="Cabin"/>
                <a:cs typeface="Cabin"/>
                <a:sym typeface="Cabin"/>
              </a:rPr>
              <a:t>In pea plants, round seeds are dominant to wrinkled seeds. (R=round, r=wrinkled)</a:t>
            </a:r>
          </a:p>
          <a:p>
            <a:pPr marL="365760" marR="0" lvl="0" indent="-289560" algn="l" rtl="0">
              <a:lnSpc>
                <a:spcPct val="80000"/>
              </a:lnSpc>
              <a:spcBef>
                <a:spcPts val="600"/>
              </a:spcBef>
              <a:buClr>
                <a:schemeClr val="accent1"/>
              </a:buClr>
              <a:buSzPct val="80000"/>
              <a:buFont typeface="Cabin"/>
              <a:buChar char="●"/>
            </a:pPr>
            <a:r>
              <a:rPr lang="en-US" sz="2000" b="0" i="0" u="none" strike="noStrike" cap="none">
                <a:solidFill>
                  <a:schemeClr val="dk1"/>
                </a:solidFill>
                <a:latin typeface="Cabin"/>
                <a:ea typeface="Cabin"/>
                <a:cs typeface="Cabin"/>
                <a:sym typeface="Cabin"/>
              </a:rPr>
              <a:t>Write the genotype of a pea plant that is heterozygous for round seeds? </a:t>
            </a:r>
          </a:p>
          <a:p>
            <a:pPr marL="365760" marR="0" lvl="0" indent="-289560" algn="l" rtl="0">
              <a:lnSpc>
                <a:spcPct val="80000"/>
              </a:lnSpc>
              <a:spcBef>
                <a:spcPts val="600"/>
              </a:spcBef>
              <a:buClr>
                <a:schemeClr val="accent1"/>
              </a:buClr>
              <a:buSzPct val="80000"/>
              <a:buFont typeface="Cabin"/>
              <a:buChar char="●"/>
            </a:pPr>
            <a:r>
              <a:rPr lang="en-US" sz="2000" b="1" i="0" u="none" strike="noStrike" cap="none">
                <a:solidFill>
                  <a:schemeClr val="dk1"/>
                </a:solidFill>
                <a:latin typeface="Cabin"/>
                <a:ea typeface="Cabin"/>
                <a:cs typeface="Cabin"/>
                <a:sym typeface="Cabin"/>
              </a:rPr>
              <a:t>Cross a plant that is heterozygous for round seeds with another heterozygous plant.</a:t>
            </a:r>
          </a:p>
          <a:p>
            <a:pPr marL="365760" marR="0" lvl="0" indent="-289560" algn="l" rtl="0">
              <a:lnSpc>
                <a:spcPct val="80000"/>
              </a:lnSpc>
              <a:spcBef>
                <a:spcPts val="600"/>
              </a:spcBef>
              <a:buClr>
                <a:schemeClr val="accent1"/>
              </a:buClr>
              <a:buSzPct val="80000"/>
              <a:buFont typeface="Cabin"/>
              <a:buChar char="●"/>
            </a:pPr>
            <a:r>
              <a:rPr lang="en-US" sz="2000" b="0" i="0" u="none" strike="noStrike" cap="none">
                <a:solidFill>
                  <a:schemeClr val="dk1"/>
                </a:solidFill>
                <a:latin typeface="Cabin"/>
                <a:ea typeface="Cabin"/>
                <a:cs typeface="Cabin"/>
                <a:sym typeface="Cabin"/>
              </a:rPr>
              <a:t>What are the </a:t>
            </a:r>
            <a:r>
              <a:rPr lang="en-US" sz="2000" b="1" i="0" u="none" strike="noStrike" cap="none">
                <a:solidFill>
                  <a:schemeClr val="dk1"/>
                </a:solidFill>
                <a:latin typeface="Cabin"/>
                <a:ea typeface="Cabin"/>
                <a:cs typeface="Cabin"/>
                <a:sym typeface="Cabin"/>
              </a:rPr>
              <a:t>genotypes</a:t>
            </a:r>
            <a:r>
              <a:rPr lang="en-US" sz="2000" b="0" i="0" u="none" strike="noStrike" cap="none">
                <a:solidFill>
                  <a:schemeClr val="dk1"/>
                </a:solidFill>
                <a:latin typeface="Cabin"/>
                <a:ea typeface="Cabin"/>
                <a:cs typeface="Cabin"/>
                <a:sym typeface="Cabin"/>
              </a:rPr>
              <a:t> of both parents?  </a:t>
            </a:r>
          </a:p>
          <a:p>
            <a:pPr marL="365760" marR="0" lvl="0" indent="-289560" algn="l" rtl="0">
              <a:lnSpc>
                <a:spcPct val="80000"/>
              </a:lnSpc>
              <a:spcBef>
                <a:spcPts val="600"/>
              </a:spcBef>
              <a:buClr>
                <a:schemeClr val="accent1"/>
              </a:buClr>
              <a:buSzPct val="25000"/>
              <a:buFont typeface="Cabin"/>
              <a:buNone/>
            </a:pPr>
            <a:r>
              <a:rPr lang="en-US" sz="2000" b="1" i="0" u="none" strike="noStrike" cap="none">
                <a:solidFill>
                  <a:schemeClr val="dk1"/>
                </a:solidFill>
                <a:latin typeface="Cabin"/>
                <a:ea typeface="Cabin"/>
                <a:cs typeface="Cabin"/>
                <a:sym typeface="Cabin"/>
              </a:rPr>
              <a:t>	Parent (P)</a:t>
            </a:r>
            <a:r>
              <a:rPr lang="en-US" sz="2000" b="0" i="0" u="none" strike="noStrike" cap="none">
                <a:solidFill>
                  <a:schemeClr val="dk1"/>
                </a:solidFill>
                <a:latin typeface="Cabin"/>
                <a:ea typeface="Cabin"/>
                <a:cs typeface="Cabin"/>
                <a:sym typeface="Cabin"/>
              </a:rPr>
              <a:t>: ____________  </a:t>
            </a:r>
            <a:r>
              <a:rPr lang="en-US" sz="2000" b="1" i="0" u="none" strike="noStrike" cap="none">
                <a:solidFill>
                  <a:schemeClr val="dk1"/>
                </a:solidFill>
                <a:latin typeface="Cabin"/>
                <a:ea typeface="Cabin"/>
                <a:cs typeface="Cabin"/>
                <a:sym typeface="Cabin"/>
              </a:rPr>
              <a:t>X</a:t>
            </a:r>
            <a:r>
              <a:rPr lang="en-US" sz="2000" b="0" i="0" u="none" strike="noStrike" cap="none">
                <a:solidFill>
                  <a:schemeClr val="dk1"/>
                </a:solidFill>
                <a:latin typeface="Cabin"/>
                <a:ea typeface="Cabin"/>
                <a:cs typeface="Cabin"/>
                <a:sym typeface="Cabin"/>
              </a:rPr>
              <a:t> ___________</a:t>
            </a:r>
          </a:p>
          <a:p>
            <a:pPr marL="365760" marR="0" lvl="0" indent="-289560" algn="l" rtl="0">
              <a:lnSpc>
                <a:spcPct val="80000"/>
              </a:lnSpc>
              <a:spcBef>
                <a:spcPts val="600"/>
              </a:spcBef>
              <a:buClr>
                <a:schemeClr val="accent1"/>
              </a:buClr>
              <a:buSzPct val="80000"/>
              <a:buFont typeface="Cabin"/>
              <a:buNone/>
            </a:pPr>
            <a:endParaRPr sz="2000" b="0" i="0" u="none"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80000"/>
              <a:buFont typeface="Cabin"/>
              <a:buNone/>
            </a:pPr>
            <a:endParaRPr sz="2000" b="0" i="0" u="none"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80000"/>
              <a:buFont typeface="Cabin"/>
              <a:buNone/>
            </a:pPr>
            <a:endParaRPr sz="2000" b="0" i="0" u="none"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25000"/>
              <a:buFont typeface="Cabin"/>
              <a:buNone/>
            </a:pPr>
            <a:endParaRPr sz="2000" b="0" i="0" u="none"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80000"/>
              <a:buFont typeface="Cabin"/>
              <a:buChar char="●"/>
            </a:pPr>
            <a:r>
              <a:rPr lang="en-US" sz="2000" b="0" i="0" u="none" strike="noStrike" cap="none">
                <a:solidFill>
                  <a:schemeClr val="dk1"/>
                </a:solidFill>
                <a:latin typeface="Cabin"/>
                <a:ea typeface="Cabin"/>
                <a:cs typeface="Cabin"/>
                <a:sym typeface="Cabin"/>
              </a:rPr>
              <a:t>List the possible </a:t>
            </a:r>
            <a:r>
              <a:rPr lang="en-US" sz="2000" b="1" i="0" u="none" strike="noStrike" cap="none">
                <a:solidFill>
                  <a:schemeClr val="dk1"/>
                </a:solidFill>
                <a:latin typeface="Cabin"/>
                <a:ea typeface="Cabin"/>
                <a:cs typeface="Cabin"/>
                <a:sym typeface="Cabin"/>
              </a:rPr>
              <a:t>genotypes</a:t>
            </a:r>
            <a:r>
              <a:rPr lang="en-US" sz="2000" b="0" i="0" u="none" strike="noStrike" cap="none">
                <a:solidFill>
                  <a:schemeClr val="dk1"/>
                </a:solidFill>
                <a:latin typeface="Cabin"/>
                <a:ea typeface="Cabin"/>
                <a:cs typeface="Cabin"/>
                <a:sym typeface="Cabin"/>
              </a:rPr>
              <a:t>? </a:t>
            </a:r>
          </a:p>
          <a:p>
            <a:pPr marL="365760" marR="0" lvl="0" indent="-289560" algn="l" rtl="0">
              <a:lnSpc>
                <a:spcPct val="80000"/>
              </a:lnSpc>
              <a:spcBef>
                <a:spcPts val="600"/>
              </a:spcBef>
              <a:buClr>
                <a:schemeClr val="accent1"/>
              </a:buClr>
              <a:buSzPct val="80000"/>
              <a:buFont typeface="Cabin"/>
              <a:buChar char="●"/>
            </a:pPr>
            <a:r>
              <a:rPr lang="en-US" sz="2000" b="0" i="0" u="none" strike="noStrike" cap="none">
                <a:solidFill>
                  <a:schemeClr val="dk1"/>
                </a:solidFill>
                <a:latin typeface="Cabin"/>
                <a:ea typeface="Cabin"/>
                <a:cs typeface="Cabin"/>
                <a:sym typeface="Cabin"/>
              </a:rPr>
              <a:t>What is the genotypic </a:t>
            </a:r>
            <a:r>
              <a:rPr lang="en-US" sz="2000" b="1" i="0" u="none" strike="noStrike" cap="none">
                <a:solidFill>
                  <a:schemeClr val="dk1"/>
                </a:solidFill>
                <a:latin typeface="Cabin"/>
                <a:ea typeface="Cabin"/>
                <a:cs typeface="Cabin"/>
                <a:sym typeface="Cabin"/>
              </a:rPr>
              <a:t>ratio</a:t>
            </a:r>
            <a:r>
              <a:rPr lang="en-US" sz="2000" b="0" i="0" u="none" strike="noStrike" cap="none">
                <a:solidFill>
                  <a:schemeClr val="dk1"/>
                </a:solidFill>
                <a:latin typeface="Cabin"/>
                <a:ea typeface="Cabin"/>
                <a:cs typeface="Cabin"/>
                <a:sym typeface="Cabin"/>
              </a:rPr>
              <a:t>?  </a:t>
            </a:r>
          </a:p>
          <a:p>
            <a:pPr marL="365760" marR="0" lvl="0" indent="-289560" algn="l" rtl="0">
              <a:lnSpc>
                <a:spcPct val="80000"/>
              </a:lnSpc>
              <a:spcBef>
                <a:spcPts val="600"/>
              </a:spcBef>
              <a:buClr>
                <a:schemeClr val="accent1"/>
              </a:buClr>
              <a:buSzPct val="80000"/>
              <a:buFont typeface="Cabin"/>
              <a:buChar char="●"/>
            </a:pPr>
            <a:r>
              <a:rPr lang="en-US" sz="2000" b="0" i="0" u="none" strike="noStrike" cap="none">
                <a:solidFill>
                  <a:schemeClr val="dk1"/>
                </a:solidFill>
                <a:latin typeface="Cabin"/>
                <a:ea typeface="Cabin"/>
                <a:cs typeface="Cabin"/>
                <a:sym typeface="Cabin"/>
              </a:rPr>
              <a:t>What are the resulting phenotypes? </a:t>
            </a:r>
          </a:p>
          <a:p>
            <a:pPr marL="365760" marR="0" lvl="0" indent="-289560" algn="l" rtl="0">
              <a:lnSpc>
                <a:spcPct val="80000"/>
              </a:lnSpc>
              <a:spcBef>
                <a:spcPts val="600"/>
              </a:spcBef>
              <a:buClr>
                <a:schemeClr val="accent1"/>
              </a:buClr>
              <a:buSzPct val="80000"/>
              <a:buFont typeface="Cabin"/>
              <a:buChar char="●"/>
            </a:pPr>
            <a:r>
              <a:rPr lang="en-US" sz="2000" b="0" i="0" u="none" strike="noStrike" cap="none">
                <a:solidFill>
                  <a:schemeClr val="dk1"/>
                </a:solidFill>
                <a:latin typeface="Cabin"/>
                <a:ea typeface="Cabin"/>
                <a:cs typeface="Cabin"/>
                <a:sym typeface="Cabin"/>
              </a:rPr>
              <a:t>What is the phenotypic </a:t>
            </a:r>
            <a:r>
              <a:rPr lang="en-US" sz="2000" b="1" i="0" u="none" strike="noStrike" cap="none">
                <a:solidFill>
                  <a:schemeClr val="dk1"/>
                </a:solidFill>
                <a:latin typeface="Cabin"/>
                <a:ea typeface="Cabin"/>
                <a:cs typeface="Cabin"/>
                <a:sym typeface="Cabin"/>
              </a:rPr>
              <a:t>ratio</a:t>
            </a:r>
            <a:r>
              <a:rPr lang="en-US" sz="2000" b="0" i="0" u="none" strike="noStrike" cap="none">
                <a:solidFill>
                  <a:schemeClr val="dk1"/>
                </a:solidFill>
                <a:latin typeface="Cabin"/>
                <a:ea typeface="Cabin"/>
                <a:cs typeface="Cabin"/>
                <a:sym typeface="Cabin"/>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Practice #3</a:t>
            </a:r>
          </a:p>
        </p:txBody>
      </p:sp>
      <p:sp>
        <p:nvSpPr>
          <p:cNvPr id="311" name="Shape 311"/>
          <p:cNvSpPr txBox="1">
            <a:spLocks noGrp="1"/>
          </p:cNvSpPr>
          <p:nvPr>
            <p:ph type="body" idx="1"/>
          </p:nvPr>
        </p:nvSpPr>
        <p:spPr>
          <a:xfrm>
            <a:off x="1435608" y="1447800"/>
            <a:ext cx="7498080" cy="4800600"/>
          </a:xfrm>
          <a:prstGeom prst="rect">
            <a:avLst/>
          </a:prstGeom>
          <a:noFill/>
          <a:ln>
            <a:noFill/>
          </a:ln>
        </p:spPr>
        <p:txBody>
          <a:bodyPr wrap="square" lIns="91425" tIns="45700" rIns="91425" bIns="45700" anchor="t" anchorCtr="0">
            <a:noAutofit/>
          </a:bodyPr>
          <a:lstStyle/>
          <a:p>
            <a:pPr marL="365760" marR="0" lvl="0" indent="-289560" algn="l" rtl="0">
              <a:lnSpc>
                <a:spcPct val="80000"/>
              </a:lnSpc>
              <a:spcBef>
                <a:spcPts val="0"/>
              </a:spcBef>
              <a:buClr>
                <a:schemeClr val="accent1"/>
              </a:buClr>
              <a:buSzPct val="80000"/>
              <a:buFont typeface="Cabin"/>
              <a:buChar char="●"/>
            </a:pPr>
            <a:r>
              <a:rPr lang="en-US" sz="2000" b="1" i="0" u="none" strike="noStrike" cap="none">
                <a:solidFill>
                  <a:schemeClr val="dk1"/>
                </a:solidFill>
                <a:latin typeface="Cabin"/>
                <a:ea typeface="Cabin"/>
                <a:cs typeface="Cabin"/>
                <a:sym typeface="Cabin"/>
              </a:rPr>
              <a:t>In pea plants, green pea pods are dominant to yellow pea pods. (G=green, g=yellow)</a:t>
            </a:r>
          </a:p>
          <a:p>
            <a:pPr marL="365760" marR="0" lvl="0" indent="-289560" algn="l" rtl="0">
              <a:lnSpc>
                <a:spcPct val="80000"/>
              </a:lnSpc>
              <a:spcBef>
                <a:spcPts val="600"/>
              </a:spcBef>
              <a:buClr>
                <a:schemeClr val="accent1"/>
              </a:buClr>
              <a:buSzPct val="25000"/>
              <a:buFont typeface="Cabin"/>
              <a:buNone/>
            </a:pPr>
            <a:endParaRPr sz="2000" b="0" i="0" u="none"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80000"/>
              <a:buFont typeface="Cabin"/>
              <a:buChar char="●"/>
            </a:pPr>
            <a:r>
              <a:rPr lang="en-US" sz="2000" b="1" i="0" u="none" strike="noStrike" cap="none">
                <a:solidFill>
                  <a:schemeClr val="dk1"/>
                </a:solidFill>
                <a:latin typeface="Cabin"/>
                <a:ea typeface="Cabin"/>
                <a:cs typeface="Cabin"/>
                <a:sym typeface="Cabin"/>
              </a:rPr>
              <a:t>Cross a heterozygous plant with a yellow plant.</a:t>
            </a:r>
          </a:p>
          <a:p>
            <a:pPr marL="365760" marR="0" lvl="0" indent="-289560" algn="l" rtl="0">
              <a:lnSpc>
                <a:spcPct val="80000"/>
              </a:lnSpc>
              <a:spcBef>
                <a:spcPts val="600"/>
              </a:spcBef>
              <a:buClr>
                <a:schemeClr val="accent1"/>
              </a:buClr>
              <a:buSzPct val="80000"/>
              <a:buFont typeface="Cabin"/>
              <a:buChar char="●"/>
            </a:pPr>
            <a:r>
              <a:rPr lang="en-US" sz="2000" b="0" i="0" u="none" strike="noStrike" cap="none">
                <a:solidFill>
                  <a:schemeClr val="dk1"/>
                </a:solidFill>
                <a:latin typeface="Cabin"/>
                <a:ea typeface="Cabin"/>
                <a:cs typeface="Cabin"/>
                <a:sym typeface="Cabin"/>
              </a:rPr>
              <a:t>What are the genotypes of both parents?  </a:t>
            </a:r>
          </a:p>
          <a:p>
            <a:pPr marL="365760" marR="0" lvl="0" indent="-289560" algn="l" rtl="0">
              <a:lnSpc>
                <a:spcPct val="80000"/>
              </a:lnSpc>
              <a:spcBef>
                <a:spcPts val="600"/>
              </a:spcBef>
              <a:buClr>
                <a:schemeClr val="accent1"/>
              </a:buClr>
              <a:buSzPct val="25000"/>
              <a:buFont typeface="Cabin"/>
              <a:buNone/>
            </a:pPr>
            <a:r>
              <a:rPr lang="en-US" sz="2000" b="1" i="0" u="none" strike="noStrike" cap="none">
                <a:solidFill>
                  <a:schemeClr val="dk1"/>
                </a:solidFill>
                <a:latin typeface="Cabin"/>
                <a:ea typeface="Cabin"/>
                <a:cs typeface="Cabin"/>
                <a:sym typeface="Cabin"/>
              </a:rPr>
              <a:t>	Parent (P)</a:t>
            </a:r>
            <a:r>
              <a:rPr lang="en-US" sz="2000" b="0" i="0" u="none" strike="noStrike" cap="none">
                <a:solidFill>
                  <a:schemeClr val="dk1"/>
                </a:solidFill>
                <a:latin typeface="Cabin"/>
                <a:ea typeface="Cabin"/>
                <a:cs typeface="Cabin"/>
                <a:sym typeface="Cabin"/>
              </a:rPr>
              <a:t>: ___________  </a:t>
            </a:r>
            <a:r>
              <a:rPr lang="en-US" sz="2000" b="1" i="0" u="none" strike="noStrike" cap="none">
                <a:solidFill>
                  <a:schemeClr val="dk1"/>
                </a:solidFill>
                <a:latin typeface="Cabin"/>
                <a:ea typeface="Cabin"/>
                <a:cs typeface="Cabin"/>
                <a:sym typeface="Cabin"/>
              </a:rPr>
              <a:t>X</a:t>
            </a:r>
            <a:r>
              <a:rPr lang="en-US" sz="2000" b="0" i="0" u="none" strike="noStrike" cap="none">
                <a:solidFill>
                  <a:schemeClr val="dk1"/>
                </a:solidFill>
                <a:latin typeface="Cabin"/>
                <a:ea typeface="Cabin"/>
                <a:cs typeface="Cabin"/>
                <a:sym typeface="Cabin"/>
              </a:rPr>
              <a:t> ___________</a:t>
            </a:r>
          </a:p>
          <a:p>
            <a:pPr marL="365760" marR="0" lvl="0" indent="-289560" algn="l" rtl="0">
              <a:lnSpc>
                <a:spcPct val="80000"/>
              </a:lnSpc>
              <a:spcBef>
                <a:spcPts val="600"/>
              </a:spcBef>
              <a:buClr>
                <a:schemeClr val="accent1"/>
              </a:buClr>
              <a:buSzPct val="80000"/>
              <a:buFont typeface="Cabin"/>
              <a:buNone/>
            </a:pPr>
            <a:endParaRPr sz="2000" b="0" i="0" u="none"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80000"/>
              <a:buFont typeface="Cabin"/>
              <a:buNone/>
            </a:pPr>
            <a:endParaRPr sz="2000" b="0" i="0" u="none"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80000"/>
              <a:buFont typeface="Cabin"/>
              <a:buNone/>
            </a:pPr>
            <a:endParaRPr sz="2000" b="0" i="0" u="none"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80000"/>
              <a:buFont typeface="Cabin"/>
              <a:buNone/>
            </a:pPr>
            <a:endParaRPr sz="2000" b="0" i="0" u="none"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80000"/>
              <a:buFont typeface="Cabin"/>
              <a:buNone/>
            </a:pPr>
            <a:endParaRPr sz="2000" b="0" i="0" u="none"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80000"/>
              <a:buFont typeface="Cabin"/>
              <a:buChar char="●"/>
            </a:pPr>
            <a:r>
              <a:rPr lang="en-US" sz="2000" b="0" i="0" u="none" strike="noStrike" cap="none">
                <a:solidFill>
                  <a:schemeClr val="dk1"/>
                </a:solidFill>
                <a:latin typeface="Cabin"/>
                <a:ea typeface="Cabin"/>
                <a:cs typeface="Cabin"/>
                <a:sym typeface="Cabin"/>
              </a:rPr>
              <a:t>List the possible </a:t>
            </a:r>
            <a:r>
              <a:rPr lang="en-US" sz="2000" b="1" i="0" u="none" strike="noStrike" cap="none">
                <a:solidFill>
                  <a:schemeClr val="dk1"/>
                </a:solidFill>
                <a:latin typeface="Cabin"/>
                <a:ea typeface="Cabin"/>
                <a:cs typeface="Cabin"/>
                <a:sym typeface="Cabin"/>
              </a:rPr>
              <a:t>genotypes</a:t>
            </a:r>
            <a:r>
              <a:rPr lang="en-US" sz="2000" b="0" i="0" u="none" strike="noStrike" cap="none">
                <a:solidFill>
                  <a:schemeClr val="dk1"/>
                </a:solidFill>
                <a:latin typeface="Cabin"/>
                <a:ea typeface="Cabin"/>
                <a:cs typeface="Cabin"/>
                <a:sym typeface="Cabin"/>
              </a:rPr>
              <a:t>? </a:t>
            </a:r>
          </a:p>
          <a:p>
            <a:pPr marL="365760" marR="0" lvl="0" indent="-289560" algn="l" rtl="0">
              <a:lnSpc>
                <a:spcPct val="80000"/>
              </a:lnSpc>
              <a:spcBef>
                <a:spcPts val="600"/>
              </a:spcBef>
              <a:buClr>
                <a:schemeClr val="accent1"/>
              </a:buClr>
              <a:buSzPct val="80000"/>
              <a:buFont typeface="Cabin"/>
              <a:buChar char="●"/>
            </a:pPr>
            <a:r>
              <a:rPr lang="en-US" sz="2000" b="0" i="0" u="none" strike="noStrike" cap="none">
                <a:solidFill>
                  <a:schemeClr val="dk1"/>
                </a:solidFill>
                <a:latin typeface="Cabin"/>
                <a:ea typeface="Cabin"/>
                <a:cs typeface="Cabin"/>
                <a:sym typeface="Cabin"/>
              </a:rPr>
              <a:t>What is the genotypic </a:t>
            </a:r>
            <a:r>
              <a:rPr lang="en-US" sz="2000" b="1" i="0" u="none" strike="noStrike" cap="none">
                <a:solidFill>
                  <a:schemeClr val="dk1"/>
                </a:solidFill>
                <a:latin typeface="Cabin"/>
                <a:ea typeface="Cabin"/>
                <a:cs typeface="Cabin"/>
                <a:sym typeface="Cabin"/>
              </a:rPr>
              <a:t>ratio</a:t>
            </a:r>
            <a:r>
              <a:rPr lang="en-US" sz="2000" b="0" i="0" u="none" strike="noStrike" cap="none">
                <a:solidFill>
                  <a:schemeClr val="dk1"/>
                </a:solidFill>
                <a:latin typeface="Cabin"/>
                <a:ea typeface="Cabin"/>
                <a:cs typeface="Cabin"/>
                <a:sym typeface="Cabin"/>
              </a:rPr>
              <a:t>?  </a:t>
            </a:r>
          </a:p>
          <a:p>
            <a:pPr marL="365760" marR="0" lvl="0" indent="-289560" algn="l" rtl="0">
              <a:lnSpc>
                <a:spcPct val="80000"/>
              </a:lnSpc>
              <a:spcBef>
                <a:spcPts val="600"/>
              </a:spcBef>
              <a:buClr>
                <a:schemeClr val="accent1"/>
              </a:buClr>
              <a:buSzPct val="80000"/>
              <a:buFont typeface="Cabin"/>
              <a:buChar char="●"/>
            </a:pPr>
            <a:r>
              <a:rPr lang="en-US" sz="2000" b="0" i="0" u="none" strike="noStrike" cap="none">
                <a:solidFill>
                  <a:schemeClr val="dk1"/>
                </a:solidFill>
                <a:latin typeface="Cabin"/>
                <a:ea typeface="Cabin"/>
                <a:cs typeface="Cabin"/>
                <a:sym typeface="Cabin"/>
              </a:rPr>
              <a:t>What are the resulting phenotypes? </a:t>
            </a:r>
          </a:p>
          <a:p>
            <a:pPr marL="365760" marR="0" lvl="0" indent="-289560" algn="l" rtl="0">
              <a:lnSpc>
                <a:spcPct val="80000"/>
              </a:lnSpc>
              <a:spcBef>
                <a:spcPts val="600"/>
              </a:spcBef>
              <a:buClr>
                <a:schemeClr val="accent1"/>
              </a:buClr>
              <a:buSzPct val="80000"/>
              <a:buFont typeface="Cabin"/>
              <a:buChar char="●"/>
            </a:pPr>
            <a:r>
              <a:rPr lang="en-US" sz="2000" b="0" i="0" u="none" strike="noStrike" cap="none">
                <a:solidFill>
                  <a:schemeClr val="dk1"/>
                </a:solidFill>
                <a:latin typeface="Cabin"/>
                <a:ea typeface="Cabin"/>
                <a:cs typeface="Cabin"/>
                <a:sym typeface="Cabin"/>
              </a:rPr>
              <a:t>What is the phenotypic </a:t>
            </a:r>
            <a:r>
              <a:rPr lang="en-US" sz="2000" b="1" i="0" u="none" strike="noStrike" cap="none">
                <a:solidFill>
                  <a:schemeClr val="dk1"/>
                </a:solidFill>
                <a:latin typeface="Cabin"/>
                <a:ea typeface="Cabin"/>
                <a:cs typeface="Cabin"/>
                <a:sym typeface="Cabin"/>
              </a:rPr>
              <a:t>ratio</a:t>
            </a:r>
            <a:r>
              <a:rPr lang="en-US" sz="2000" b="0" i="0" u="none" strike="noStrike" cap="none">
                <a:solidFill>
                  <a:schemeClr val="dk1"/>
                </a:solidFill>
                <a:latin typeface="Cabin"/>
                <a:ea typeface="Cabin"/>
                <a:cs typeface="Cabin"/>
                <a:sym typeface="Cabin"/>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p:nvPr/>
        </p:nvSpPr>
        <p:spPr>
          <a:xfrm>
            <a:off x="0" y="0"/>
            <a:ext cx="4343400" cy="579438"/>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1" i="0" u="sng" strike="noStrike" cap="none">
                <a:solidFill>
                  <a:schemeClr val="dk1"/>
                </a:solidFill>
                <a:latin typeface="Cabin"/>
                <a:ea typeface="Cabin"/>
                <a:cs typeface="Cabin"/>
                <a:sym typeface="Cabin"/>
              </a:rPr>
              <a:t>Test Cross</a:t>
            </a:r>
          </a:p>
        </p:txBody>
      </p:sp>
      <p:sp>
        <p:nvSpPr>
          <p:cNvPr id="317" name="Shape 317"/>
          <p:cNvSpPr txBox="1"/>
          <p:nvPr/>
        </p:nvSpPr>
        <p:spPr>
          <a:xfrm>
            <a:off x="228600" y="1219200"/>
            <a:ext cx="3886200" cy="109696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200" b="0" i="0" u="sng" strike="noStrike" cap="none">
                <a:solidFill>
                  <a:schemeClr val="dk1"/>
                </a:solidFill>
                <a:latin typeface="Cabin"/>
                <a:ea typeface="Cabin"/>
                <a:cs typeface="Cabin"/>
                <a:sym typeface="Cabin"/>
              </a:rPr>
              <a:t>Homozygous dominant</a:t>
            </a:r>
            <a:r>
              <a:rPr lang="en-US" sz="2200" b="0" i="0" u="none" strike="noStrike" cap="none">
                <a:solidFill>
                  <a:schemeClr val="dk1"/>
                </a:solidFill>
                <a:latin typeface="Cabin"/>
                <a:ea typeface="Cabin"/>
                <a:cs typeface="Cabin"/>
                <a:sym typeface="Cabin"/>
              </a:rPr>
              <a:t> = PP</a:t>
            </a:r>
            <a:br>
              <a:rPr lang="en-US" sz="2200" b="0" i="0" u="none" strike="noStrike" cap="none">
                <a:solidFill>
                  <a:schemeClr val="dk1"/>
                </a:solidFill>
                <a:latin typeface="Cabin"/>
                <a:ea typeface="Cabin"/>
                <a:cs typeface="Cabin"/>
                <a:sym typeface="Cabin"/>
              </a:rPr>
            </a:br>
            <a:r>
              <a:rPr lang="en-US" sz="2200" b="0" i="0" u="sng" strike="noStrike" cap="none">
                <a:solidFill>
                  <a:schemeClr val="dk1"/>
                </a:solidFill>
                <a:latin typeface="Cabin"/>
                <a:ea typeface="Cabin"/>
                <a:cs typeface="Cabin"/>
                <a:sym typeface="Cabin"/>
              </a:rPr>
              <a:t>Homozygous recessive</a:t>
            </a:r>
            <a:r>
              <a:rPr lang="en-US" sz="2200" b="0" i="0" u="none" strike="noStrike" cap="none">
                <a:solidFill>
                  <a:schemeClr val="dk1"/>
                </a:solidFill>
                <a:latin typeface="Cabin"/>
                <a:ea typeface="Cabin"/>
                <a:cs typeface="Cabin"/>
                <a:sym typeface="Cabin"/>
              </a:rPr>
              <a:t> = pp</a:t>
            </a:r>
            <a:br>
              <a:rPr lang="en-US" sz="2200" b="0" i="0" u="none" strike="noStrike" cap="none">
                <a:solidFill>
                  <a:schemeClr val="dk1"/>
                </a:solidFill>
                <a:latin typeface="Cabin"/>
                <a:ea typeface="Cabin"/>
                <a:cs typeface="Cabin"/>
                <a:sym typeface="Cabin"/>
              </a:rPr>
            </a:br>
            <a:r>
              <a:rPr lang="en-US" sz="2200" b="0" i="0" u="sng" strike="noStrike" cap="none">
                <a:solidFill>
                  <a:schemeClr val="dk1"/>
                </a:solidFill>
                <a:latin typeface="Cabin"/>
                <a:ea typeface="Cabin"/>
                <a:cs typeface="Cabin"/>
                <a:sym typeface="Cabin"/>
              </a:rPr>
              <a:t>Heterozygous</a:t>
            </a:r>
            <a:r>
              <a:rPr lang="en-US" sz="2200" b="0" i="0" u="none" strike="noStrike" cap="none">
                <a:solidFill>
                  <a:schemeClr val="dk1"/>
                </a:solidFill>
                <a:latin typeface="Cabin"/>
                <a:ea typeface="Cabin"/>
                <a:cs typeface="Cabin"/>
                <a:sym typeface="Cabin"/>
              </a:rPr>
              <a:t> = Pp</a:t>
            </a:r>
          </a:p>
        </p:txBody>
      </p:sp>
      <p:pic>
        <p:nvPicPr>
          <p:cNvPr id="318" name="Shape 318"/>
          <p:cNvPicPr preferRelativeResize="0"/>
          <p:nvPr/>
        </p:nvPicPr>
        <p:blipFill rotWithShape="1">
          <a:blip r:embed="rId3">
            <a:alphaModFix/>
          </a:blip>
          <a:srcRect l="40654" t="6000" r="40654" b="72000"/>
          <a:stretch/>
        </p:blipFill>
        <p:spPr>
          <a:xfrm>
            <a:off x="5791200" y="1066800"/>
            <a:ext cx="1058863" cy="1111250"/>
          </a:xfrm>
          <a:prstGeom prst="rect">
            <a:avLst/>
          </a:prstGeom>
          <a:noFill/>
          <a:ln>
            <a:noFill/>
          </a:ln>
        </p:spPr>
      </p:pic>
      <p:pic>
        <p:nvPicPr>
          <p:cNvPr id="319" name="Shape 319"/>
          <p:cNvPicPr preferRelativeResize="0"/>
          <p:nvPr/>
        </p:nvPicPr>
        <p:blipFill rotWithShape="1">
          <a:blip r:embed="rId3">
            <a:alphaModFix/>
          </a:blip>
          <a:srcRect l="41724" t="68401" r="41724" b="9598"/>
          <a:stretch/>
        </p:blipFill>
        <p:spPr>
          <a:xfrm>
            <a:off x="7543800" y="990600"/>
            <a:ext cx="995363" cy="1179513"/>
          </a:xfrm>
          <a:prstGeom prst="rect">
            <a:avLst/>
          </a:prstGeom>
          <a:noFill/>
          <a:ln>
            <a:noFill/>
          </a:ln>
        </p:spPr>
      </p:pic>
      <p:sp>
        <p:nvSpPr>
          <p:cNvPr id="320" name="Shape 320"/>
          <p:cNvSpPr/>
          <p:nvPr/>
        </p:nvSpPr>
        <p:spPr>
          <a:xfrm>
            <a:off x="7010400" y="1249363"/>
            <a:ext cx="395288"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none" strike="noStrike" cap="none">
                <a:solidFill>
                  <a:srgbClr val="0F116A"/>
                </a:solidFill>
                <a:latin typeface="Cabin"/>
                <a:ea typeface="Cabin"/>
                <a:cs typeface="Cabin"/>
                <a:sym typeface="Cabin"/>
              </a:rPr>
              <a:t>x</a:t>
            </a:r>
          </a:p>
        </p:txBody>
      </p:sp>
      <p:sp>
        <p:nvSpPr>
          <p:cNvPr id="321" name="Shape 321"/>
          <p:cNvSpPr/>
          <p:nvPr/>
        </p:nvSpPr>
        <p:spPr>
          <a:xfrm>
            <a:off x="8610600" y="1371600"/>
            <a:ext cx="527050" cy="427038"/>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2200" b="1" i="1" u="sng" strike="noStrike" cap="none">
                <a:solidFill>
                  <a:schemeClr val="dk2"/>
                </a:solidFill>
                <a:latin typeface="Cabin"/>
                <a:ea typeface="Cabin"/>
                <a:cs typeface="Cabin"/>
                <a:sym typeface="Cabin"/>
              </a:rPr>
              <a:t>pp</a:t>
            </a:r>
          </a:p>
        </p:txBody>
      </p:sp>
      <p:sp>
        <p:nvSpPr>
          <p:cNvPr id="322" name="Shape 322"/>
          <p:cNvSpPr/>
          <p:nvPr/>
        </p:nvSpPr>
        <p:spPr>
          <a:xfrm>
            <a:off x="4114800" y="1295400"/>
            <a:ext cx="1519238" cy="762000"/>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2200" b="1" i="0" u="none" strike="noStrike" cap="none">
                <a:solidFill>
                  <a:schemeClr val="dk2"/>
                </a:solidFill>
                <a:latin typeface="Cabin"/>
                <a:ea typeface="Cabin"/>
                <a:cs typeface="Cabin"/>
                <a:sym typeface="Cabin"/>
              </a:rPr>
              <a:t>is it</a:t>
            </a:r>
            <a:br>
              <a:rPr lang="en-US" sz="2200" b="1" i="0" u="none" strike="noStrike" cap="none">
                <a:solidFill>
                  <a:schemeClr val="dk2"/>
                </a:solidFill>
                <a:latin typeface="Cabin"/>
                <a:ea typeface="Cabin"/>
                <a:cs typeface="Cabin"/>
                <a:sym typeface="Cabin"/>
              </a:rPr>
            </a:br>
            <a:r>
              <a:rPr lang="en-US" sz="2200" b="1" i="0" u="sng" strike="noStrike" cap="none">
                <a:solidFill>
                  <a:schemeClr val="dk2"/>
                </a:solidFill>
                <a:latin typeface="Cabin"/>
                <a:ea typeface="Cabin"/>
                <a:cs typeface="Cabin"/>
                <a:sym typeface="Cabin"/>
              </a:rPr>
              <a:t>PP</a:t>
            </a:r>
            <a:r>
              <a:rPr lang="en-US" sz="2200" b="1" i="0" u="none" strike="noStrike" cap="none">
                <a:solidFill>
                  <a:schemeClr val="dk2"/>
                </a:solidFill>
                <a:latin typeface="Cabin"/>
                <a:ea typeface="Cabin"/>
                <a:cs typeface="Cabin"/>
                <a:sym typeface="Cabin"/>
              </a:rPr>
              <a:t> or </a:t>
            </a:r>
            <a:r>
              <a:rPr lang="en-US" sz="2200" b="1" i="0" u="sng" strike="noStrike" cap="none">
                <a:solidFill>
                  <a:schemeClr val="dk2"/>
                </a:solidFill>
                <a:latin typeface="Cabin"/>
                <a:ea typeface="Cabin"/>
                <a:cs typeface="Cabin"/>
                <a:sym typeface="Cabin"/>
              </a:rPr>
              <a:t>P</a:t>
            </a:r>
            <a:r>
              <a:rPr lang="en-US" sz="2200" b="1" i="1" u="sng" strike="noStrike" cap="none">
                <a:solidFill>
                  <a:schemeClr val="dk2"/>
                </a:solidFill>
                <a:latin typeface="Cabin"/>
                <a:ea typeface="Cabin"/>
                <a:cs typeface="Cabin"/>
                <a:sym typeface="Cabin"/>
              </a:rPr>
              <a:t>p</a:t>
            </a:r>
            <a:r>
              <a:rPr lang="en-US" sz="2200" b="1" i="0" u="none" strike="noStrike" cap="none">
                <a:solidFill>
                  <a:schemeClr val="dk2"/>
                </a:solidFill>
                <a:latin typeface="Cabin"/>
                <a:ea typeface="Cabin"/>
                <a:cs typeface="Cabin"/>
                <a:sym typeface="Cabin"/>
              </a:rPr>
              <a:t>?</a:t>
            </a:r>
          </a:p>
        </p:txBody>
      </p:sp>
      <p:sp>
        <p:nvSpPr>
          <p:cNvPr id="323" name="Shape 323"/>
          <p:cNvSpPr/>
          <p:nvPr/>
        </p:nvSpPr>
        <p:spPr>
          <a:xfrm>
            <a:off x="2286000" y="0"/>
            <a:ext cx="6858000" cy="1096963"/>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0F116A"/>
              </a:buClr>
              <a:buSzPct val="25000"/>
              <a:buFont typeface="Cabin"/>
              <a:buNone/>
            </a:pPr>
            <a:r>
              <a:rPr lang="en-US" sz="2200" b="0" i="0" u="none" strike="noStrike" cap="none">
                <a:solidFill>
                  <a:srgbClr val="0F116A"/>
                </a:solidFill>
                <a:latin typeface="Cabin"/>
                <a:ea typeface="Cabin"/>
                <a:cs typeface="Cabin"/>
                <a:sym typeface="Cabin"/>
              </a:rPr>
              <a:t>Cross-breeding the dominant </a:t>
            </a:r>
            <a:r>
              <a:rPr lang="en-US" sz="2200" b="0" i="0" u="sng" strike="noStrike" cap="none">
                <a:solidFill>
                  <a:srgbClr val="0F116A"/>
                </a:solidFill>
                <a:latin typeface="Cabin"/>
                <a:ea typeface="Cabin"/>
                <a:cs typeface="Cabin"/>
                <a:sym typeface="Cabin"/>
              </a:rPr>
              <a:t>phenotype</a:t>
            </a:r>
            <a:r>
              <a:rPr lang="en-US" sz="2200" b="0" i="0" u="none" strike="noStrike" cap="none">
                <a:solidFill>
                  <a:srgbClr val="0F116A"/>
                </a:solidFill>
                <a:latin typeface="Cabin"/>
                <a:ea typeface="Cabin"/>
                <a:cs typeface="Cabin"/>
                <a:sym typeface="Cabin"/>
              </a:rPr>
              <a:t> —  unknown genotype — with a </a:t>
            </a:r>
            <a:r>
              <a:rPr lang="en-US" sz="2200" b="0" i="0" u="sng" strike="noStrike" cap="none">
                <a:solidFill>
                  <a:srgbClr val="0F116A"/>
                </a:solidFill>
                <a:latin typeface="Cabin"/>
                <a:ea typeface="Cabin"/>
                <a:cs typeface="Cabin"/>
                <a:sym typeface="Cabin"/>
              </a:rPr>
              <a:t>homozygous recessive</a:t>
            </a:r>
            <a:r>
              <a:rPr lang="en-US" sz="2200" b="0" i="0" u="none" strike="noStrike" cap="none">
                <a:solidFill>
                  <a:srgbClr val="0F116A"/>
                </a:solidFill>
                <a:latin typeface="Cabin"/>
                <a:ea typeface="Cabin"/>
                <a:cs typeface="Cabin"/>
                <a:sym typeface="Cabin"/>
              </a:rPr>
              <a:t> (</a:t>
            </a:r>
            <a:r>
              <a:rPr lang="en-US" sz="2200" b="0" i="1" u="none" strike="noStrike" cap="none">
                <a:solidFill>
                  <a:schemeClr val="dk2"/>
                </a:solidFill>
                <a:latin typeface="Cabin"/>
                <a:ea typeface="Cabin"/>
                <a:cs typeface="Cabin"/>
                <a:sym typeface="Cabin"/>
              </a:rPr>
              <a:t>pp</a:t>
            </a:r>
            <a:r>
              <a:rPr lang="en-US" sz="2200" b="0" i="0" u="none" strike="noStrike" cap="none">
                <a:solidFill>
                  <a:srgbClr val="0F116A"/>
                </a:solidFill>
                <a:latin typeface="Cabin"/>
                <a:ea typeface="Cabin"/>
                <a:cs typeface="Cabin"/>
                <a:sym typeface="Cabin"/>
              </a:rPr>
              <a:t>) to determine the identity of the unknown allele</a:t>
            </a:r>
          </a:p>
        </p:txBody>
      </p:sp>
      <p:grpSp>
        <p:nvGrpSpPr>
          <p:cNvPr id="324" name="Shape 324"/>
          <p:cNvGrpSpPr/>
          <p:nvPr/>
        </p:nvGrpSpPr>
        <p:grpSpPr>
          <a:xfrm>
            <a:off x="1371600" y="2667000"/>
            <a:ext cx="2770188" cy="1225550"/>
            <a:chOff x="751" y="812"/>
            <a:chExt cx="1745" cy="772"/>
          </a:xfrm>
        </p:grpSpPr>
        <p:pic>
          <p:nvPicPr>
            <p:cNvPr id="325" name="Shape 325"/>
            <p:cNvPicPr preferRelativeResize="0"/>
            <p:nvPr/>
          </p:nvPicPr>
          <p:blipFill rotWithShape="1">
            <a:blip r:embed="rId3">
              <a:alphaModFix/>
            </a:blip>
            <a:srcRect l="40654" t="6000" r="40654" b="72000"/>
            <a:stretch/>
          </p:blipFill>
          <p:spPr>
            <a:xfrm>
              <a:off x="751" y="816"/>
              <a:ext cx="732" cy="768"/>
            </a:xfrm>
            <a:prstGeom prst="rect">
              <a:avLst/>
            </a:prstGeom>
            <a:noFill/>
            <a:ln>
              <a:noFill/>
            </a:ln>
          </p:spPr>
        </p:pic>
        <p:pic>
          <p:nvPicPr>
            <p:cNvPr id="326" name="Shape 326"/>
            <p:cNvPicPr preferRelativeResize="0"/>
            <p:nvPr/>
          </p:nvPicPr>
          <p:blipFill rotWithShape="1">
            <a:blip r:embed="rId3">
              <a:alphaModFix/>
            </a:blip>
            <a:srcRect l="41724" t="69600" r="41724" b="9599"/>
            <a:stretch/>
          </p:blipFill>
          <p:spPr>
            <a:xfrm>
              <a:off x="1807" y="812"/>
              <a:ext cx="689" cy="772"/>
            </a:xfrm>
            <a:prstGeom prst="rect">
              <a:avLst/>
            </a:prstGeom>
            <a:noFill/>
            <a:ln>
              <a:noFill/>
            </a:ln>
          </p:spPr>
        </p:pic>
        <p:sp>
          <p:nvSpPr>
            <p:cNvPr id="327" name="Shape 327"/>
            <p:cNvSpPr/>
            <p:nvPr/>
          </p:nvSpPr>
          <p:spPr>
            <a:xfrm>
              <a:off x="1519" y="960"/>
              <a:ext cx="249" cy="346"/>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none" strike="noStrike" cap="none">
                  <a:solidFill>
                    <a:srgbClr val="0F116A"/>
                  </a:solidFill>
                  <a:latin typeface="Cabin"/>
                  <a:ea typeface="Cabin"/>
                  <a:cs typeface="Cabin"/>
                  <a:sym typeface="Cabin"/>
                </a:rPr>
                <a:t>x</a:t>
              </a:r>
            </a:p>
          </p:txBody>
        </p:sp>
      </p:grpSp>
      <p:sp>
        <p:nvSpPr>
          <p:cNvPr id="328" name="Shape 328"/>
          <p:cNvSpPr/>
          <p:nvPr/>
        </p:nvSpPr>
        <p:spPr>
          <a:xfrm>
            <a:off x="1627188" y="2882900"/>
            <a:ext cx="692150"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sng" strike="noStrike" cap="none">
                <a:solidFill>
                  <a:schemeClr val="dk2"/>
                </a:solidFill>
                <a:latin typeface="Cabin"/>
                <a:ea typeface="Cabin"/>
                <a:cs typeface="Cabin"/>
                <a:sym typeface="Cabin"/>
              </a:rPr>
              <a:t>PP</a:t>
            </a:r>
          </a:p>
        </p:txBody>
      </p:sp>
      <p:sp>
        <p:nvSpPr>
          <p:cNvPr id="329" name="Shape 329"/>
          <p:cNvSpPr/>
          <p:nvPr/>
        </p:nvSpPr>
        <p:spPr>
          <a:xfrm>
            <a:off x="3248025" y="2882900"/>
            <a:ext cx="649288"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1" u="none" strike="noStrike" cap="none">
                <a:solidFill>
                  <a:srgbClr val="000000"/>
                </a:solidFill>
                <a:latin typeface="Cabin"/>
                <a:ea typeface="Cabin"/>
                <a:cs typeface="Cabin"/>
                <a:sym typeface="Cabin"/>
              </a:rPr>
              <a:t>pp</a:t>
            </a:r>
          </a:p>
        </p:txBody>
      </p:sp>
      <p:pic>
        <p:nvPicPr>
          <p:cNvPr id="330" name="Shape 330"/>
          <p:cNvPicPr preferRelativeResize="0"/>
          <p:nvPr/>
        </p:nvPicPr>
        <p:blipFill rotWithShape="1">
          <a:blip r:embed="rId3">
            <a:alphaModFix/>
          </a:blip>
          <a:srcRect l="40654" t="6000" r="40654" b="72000"/>
          <a:stretch/>
        </p:blipFill>
        <p:spPr>
          <a:xfrm>
            <a:off x="1474788" y="4559300"/>
            <a:ext cx="942975" cy="990600"/>
          </a:xfrm>
          <a:prstGeom prst="rect">
            <a:avLst/>
          </a:prstGeom>
          <a:noFill/>
          <a:ln>
            <a:noFill/>
          </a:ln>
        </p:spPr>
      </p:pic>
      <p:pic>
        <p:nvPicPr>
          <p:cNvPr id="331" name="Shape 331"/>
          <p:cNvPicPr preferRelativeResize="0"/>
          <p:nvPr/>
        </p:nvPicPr>
        <p:blipFill rotWithShape="1">
          <a:blip r:embed="rId3">
            <a:alphaModFix/>
          </a:blip>
          <a:srcRect l="40654" t="6000" r="40654" b="72000"/>
          <a:stretch/>
        </p:blipFill>
        <p:spPr>
          <a:xfrm>
            <a:off x="2922588" y="4559300"/>
            <a:ext cx="942975" cy="990600"/>
          </a:xfrm>
          <a:prstGeom prst="rect">
            <a:avLst/>
          </a:prstGeom>
          <a:noFill/>
          <a:ln>
            <a:noFill/>
          </a:ln>
        </p:spPr>
      </p:pic>
      <p:pic>
        <p:nvPicPr>
          <p:cNvPr id="332" name="Shape 332"/>
          <p:cNvPicPr preferRelativeResize="0"/>
          <p:nvPr/>
        </p:nvPicPr>
        <p:blipFill rotWithShape="1">
          <a:blip r:embed="rId3">
            <a:alphaModFix/>
          </a:blip>
          <a:srcRect l="40654" t="6000" r="40654" b="72000"/>
          <a:stretch/>
        </p:blipFill>
        <p:spPr>
          <a:xfrm>
            <a:off x="2922588" y="5778500"/>
            <a:ext cx="942975" cy="990600"/>
          </a:xfrm>
          <a:prstGeom prst="rect">
            <a:avLst/>
          </a:prstGeom>
          <a:noFill/>
          <a:ln>
            <a:noFill/>
          </a:ln>
        </p:spPr>
      </p:pic>
      <p:pic>
        <p:nvPicPr>
          <p:cNvPr id="333" name="Shape 333"/>
          <p:cNvPicPr preferRelativeResize="0"/>
          <p:nvPr/>
        </p:nvPicPr>
        <p:blipFill rotWithShape="1">
          <a:blip r:embed="rId3">
            <a:alphaModFix/>
          </a:blip>
          <a:srcRect l="40654" t="6000" r="40654" b="72000"/>
          <a:stretch/>
        </p:blipFill>
        <p:spPr>
          <a:xfrm>
            <a:off x="1474788" y="5778500"/>
            <a:ext cx="942975" cy="990600"/>
          </a:xfrm>
          <a:prstGeom prst="rect">
            <a:avLst/>
          </a:prstGeom>
          <a:noFill/>
          <a:ln>
            <a:noFill/>
          </a:ln>
        </p:spPr>
      </p:pic>
      <p:pic>
        <p:nvPicPr>
          <p:cNvPr id="334" name="Shape 334"/>
          <p:cNvPicPr preferRelativeResize="0"/>
          <p:nvPr/>
        </p:nvPicPr>
        <p:blipFill rotWithShape="1">
          <a:blip r:embed="rId3">
            <a:alphaModFix/>
          </a:blip>
          <a:srcRect l="40654" t="6000" r="40654" b="72000"/>
          <a:stretch/>
        </p:blipFill>
        <p:spPr>
          <a:xfrm>
            <a:off x="5894388" y="4559300"/>
            <a:ext cx="942975" cy="990600"/>
          </a:xfrm>
          <a:prstGeom prst="rect">
            <a:avLst/>
          </a:prstGeom>
          <a:noFill/>
          <a:ln>
            <a:noFill/>
          </a:ln>
        </p:spPr>
      </p:pic>
      <p:pic>
        <p:nvPicPr>
          <p:cNvPr id="335" name="Shape 335"/>
          <p:cNvPicPr preferRelativeResize="0"/>
          <p:nvPr/>
        </p:nvPicPr>
        <p:blipFill rotWithShape="1">
          <a:blip r:embed="rId3">
            <a:alphaModFix/>
          </a:blip>
          <a:srcRect l="40654" t="6000" r="40654" b="72000"/>
          <a:stretch/>
        </p:blipFill>
        <p:spPr>
          <a:xfrm>
            <a:off x="7342188" y="4559300"/>
            <a:ext cx="942975" cy="990600"/>
          </a:xfrm>
          <a:prstGeom prst="rect">
            <a:avLst/>
          </a:prstGeom>
          <a:noFill/>
          <a:ln>
            <a:noFill/>
          </a:ln>
        </p:spPr>
      </p:pic>
      <p:pic>
        <p:nvPicPr>
          <p:cNvPr id="336" name="Shape 336"/>
          <p:cNvPicPr preferRelativeResize="0"/>
          <p:nvPr/>
        </p:nvPicPr>
        <p:blipFill rotWithShape="1">
          <a:blip r:embed="rId3">
            <a:alphaModFix/>
          </a:blip>
          <a:srcRect l="41724" t="68401" r="41724" b="9598"/>
          <a:stretch/>
        </p:blipFill>
        <p:spPr>
          <a:xfrm>
            <a:off x="5970588" y="5778500"/>
            <a:ext cx="836612" cy="990600"/>
          </a:xfrm>
          <a:prstGeom prst="rect">
            <a:avLst/>
          </a:prstGeom>
          <a:noFill/>
          <a:ln>
            <a:noFill/>
          </a:ln>
        </p:spPr>
      </p:pic>
      <p:pic>
        <p:nvPicPr>
          <p:cNvPr id="337" name="Shape 337"/>
          <p:cNvPicPr preferRelativeResize="0"/>
          <p:nvPr/>
        </p:nvPicPr>
        <p:blipFill rotWithShape="1">
          <a:blip r:embed="rId3">
            <a:alphaModFix/>
          </a:blip>
          <a:srcRect l="41724" t="68401" r="41724" b="9598"/>
          <a:stretch/>
        </p:blipFill>
        <p:spPr>
          <a:xfrm>
            <a:off x="7418388" y="5778500"/>
            <a:ext cx="836612" cy="990600"/>
          </a:xfrm>
          <a:prstGeom prst="rect">
            <a:avLst/>
          </a:prstGeom>
          <a:noFill/>
          <a:ln>
            <a:noFill/>
          </a:ln>
        </p:spPr>
      </p:pic>
      <p:graphicFrame>
        <p:nvGraphicFramePr>
          <p:cNvPr id="338" name="Shape 338"/>
          <p:cNvGraphicFramePr/>
          <p:nvPr/>
        </p:nvGraphicFramePr>
        <p:xfrm>
          <a:off x="1279525" y="4330700"/>
          <a:ext cx="2895600" cy="2527300"/>
        </p:xfrm>
        <a:graphic>
          <a:graphicData uri="http://schemas.openxmlformats.org/drawingml/2006/table">
            <a:tbl>
              <a:tblPr>
                <a:noFill/>
                <a:tableStyleId>{E50CCD6C-4FA3-4F00-B739-CFD5078B2F72}</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1219200">
                <a:tc>
                  <a:txBody>
                    <a:bodyPr/>
                    <a:lstStyle/>
                    <a:p>
                      <a:pPr marL="0" marR="0" lvl="0" indent="0" algn="l" rtl="0">
                        <a:lnSpc>
                          <a:spcPct val="100000"/>
                        </a:lnSpc>
                        <a:spcBef>
                          <a:spcPts val="0"/>
                        </a:spcBef>
                        <a:spcAft>
                          <a:spcPts val="0"/>
                        </a:spcAft>
                        <a:buClr>
                          <a:schemeClr val="dk1"/>
                        </a:buClr>
                        <a:buSzPct val="25000"/>
                        <a:buFont typeface="Cabin"/>
                        <a:buNone/>
                      </a:pPr>
                      <a:endParaRPr sz="2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bin"/>
                        <a:buNone/>
                      </a:pPr>
                      <a:endParaRPr sz="2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1308100">
                <a:tc>
                  <a:txBody>
                    <a:bodyPr/>
                    <a:lstStyle/>
                    <a:p>
                      <a:pPr marL="0" marR="0" lvl="0" indent="0" algn="l" rtl="0">
                        <a:lnSpc>
                          <a:spcPct val="100000"/>
                        </a:lnSpc>
                        <a:spcBef>
                          <a:spcPts val="0"/>
                        </a:spcBef>
                        <a:spcAft>
                          <a:spcPts val="0"/>
                        </a:spcAft>
                        <a:buClr>
                          <a:schemeClr val="dk1"/>
                        </a:buClr>
                        <a:buSzPct val="25000"/>
                        <a:buFont typeface="Cabin"/>
                        <a:buNone/>
                      </a:pPr>
                      <a:endParaRPr sz="2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bin"/>
                        <a:buNone/>
                      </a:pPr>
                      <a:endParaRPr sz="2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39" name="Shape 339"/>
          <p:cNvSpPr/>
          <p:nvPr/>
        </p:nvSpPr>
        <p:spPr>
          <a:xfrm>
            <a:off x="1822450" y="3781425"/>
            <a:ext cx="417513"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1" u="none" strike="noStrike" cap="none">
                <a:solidFill>
                  <a:srgbClr val="000000"/>
                </a:solidFill>
                <a:latin typeface="Cabin"/>
                <a:ea typeface="Cabin"/>
                <a:cs typeface="Cabin"/>
                <a:sym typeface="Cabin"/>
              </a:rPr>
              <a:t>p</a:t>
            </a:r>
          </a:p>
        </p:txBody>
      </p:sp>
      <p:sp>
        <p:nvSpPr>
          <p:cNvPr id="340" name="Shape 340"/>
          <p:cNvSpPr/>
          <p:nvPr/>
        </p:nvSpPr>
        <p:spPr>
          <a:xfrm>
            <a:off x="3194050" y="3781425"/>
            <a:ext cx="417513"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1" u="none" strike="noStrike" cap="none">
                <a:solidFill>
                  <a:srgbClr val="000000"/>
                </a:solidFill>
                <a:latin typeface="Cabin"/>
                <a:ea typeface="Cabin"/>
                <a:cs typeface="Cabin"/>
                <a:sym typeface="Cabin"/>
              </a:rPr>
              <a:t>p</a:t>
            </a:r>
          </a:p>
        </p:txBody>
      </p:sp>
      <p:sp>
        <p:nvSpPr>
          <p:cNvPr id="341" name="Shape 341"/>
          <p:cNvSpPr/>
          <p:nvPr/>
        </p:nvSpPr>
        <p:spPr>
          <a:xfrm>
            <a:off x="831850" y="4787900"/>
            <a:ext cx="438150"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none" strike="noStrike" cap="none">
                <a:solidFill>
                  <a:schemeClr val="dk2"/>
                </a:solidFill>
                <a:latin typeface="Cabin"/>
                <a:ea typeface="Cabin"/>
                <a:cs typeface="Cabin"/>
                <a:sym typeface="Cabin"/>
              </a:rPr>
              <a:t>P</a:t>
            </a:r>
          </a:p>
        </p:txBody>
      </p:sp>
      <p:sp>
        <p:nvSpPr>
          <p:cNvPr id="342" name="Shape 342"/>
          <p:cNvSpPr/>
          <p:nvPr/>
        </p:nvSpPr>
        <p:spPr>
          <a:xfrm>
            <a:off x="779463" y="5943600"/>
            <a:ext cx="438150"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none" strike="noStrike" cap="none">
                <a:solidFill>
                  <a:schemeClr val="dk2"/>
                </a:solidFill>
                <a:latin typeface="Cabin"/>
                <a:ea typeface="Cabin"/>
                <a:cs typeface="Cabin"/>
                <a:sym typeface="Cabin"/>
              </a:rPr>
              <a:t>P</a:t>
            </a:r>
          </a:p>
        </p:txBody>
      </p:sp>
      <p:sp>
        <p:nvSpPr>
          <p:cNvPr id="343" name="Shape 343"/>
          <p:cNvSpPr/>
          <p:nvPr/>
        </p:nvSpPr>
        <p:spPr>
          <a:xfrm>
            <a:off x="1660525" y="4724400"/>
            <a:ext cx="671513"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sng" strike="noStrike" cap="none">
                <a:solidFill>
                  <a:schemeClr val="dk2"/>
                </a:solidFill>
                <a:latin typeface="Cabin"/>
                <a:ea typeface="Cabin"/>
                <a:cs typeface="Cabin"/>
                <a:sym typeface="Cabin"/>
              </a:rPr>
              <a:t>P</a:t>
            </a:r>
            <a:r>
              <a:rPr lang="en-US" sz="3000" b="1" i="1" u="sng" strike="noStrike" cap="none">
                <a:solidFill>
                  <a:srgbClr val="000000"/>
                </a:solidFill>
                <a:latin typeface="Cabin"/>
                <a:ea typeface="Cabin"/>
                <a:cs typeface="Cabin"/>
                <a:sym typeface="Cabin"/>
              </a:rPr>
              <a:t>p</a:t>
            </a:r>
          </a:p>
        </p:txBody>
      </p:sp>
      <p:sp>
        <p:nvSpPr>
          <p:cNvPr id="344" name="Shape 344"/>
          <p:cNvSpPr/>
          <p:nvPr/>
        </p:nvSpPr>
        <p:spPr>
          <a:xfrm>
            <a:off x="1660525" y="5943600"/>
            <a:ext cx="671513"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sng" strike="noStrike" cap="none">
                <a:solidFill>
                  <a:schemeClr val="dk2"/>
                </a:solidFill>
                <a:latin typeface="Cabin"/>
                <a:ea typeface="Cabin"/>
                <a:cs typeface="Cabin"/>
                <a:sym typeface="Cabin"/>
              </a:rPr>
              <a:t>P</a:t>
            </a:r>
            <a:r>
              <a:rPr lang="en-US" sz="3000" b="1" i="1" u="sng" strike="noStrike" cap="none">
                <a:solidFill>
                  <a:srgbClr val="000000"/>
                </a:solidFill>
                <a:latin typeface="Cabin"/>
                <a:ea typeface="Cabin"/>
                <a:cs typeface="Cabin"/>
                <a:sym typeface="Cabin"/>
              </a:rPr>
              <a:t>p</a:t>
            </a:r>
          </a:p>
        </p:txBody>
      </p:sp>
      <p:sp>
        <p:nvSpPr>
          <p:cNvPr id="345" name="Shape 345"/>
          <p:cNvSpPr/>
          <p:nvPr/>
        </p:nvSpPr>
        <p:spPr>
          <a:xfrm>
            <a:off x="3108325" y="5943600"/>
            <a:ext cx="671513"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sng" strike="noStrike" cap="none">
                <a:solidFill>
                  <a:schemeClr val="dk2"/>
                </a:solidFill>
                <a:latin typeface="Cabin"/>
                <a:ea typeface="Cabin"/>
                <a:cs typeface="Cabin"/>
                <a:sym typeface="Cabin"/>
              </a:rPr>
              <a:t>P</a:t>
            </a:r>
            <a:r>
              <a:rPr lang="en-US" sz="3000" b="1" i="1" u="sng" strike="noStrike" cap="none">
                <a:solidFill>
                  <a:srgbClr val="000000"/>
                </a:solidFill>
                <a:latin typeface="Cabin"/>
                <a:ea typeface="Cabin"/>
                <a:cs typeface="Cabin"/>
                <a:sym typeface="Cabin"/>
              </a:rPr>
              <a:t>p</a:t>
            </a:r>
          </a:p>
        </p:txBody>
      </p:sp>
      <p:sp>
        <p:nvSpPr>
          <p:cNvPr id="346" name="Shape 346"/>
          <p:cNvSpPr/>
          <p:nvPr/>
        </p:nvSpPr>
        <p:spPr>
          <a:xfrm>
            <a:off x="3108325" y="4724400"/>
            <a:ext cx="671513"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sng" strike="noStrike" cap="none">
                <a:solidFill>
                  <a:schemeClr val="dk2"/>
                </a:solidFill>
                <a:latin typeface="Cabin"/>
                <a:ea typeface="Cabin"/>
                <a:cs typeface="Cabin"/>
                <a:sym typeface="Cabin"/>
              </a:rPr>
              <a:t>P</a:t>
            </a:r>
            <a:r>
              <a:rPr lang="en-US" sz="3000" b="1" i="1" u="sng" strike="noStrike" cap="none">
                <a:solidFill>
                  <a:srgbClr val="000000"/>
                </a:solidFill>
                <a:latin typeface="Cabin"/>
                <a:ea typeface="Cabin"/>
                <a:cs typeface="Cabin"/>
                <a:sym typeface="Cabin"/>
              </a:rPr>
              <a:t>p</a:t>
            </a:r>
          </a:p>
        </p:txBody>
      </p:sp>
      <p:graphicFrame>
        <p:nvGraphicFramePr>
          <p:cNvPr id="347" name="Shape 347"/>
          <p:cNvGraphicFramePr/>
          <p:nvPr/>
        </p:nvGraphicFramePr>
        <p:xfrm>
          <a:off x="5699125" y="4330700"/>
          <a:ext cx="2895600" cy="2527300"/>
        </p:xfrm>
        <a:graphic>
          <a:graphicData uri="http://schemas.openxmlformats.org/drawingml/2006/table">
            <a:tbl>
              <a:tblPr>
                <a:noFill/>
                <a:tableStyleId>{E50CCD6C-4FA3-4F00-B739-CFD5078B2F72}</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1219200">
                <a:tc>
                  <a:txBody>
                    <a:bodyPr/>
                    <a:lstStyle/>
                    <a:p>
                      <a:pPr marL="0" marR="0" lvl="0" indent="0" algn="l" rtl="0">
                        <a:lnSpc>
                          <a:spcPct val="100000"/>
                        </a:lnSpc>
                        <a:spcBef>
                          <a:spcPts val="0"/>
                        </a:spcBef>
                        <a:spcAft>
                          <a:spcPts val="0"/>
                        </a:spcAft>
                        <a:buClr>
                          <a:schemeClr val="dk1"/>
                        </a:buClr>
                        <a:buSzPct val="25000"/>
                        <a:buFont typeface="Cabin"/>
                        <a:buNone/>
                      </a:pPr>
                      <a:endParaRPr sz="2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bin"/>
                        <a:buNone/>
                      </a:pPr>
                      <a:endParaRPr sz="2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1308100">
                <a:tc>
                  <a:txBody>
                    <a:bodyPr/>
                    <a:lstStyle/>
                    <a:p>
                      <a:pPr marL="0" marR="0" lvl="0" indent="0" algn="l" rtl="0">
                        <a:lnSpc>
                          <a:spcPct val="100000"/>
                        </a:lnSpc>
                        <a:spcBef>
                          <a:spcPts val="0"/>
                        </a:spcBef>
                        <a:spcAft>
                          <a:spcPts val="0"/>
                        </a:spcAft>
                        <a:buClr>
                          <a:schemeClr val="dk1"/>
                        </a:buClr>
                        <a:buSzPct val="25000"/>
                        <a:buFont typeface="Cabin"/>
                        <a:buNone/>
                      </a:pPr>
                      <a:endParaRPr sz="2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bin"/>
                        <a:buNone/>
                      </a:pPr>
                      <a:endParaRPr sz="2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48" name="Shape 348"/>
          <p:cNvSpPr/>
          <p:nvPr/>
        </p:nvSpPr>
        <p:spPr>
          <a:xfrm>
            <a:off x="6242050" y="3781425"/>
            <a:ext cx="417513"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1" u="none" strike="noStrike" cap="none">
                <a:solidFill>
                  <a:srgbClr val="000000"/>
                </a:solidFill>
                <a:latin typeface="Cabin"/>
                <a:ea typeface="Cabin"/>
                <a:cs typeface="Cabin"/>
                <a:sym typeface="Cabin"/>
              </a:rPr>
              <a:t>p</a:t>
            </a:r>
          </a:p>
        </p:txBody>
      </p:sp>
      <p:sp>
        <p:nvSpPr>
          <p:cNvPr id="349" name="Shape 349"/>
          <p:cNvSpPr/>
          <p:nvPr/>
        </p:nvSpPr>
        <p:spPr>
          <a:xfrm>
            <a:off x="7613650" y="3781425"/>
            <a:ext cx="417513"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1" u="none" strike="noStrike" cap="none">
                <a:solidFill>
                  <a:srgbClr val="000000"/>
                </a:solidFill>
                <a:latin typeface="Cabin"/>
                <a:ea typeface="Cabin"/>
                <a:cs typeface="Cabin"/>
                <a:sym typeface="Cabin"/>
              </a:rPr>
              <a:t>p</a:t>
            </a:r>
          </a:p>
        </p:txBody>
      </p:sp>
      <p:sp>
        <p:nvSpPr>
          <p:cNvPr id="350" name="Shape 350"/>
          <p:cNvSpPr/>
          <p:nvPr/>
        </p:nvSpPr>
        <p:spPr>
          <a:xfrm>
            <a:off x="5251450" y="4787900"/>
            <a:ext cx="438150"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none" strike="noStrike" cap="none">
                <a:solidFill>
                  <a:schemeClr val="dk2"/>
                </a:solidFill>
                <a:latin typeface="Cabin"/>
                <a:ea typeface="Cabin"/>
                <a:cs typeface="Cabin"/>
                <a:sym typeface="Cabin"/>
              </a:rPr>
              <a:t>P</a:t>
            </a:r>
          </a:p>
        </p:txBody>
      </p:sp>
      <p:sp>
        <p:nvSpPr>
          <p:cNvPr id="351" name="Shape 351"/>
          <p:cNvSpPr/>
          <p:nvPr/>
        </p:nvSpPr>
        <p:spPr>
          <a:xfrm>
            <a:off x="5208588" y="5943600"/>
            <a:ext cx="417512"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1" u="none" strike="noStrike" cap="none">
                <a:solidFill>
                  <a:srgbClr val="000000"/>
                </a:solidFill>
                <a:latin typeface="Cabin"/>
                <a:ea typeface="Cabin"/>
                <a:cs typeface="Cabin"/>
                <a:sym typeface="Cabin"/>
              </a:rPr>
              <a:t>p</a:t>
            </a:r>
          </a:p>
        </p:txBody>
      </p:sp>
      <p:sp>
        <p:nvSpPr>
          <p:cNvPr id="352" name="Shape 352"/>
          <p:cNvSpPr/>
          <p:nvPr/>
        </p:nvSpPr>
        <p:spPr>
          <a:xfrm>
            <a:off x="6080125" y="4724400"/>
            <a:ext cx="671513"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sng" strike="noStrike" cap="none">
                <a:solidFill>
                  <a:schemeClr val="dk2"/>
                </a:solidFill>
                <a:latin typeface="Cabin"/>
                <a:ea typeface="Cabin"/>
                <a:cs typeface="Cabin"/>
                <a:sym typeface="Cabin"/>
              </a:rPr>
              <a:t>P</a:t>
            </a:r>
            <a:r>
              <a:rPr lang="en-US" sz="3000" b="1" i="1" u="sng" strike="noStrike" cap="none">
                <a:solidFill>
                  <a:srgbClr val="000000"/>
                </a:solidFill>
                <a:latin typeface="Cabin"/>
                <a:ea typeface="Cabin"/>
                <a:cs typeface="Cabin"/>
                <a:sym typeface="Cabin"/>
              </a:rPr>
              <a:t>p</a:t>
            </a:r>
          </a:p>
        </p:txBody>
      </p:sp>
      <p:sp>
        <p:nvSpPr>
          <p:cNvPr id="353" name="Shape 353"/>
          <p:cNvSpPr/>
          <p:nvPr/>
        </p:nvSpPr>
        <p:spPr>
          <a:xfrm>
            <a:off x="6091238" y="5943600"/>
            <a:ext cx="649287"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1" u="sng" strike="noStrike" cap="none">
                <a:solidFill>
                  <a:srgbClr val="000000"/>
                </a:solidFill>
                <a:latin typeface="Cabin"/>
                <a:ea typeface="Cabin"/>
                <a:cs typeface="Cabin"/>
                <a:sym typeface="Cabin"/>
              </a:rPr>
              <a:t>pp</a:t>
            </a:r>
          </a:p>
        </p:txBody>
      </p:sp>
      <p:sp>
        <p:nvSpPr>
          <p:cNvPr id="354" name="Shape 354"/>
          <p:cNvSpPr/>
          <p:nvPr/>
        </p:nvSpPr>
        <p:spPr>
          <a:xfrm>
            <a:off x="7539038" y="5943600"/>
            <a:ext cx="649287"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1" u="sng" strike="noStrike" cap="none">
                <a:solidFill>
                  <a:srgbClr val="000000"/>
                </a:solidFill>
                <a:latin typeface="Cabin"/>
                <a:ea typeface="Cabin"/>
                <a:cs typeface="Cabin"/>
                <a:sym typeface="Cabin"/>
              </a:rPr>
              <a:t>pp</a:t>
            </a:r>
          </a:p>
        </p:txBody>
      </p:sp>
      <p:sp>
        <p:nvSpPr>
          <p:cNvPr id="355" name="Shape 355"/>
          <p:cNvSpPr/>
          <p:nvPr/>
        </p:nvSpPr>
        <p:spPr>
          <a:xfrm>
            <a:off x="7527925" y="4724400"/>
            <a:ext cx="671513"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sng" strike="noStrike" cap="none">
                <a:solidFill>
                  <a:schemeClr val="dk2"/>
                </a:solidFill>
                <a:latin typeface="Cabin"/>
                <a:ea typeface="Cabin"/>
                <a:cs typeface="Cabin"/>
                <a:sym typeface="Cabin"/>
              </a:rPr>
              <a:t>P</a:t>
            </a:r>
            <a:r>
              <a:rPr lang="en-US" sz="3000" b="1" i="1" u="sng" strike="noStrike" cap="none">
                <a:solidFill>
                  <a:srgbClr val="000000"/>
                </a:solidFill>
                <a:latin typeface="Cabin"/>
                <a:ea typeface="Cabin"/>
                <a:cs typeface="Cabin"/>
                <a:sym typeface="Cabin"/>
              </a:rPr>
              <a:t>p</a:t>
            </a:r>
          </a:p>
        </p:txBody>
      </p:sp>
      <p:grpSp>
        <p:nvGrpSpPr>
          <p:cNvPr id="356" name="Shape 356"/>
          <p:cNvGrpSpPr/>
          <p:nvPr/>
        </p:nvGrpSpPr>
        <p:grpSpPr>
          <a:xfrm>
            <a:off x="5791200" y="2514600"/>
            <a:ext cx="2770188" cy="1295400"/>
            <a:chOff x="3408" y="816"/>
            <a:chExt cx="1745" cy="816"/>
          </a:xfrm>
        </p:grpSpPr>
        <p:pic>
          <p:nvPicPr>
            <p:cNvPr id="357" name="Shape 357"/>
            <p:cNvPicPr preferRelativeResize="0"/>
            <p:nvPr/>
          </p:nvPicPr>
          <p:blipFill rotWithShape="1">
            <a:blip r:embed="rId3">
              <a:alphaModFix/>
            </a:blip>
            <a:srcRect l="40654" t="6000" r="40654" b="72000"/>
            <a:stretch/>
          </p:blipFill>
          <p:spPr>
            <a:xfrm>
              <a:off x="3408" y="864"/>
              <a:ext cx="732" cy="768"/>
            </a:xfrm>
            <a:prstGeom prst="rect">
              <a:avLst/>
            </a:prstGeom>
            <a:noFill/>
            <a:ln>
              <a:noFill/>
            </a:ln>
          </p:spPr>
        </p:pic>
        <p:pic>
          <p:nvPicPr>
            <p:cNvPr id="358" name="Shape 358"/>
            <p:cNvPicPr preferRelativeResize="0"/>
            <p:nvPr/>
          </p:nvPicPr>
          <p:blipFill rotWithShape="1">
            <a:blip r:embed="rId3">
              <a:alphaModFix/>
            </a:blip>
            <a:srcRect l="41724" t="68401" r="41724" b="9598"/>
            <a:stretch/>
          </p:blipFill>
          <p:spPr>
            <a:xfrm>
              <a:off x="4464" y="816"/>
              <a:ext cx="689" cy="816"/>
            </a:xfrm>
            <a:prstGeom prst="rect">
              <a:avLst/>
            </a:prstGeom>
            <a:noFill/>
            <a:ln>
              <a:noFill/>
            </a:ln>
          </p:spPr>
        </p:pic>
        <p:sp>
          <p:nvSpPr>
            <p:cNvPr id="359" name="Shape 359"/>
            <p:cNvSpPr/>
            <p:nvPr/>
          </p:nvSpPr>
          <p:spPr>
            <a:xfrm>
              <a:off x="4176" y="1008"/>
              <a:ext cx="249" cy="346"/>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none" strike="noStrike" cap="none">
                  <a:solidFill>
                    <a:srgbClr val="0F116A"/>
                  </a:solidFill>
                  <a:latin typeface="Cabin"/>
                  <a:ea typeface="Cabin"/>
                  <a:cs typeface="Cabin"/>
                  <a:sym typeface="Cabin"/>
                </a:rPr>
                <a:t>x</a:t>
              </a:r>
            </a:p>
          </p:txBody>
        </p:sp>
      </p:grpSp>
      <p:sp>
        <p:nvSpPr>
          <p:cNvPr id="360" name="Shape 360"/>
          <p:cNvSpPr/>
          <p:nvPr/>
        </p:nvSpPr>
        <p:spPr>
          <a:xfrm>
            <a:off x="6035675" y="2882900"/>
            <a:ext cx="671513"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sng" strike="noStrike" cap="none">
                <a:solidFill>
                  <a:schemeClr val="dk2"/>
                </a:solidFill>
                <a:latin typeface="Cabin"/>
                <a:ea typeface="Cabin"/>
                <a:cs typeface="Cabin"/>
                <a:sym typeface="Cabin"/>
              </a:rPr>
              <a:t>P</a:t>
            </a:r>
            <a:r>
              <a:rPr lang="en-US" sz="3000" b="1" i="1" u="sng" strike="noStrike" cap="none">
                <a:solidFill>
                  <a:srgbClr val="000000"/>
                </a:solidFill>
                <a:latin typeface="Cabin"/>
                <a:ea typeface="Cabin"/>
                <a:cs typeface="Cabin"/>
                <a:sym typeface="Cabin"/>
              </a:rPr>
              <a:t>p</a:t>
            </a:r>
          </a:p>
        </p:txBody>
      </p:sp>
      <p:sp>
        <p:nvSpPr>
          <p:cNvPr id="361" name="Shape 361"/>
          <p:cNvSpPr/>
          <p:nvPr/>
        </p:nvSpPr>
        <p:spPr>
          <a:xfrm>
            <a:off x="7723188" y="2882900"/>
            <a:ext cx="649287"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1" u="none" strike="noStrike" cap="none">
                <a:solidFill>
                  <a:srgbClr val="000000"/>
                </a:solidFill>
                <a:latin typeface="Cabin"/>
                <a:ea typeface="Cabin"/>
                <a:cs typeface="Cabin"/>
                <a:sym typeface="Cabin"/>
              </a:rPr>
              <a:t>pp</a:t>
            </a:r>
          </a:p>
        </p:txBody>
      </p:sp>
      <p:sp>
        <p:nvSpPr>
          <p:cNvPr id="362" name="Shape 362"/>
          <p:cNvSpPr/>
          <p:nvPr/>
        </p:nvSpPr>
        <p:spPr>
          <a:xfrm>
            <a:off x="2160588" y="5321300"/>
            <a:ext cx="1158875" cy="549275"/>
          </a:xfrm>
          <a:prstGeom prst="rect">
            <a:avLst/>
          </a:prstGeom>
          <a:solidFill>
            <a:srgbClr val="FFEA18"/>
          </a:solid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none" strike="noStrike" cap="none">
                <a:solidFill>
                  <a:srgbClr val="CC0000"/>
                </a:solidFill>
                <a:latin typeface="Cabin"/>
                <a:ea typeface="Cabin"/>
                <a:cs typeface="Cabin"/>
                <a:sym typeface="Cabin"/>
              </a:rPr>
              <a:t>100%</a:t>
            </a:r>
          </a:p>
        </p:txBody>
      </p:sp>
      <p:sp>
        <p:nvSpPr>
          <p:cNvPr id="363" name="Shape 363"/>
          <p:cNvSpPr/>
          <p:nvPr/>
        </p:nvSpPr>
        <p:spPr>
          <a:xfrm>
            <a:off x="6248400" y="5092700"/>
            <a:ext cx="1831975" cy="1006475"/>
          </a:xfrm>
          <a:prstGeom prst="rect">
            <a:avLst/>
          </a:prstGeom>
          <a:solidFill>
            <a:srgbClr val="FFEA18"/>
          </a:solid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none" strike="noStrike" cap="none">
                <a:solidFill>
                  <a:srgbClr val="CC0000"/>
                </a:solidFill>
                <a:latin typeface="Cabin"/>
                <a:ea typeface="Cabin"/>
                <a:cs typeface="Cabin"/>
                <a:sym typeface="Cabin"/>
              </a:rPr>
              <a:t>50%:50%</a:t>
            </a:r>
            <a:br>
              <a:rPr lang="en-US" sz="3000" b="1" i="0" u="none" strike="noStrike" cap="none">
                <a:solidFill>
                  <a:srgbClr val="CC0000"/>
                </a:solidFill>
                <a:latin typeface="Cabin"/>
                <a:ea typeface="Cabin"/>
                <a:cs typeface="Cabin"/>
                <a:sym typeface="Cabin"/>
              </a:rPr>
            </a:br>
            <a:r>
              <a:rPr lang="en-US" sz="3000" b="1" i="0" u="none" strike="noStrike" cap="none">
                <a:solidFill>
                  <a:srgbClr val="CC0000"/>
                </a:solidFill>
                <a:latin typeface="Cabin"/>
                <a:ea typeface="Cabin"/>
                <a:cs typeface="Cabin"/>
                <a:sym typeface="Cabin"/>
              </a:rPr>
              <a:t>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 calcmode="lin" valueType="num">
                                      <p:cBhvr additive="base">
                                        <p:cTn id="7" dur="500"/>
                                        <p:tgtEl>
                                          <p:spTgt spid="328"/>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1000"/>
                                  </p:stCondLst>
                                  <p:childTnLst>
                                    <p:set>
                                      <p:cBhvr>
                                        <p:cTn id="10" dur="1" fill="hold">
                                          <p:stCondLst>
                                            <p:cond delay="0"/>
                                          </p:stCondLst>
                                        </p:cTn>
                                        <p:tgtEl>
                                          <p:spTgt spid="329"/>
                                        </p:tgtEl>
                                        <p:attrNameLst>
                                          <p:attrName>style.visibility</p:attrName>
                                        </p:attrNameLst>
                                      </p:cBhvr>
                                      <p:to>
                                        <p:strVal val="visible"/>
                                      </p:to>
                                    </p:set>
                                    <p:anim calcmode="lin" valueType="num">
                                      <p:cBhvr additive="base">
                                        <p:cTn id="11" dur="500"/>
                                        <p:tgtEl>
                                          <p:spTgt spid="329"/>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8"/>
                                        </p:tgtEl>
                                        <p:attrNameLst>
                                          <p:attrName>style.visibility</p:attrName>
                                        </p:attrNameLst>
                                      </p:cBhvr>
                                      <p:to>
                                        <p:strVal val="visible"/>
                                      </p:to>
                                    </p:set>
                                    <p:animEffect transition="in" filter="fade">
                                      <p:cBhvr>
                                        <p:cTn id="15" dur="1"/>
                                        <p:tgtEl>
                                          <p:spTgt spid="33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39"/>
                                        </p:tgtEl>
                                        <p:attrNameLst>
                                          <p:attrName>style.visibility</p:attrName>
                                        </p:attrNameLst>
                                      </p:cBhvr>
                                      <p:to>
                                        <p:strVal val="visible"/>
                                      </p:to>
                                    </p:set>
                                    <p:anim calcmode="lin" valueType="num">
                                      <p:cBhvr additive="base">
                                        <p:cTn id="20" dur="500"/>
                                        <p:tgtEl>
                                          <p:spTgt spid="339"/>
                                        </p:tgtEl>
                                        <p:attrNameLst>
                                          <p:attrName>ppt_x</p:attrName>
                                        </p:attrNameLst>
                                      </p:cBhvr>
                                      <p:tavLst>
                                        <p:tav tm="0">
                                          <p:val>
                                            <p:strVal val="#ppt_x-1"/>
                                          </p:val>
                                        </p:tav>
                                        <p:tav tm="100000">
                                          <p:val>
                                            <p:strVal val="#ppt_x"/>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340"/>
                                        </p:tgtEl>
                                        <p:attrNameLst>
                                          <p:attrName>style.visibility</p:attrName>
                                        </p:attrNameLst>
                                      </p:cBhvr>
                                      <p:to>
                                        <p:strVal val="visible"/>
                                      </p:to>
                                    </p:set>
                                    <p:anim calcmode="lin" valueType="num">
                                      <p:cBhvr additive="base">
                                        <p:cTn id="24" dur="500"/>
                                        <p:tgtEl>
                                          <p:spTgt spid="340"/>
                                        </p:tgtEl>
                                        <p:attrNameLst>
                                          <p:attrName>ppt_x</p:attrName>
                                        </p:attrNameLst>
                                      </p:cBhvr>
                                      <p:tavLst>
                                        <p:tav tm="0">
                                          <p:val>
                                            <p:strVal val="#ppt_x-1"/>
                                          </p:val>
                                        </p:tav>
                                        <p:tav tm="100000">
                                          <p:val>
                                            <p:strVal val="#ppt_x"/>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41"/>
                                        </p:tgtEl>
                                        <p:attrNameLst>
                                          <p:attrName>style.visibility</p:attrName>
                                        </p:attrNameLst>
                                      </p:cBhvr>
                                      <p:to>
                                        <p:strVal val="visible"/>
                                      </p:to>
                                    </p:set>
                                    <p:anim calcmode="lin" valueType="num">
                                      <p:cBhvr additive="base">
                                        <p:cTn id="29" dur="500"/>
                                        <p:tgtEl>
                                          <p:spTgt spid="341"/>
                                        </p:tgtEl>
                                        <p:attrNameLst>
                                          <p:attrName>ppt_x</p:attrName>
                                        </p:attrNameLst>
                                      </p:cBhvr>
                                      <p:tavLst>
                                        <p:tav tm="0">
                                          <p:val>
                                            <p:strVal val="#ppt_x-1"/>
                                          </p:val>
                                        </p:tav>
                                        <p:tav tm="100000">
                                          <p:val>
                                            <p:strVal val="#ppt_x"/>
                                          </p:val>
                                        </p:tav>
                                      </p:tavLst>
                                    </p:anim>
                                  </p:childTnLst>
                                </p:cTn>
                              </p:par>
                            </p:childTnLst>
                          </p:cTn>
                        </p:par>
                        <p:par>
                          <p:cTn id="30" fill="hold">
                            <p:stCondLst>
                              <p:cond delay="500"/>
                            </p:stCondLst>
                            <p:childTnLst>
                              <p:par>
                                <p:cTn id="31" presetID="2" presetClass="entr" presetSubtype="8" fill="hold" nodeType="afterEffect">
                                  <p:stCondLst>
                                    <p:cond delay="0"/>
                                  </p:stCondLst>
                                  <p:childTnLst>
                                    <p:set>
                                      <p:cBhvr>
                                        <p:cTn id="32" dur="1" fill="hold">
                                          <p:stCondLst>
                                            <p:cond delay="0"/>
                                          </p:stCondLst>
                                        </p:cTn>
                                        <p:tgtEl>
                                          <p:spTgt spid="342"/>
                                        </p:tgtEl>
                                        <p:attrNameLst>
                                          <p:attrName>style.visibility</p:attrName>
                                        </p:attrNameLst>
                                      </p:cBhvr>
                                      <p:to>
                                        <p:strVal val="visible"/>
                                      </p:to>
                                    </p:set>
                                    <p:anim calcmode="lin" valueType="num">
                                      <p:cBhvr additive="base">
                                        <p:cTn id="33" dur="500"/>
                                        <p:tgtEl>
                                          <p:spTgt spid="342"/>
                                        </p:tgtEl>
                                        <p:attrNameLst>
                                          <p:attrName>ppt_x</p:attrName>
                                        </p:attrNameLst>
                                      </p:cBhvr>
                                      <p:tavLst>
                                        <p:tav tm="0">
                                          <p:val>
                                            <p:strVal val="#ppt_x-1"/>
                                          </p:val>
                                        </p:tav>
                                        <p:tav tm="100000">
                                          <p:val>
                                            <p:strVal val="#ppt_x"/>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43"/>
                                        </p:tgtEl>
                                        <p:attrNameLst>
                                          <p:attrName>style.visibility</p:attrName>
                                        </p:attrNameLst>
                                      </p:cBhvr>
                                      <p:to>
                                        <p:strVal val="visible"/>
                                      </p:to>
                                    </p:set>
                                    <p:animEffect transition="in" filter="fade">
                                      <p:cBhvr>
                                        <p:cTn id="38" dur="1"/>
                                        <p:tgtEl>
                                          <p:spTgt spid="343"/>
                                        </p:tgtEl>
                                      </p:cBhvr>
                                    </p:animEffect>
                                  </p:childTnLst>
                                </p:cTn>
                              </p:par>
                            </p:childTnLst>
                          </p:cTn>
                        </p:par>
                        <p:par>
                          <p:cTn id="39" fill="hold">
                            <p:stCondLst>
                              <p:cond delay="1"/>
                            </p:stCondLst>
                            <p:childTnLst>
                              <p:par>
                                <p:cTn id="40" presetID="10" presetClass="entr" presetSubtype="0" fill="hold" nodeType="afterEffect">
                                  <p:stCondLst>
                                    <p:cond delay="0"/>
                                  </p:stCondLst>
                                  <p:childTnLst>
                                    <p:set>
                                      <p:cBhvr>
                                        <p:cTn id="41" dur="1" fill="hold">
                                          <p:stCondLst>
                                            <p:cond delay="0"/>
                                          </p:stCondLst>
                                        </p:cTn>
                                        <p:tgtEl>
                                          <p:spTgt spid="346"/>
                                        </p:tgtEl>
                                        <p:attrNameLst>
                                          <p:attrName>style.visibility</p:attrName>
                                        </p:attrNameLst>
                                      </p:cBhvr>
                                      <p:to>
                                        <p:strVal val="visible"/>
                                      </p:to>
                                    </p:set>
                                    <p:animEffect transition="in" filter="fade">
                                      <p:cBhvr>
                                        <p:cTn id="42" dur="1"/>
                                        <p:tgtEl>
                                          <p:spTgt spid="346"/>
                                        </p:tgtEl>
                                      </p:cBhvr>
                                    </p:animEffect>
                                  </p:childTnLst>
                                </p:cTn>
                              </p:par>
                            </p:childTnLst>
                          </p:cTn>
                        </p:par>
                        <p:par>
                          <p:cTn id="43" fill="hold">
                            <p:stCondLst>
                              <p:cond delay="2"/>
                            </p:stCondLst>
                            <p:childTnLst>
                              <p:par>
                                <p:cTn id="44" presetID="10" presetClass="entr" presetSubtype="0" fill="hold" nodeType="afterEffect">
                                  <p:stCondLst>
                                    <p:cond delay="0"/>
                                  </p:stCondLst>
                                  <p:childTnLst>
                                    <p:set>
                                      <p:cBhvr>
                                        <p:cTn id="45" dur="1" fill="hold">
                                          <p:stCondLst>
                                            <p:cond delay="0"/>
                                          </p:stCondLst>
                                        </p:cTn>
                                        <p:tgtEl>
                                          <p:spTgt spid="344"/>
                                        </p:tgtEl>
                                        <p:attrNameLst>
                                          <p:attrName>style.visibility</p:attrName>
                                        </p:attrNameLst>
                                      </p:cBhvr>
                                      <p:to>
                                        <p:strVal val="visible"/>
                                      </p:to>
                                    </p:set>
                                    <p:animEffect transition="in" filter="fade">
                                      <p:cBhvr>
                                        <p:cTn id="46" dur="1"/>
                                        <p:tgtEl>
                                          <p:spTgt spid="344"/>
                                        </p:tgtEl>
                                      </p:cBhvr>
                                    </p:animEffect>
                                  </p:childTnLst>
                                </p:cTn>
                              </p:par>
                            </p:childTnLst>
                          </p:cTn>
                        </p:par>
                        <p:par>
                          <p:cTn id="47" fill="hold">
                            <p:stCondLst>
                              <p:cond delay="3"/>
                            </p:stCondLst>
                            <p:childTnLst>
                              <p:par>
                                <p:cTn id="48" presetID="10" presetClass="entr" presetSubtype="0" fill="hold" nodeType="afterEffect">
                                  <p:stCondLst>
                                    <p:cond delay="0"/>
                                  </p:stCondLst>
                                  <p:childTnLst>
                                    <p:set>
                                      <p:cBhvr>
                                        <p:cTn id="49" dur="1" fill="hold">
                                          <p:stCondLst>
                                            <p:cond delay="0"/>
                                          </p:stCondLst>
                                        </p:cTn>
                                        <p:tgtEl>
                                          <p:spTgt spid="345"/>
                                        </p:tgtEl>
                                        <p:attrNameLst>
                                          <p:attrName>style.visibility</p:attrName>
                                        </p:attrNameLst>
                                      </p:cBhvr>
                                      <p:to>
                                        <p:strVal val="visible"/>
                                      </p:to>
                                    </p:set>
                                    <p:animEffect transition="in" filter="fade">
                                      <p:cBhvr>
                                        <p:cTn id="50" dur="1"/>
                                        <p:tgtEl>
                                          <p:spTgt spid="34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30"/>
                                        </p:tgtEl>
                                        <p:attrNameLst>
                                          <p:attrName>style.visibility</p:attrName>
                                        </p:attrNameLst>
                                      </p:cBhvr>
                                      <p:to>
                                        <p:strVal val="visible"/>
                                      </p:to>
                                    </p:set>
                                    <p:animEffect transition="in" filter="fade">
                                      <p:cBhvr>
                                        <p:cTn id="55" dur="1"/>
                                        <p:tgtEl>
                                          <p:spTgt spid="330"/>
                                        </p:tgtEl>
                                      </p:cBhvr>
                                    </p:animEffect>
                                  </p:childTnLst>
                                </p:cTn>
                              </p:par>
                            </p:childTnLst>
                          </p:cTn>
                        </p:par>
                        <p:par>
                          <p:cTn id="56" fill="hold">
                            <p:stCondLst>
                              <p:cond delay="1"/>
                            </p:stCondLst>
                            <p:childTnLst>
                              <p:par>
                                <p:cTn id="57" presetID="10" presetClass="entr" presetSubtype="0" fill="hold" nodeType="afterEffect">
                                  <p:stCondLst>
                                    <p:cond delay="1000"/>
                                  </p:stCondLst>
                                  <p:childTnLst>
                                    <p:set>
                                      <p:cBhvr>
                                        <p:cTn id="58" dur="1" fill="hold">
                                          <p:stCondLst>
                                            <p:cond delay="0"/>
                                          </p:stCondLst>
                                        </p:cTn>
                                        <p:tgtEl>
                                          <p:spTgt spid="331"/>
                                        </p:tgtEl>
                                        <p:attrNameLst>
                                          <p:attrName>style.visibility</p:attrName>
                                        </p:attrNameLst>
                                      </p:cBhvr>
                                      <p:to>
                                        <p:strVal val="visible"/>
                                      </p:to>
                                    </p:set>
                                    <p:animEffect transition="in" filter="fade">
                                      <p:cBhvr>
                                        <p:cTn id="59" dur="1"/>
                                        <p:tgtEl>
                                          <p:spTgt spid="331"/>
                                        </p:tgtEl>
                                      </p:cBhvr>
                                    </p:animEffect>
                                  </p:childTnLst>
                                </p:cTn>
                              </p:par>
                            </p:childTnLst>
                          </p:cTn>
                        </p:par>
                        <p:par>
                          <p:cTn id="60" fill="hold">
                            <p:stCondLst>
                              <p:cond delay="2"/>
                            </p:stCondLst>
                            <p:childTnLst>
                              <p:par>
                                <p:cTn id="61" presetID="10" presetClass="entr" presetSubtype="0" fill="hold" nodeType="afterEffect">
                                  <p:stCondLst>
                                    <p:cond delay="0"/>
                                  </p:stCondLst>
                                  <p:childTnLst>
                                    <p:set>
                                      <p:cBhvr>
                                        <p:cTn id="62" dur="1" fill="hold">
                                          <p:stCondLst>
                                            <p:cond delay="0"/>
                                          </p:stCondLst>
                                        </p:cTn>
                                        <p:tgtEl>
                                          <p:spTgt spid="333"/>
                                        </p:tgtEl>
                                        <p:attrNameLst>
                                          <p:attrName>style.visibility</p:attrName>
                                        </p:attrNameLst>
                                      </p:cBhvr>
                                      <p:to>
                                        <p:strVal val="visible"/>
                                      </p:to>
                                    </p:set>
                                    <p:animEffect transition="in" filter="fade">
                                      <p:cBhvr>
                                        <p:cTn id="63" dur="1"/>
                                        <p:tgtEl>
                                          <p:spTgt spid="333"/>
                                        </p:tgtEl>
                                      </p:cBhvr>
                                    </p:animEffect>
                                  </p:childTnLst>
                                </p:cTn>
                              </p:par>
                            </p:childTnLst>
                          </p:cTn>
                        </p:par>
                        <p:par>
                          <p:cTn id="64" fill="hold">
                            <p:stCondLst>
                              <p:cond delay="3"/>
                            </p:stCondLst>
                            <p:childTnLst>
                              <p:par>
                                <p:cTn id="65" presetID="10" presetClass="entr" presetSubtype="0" fill="hold" nodeType="afterEffect">
                                  <p:stCondLst>
                                    <p:cond delay="0"/>
                                  </p:stCondLst>
                                  <p:childTnLst>
                                    <p:set>
                                      <p:cBhvr>
                                        <p:cTn id="66" dur="1" fill="hold">
                                          <p:stCondLst>
                                            <p:cond delay="0"/>
                                          </p:stCondLst>
                                        </p:cTn>
                                        <p:tgtEl>
                                          <p:spTgt spid="332"/>
                                        </p:tgtEl>
                                        <p:attrNameLst>
                                          <p:attrName>style.visibility</p:attrName>
                                        </p:attrNameLst>
                                      </p:cBhvr>
                                      <p:to>
                                        <p:strVal val="visible"/>
                                      </p:to>
                                    </p:set>
                                    <p:animEffect transition="in" filter="fade">
                                      <p:cBhvr>
                                        <p:cTn id="67" dur="1"/>
                                        <p:tgtEl>
                                          <p:spTgt spid="3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62"/>
                                        </p:tgtEl>
                                        <p:attrNameLst>
                                          <p:attrName>style.visibility</p:attrName>
                                        </p:attrNameLst>
                                      </p:cBhvr>
                                      <p:to>
                                        <p:strVal val="visible"/>
                                      </p:to>
                                    </p:set>
                                    <p:animEffect transition="in" filter="fade">
                                      <p:cBhvr>
                                        <p:cTn id="72" dur="1000"/>
                                        <p:tgtEl>
                                          <p:spTgt spid="362"/>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360"/>
                                        </p:tgtEl>
                                        <p:attrNameLst>
                                          <p:attrName>style.visibility</p:attrName>
                                        </p:attrNameLst>
                                      </p:cBhvr>
                                      <p:to>
                                        <p:strVal val="visible"/>
                                      </p:to>
                                    </p:set>
                                    <p:anim calcmode="lin" valueType="num">
                                      <p:cBhvr additive="base">
                                        <p:cTn id="77" dur="500"/>
                                        <p:tgtEl>
                                          <p:spTgt spid="360"/>
                                        </p:tgtEl>
                                        <p:attrNameLst>
                                          <p:attrName>ppt_x</p:attrName>
                                        </p:attrNameLst>
                                      </p:cBhvr>
                                      <p:tavLst>
                                        <p:tav tm="0">
                                          <p:val>
                                            <p:strVal val="#ppt_x-1"/>
                                          </p:val>
                                        </p:tav>
                                        <p:tav tm="100000">
                                          <p:val>
                                            <p:strVal val="#ppt_x"/>
                                          </p:val>
                                        </p:tav>
                                      </p:tavLst>
                                    </p:anim>
                                  </p:childTnLst>
                                </p:cTn>
                              </p:par>
                            </p:childTnLst>
                          </p:cTn>
                        </p:par>
                        <p:par>
                          <p:cTn id="78" fill="hold">
                            <p:stCondLst>
                              <p:cond delay="500"/>
                            </p:stCondLst>
                            <p:childTnLst>
                              <p:par>
                                <p:cTn id="79" presetID="2" presetClass="entr" presetSubtype="8" fill="hold" nodeType="afterEffect">
                                  <p:stCondLst>
                                    <p:cond delay="1000"/>
                                  </p:stCondLst>
                                  <p:childTnLst>
                                    <p:set>
                                      <p:cBhvr>
                                        <p:cTn id="80" dur="1" fill="hold">
                                          <p:stCondLst>
                                            <p:cond delay="0"/>
                                          </p:stCondLst>
                                        </p:cTn>
                                        <p:tgtEl>
                                          <p:spTgt spid="361"/>
                                        </p:tgtEl>
                                        <p:attrNameLst>
                                          <p:attrName>style.visibility</p:attrName>
                                        </p:attrNameLst>
                                      </p:cBhvr>
                                      <p:to>
                                        <p:strVal val="visible"/>
                                      </p:to>
                                    </p:set>
                                    <p:anim calcmode="lin" valueType="num">
                                      <p:cBhvr additive="base">
                                        <p:cTn id="81" dur="500"/>
                                        <p:tgtEl>
                                          <p:spTgt spid="361"/>
                                        </p:tgtEl>
                                        <p:attrNameLst>
                                          <p:attrName>ppt_x</p:attrName>
                                        </p:attrNameLst>
                                      </p:cBhvr>
                                      <p:tavLst>
                                        <p:tav tm="0">
                                          <p:val>
                                            <p:strVal val="#ppt_x-1"/>
                                          </p:val>
                                        </p:tav>
                                        <p:tav tm="100000">
                                          <p:val>
                                            <p:strVal val="#ppt_x"/>
                                          </p:val>
                                        </p:tav>
                                      </p:tavLst>
                                    </p:anim>
                                  </p:childTnLst>
                                </p:cTn>
                              </p:par>
                            </p:childTnLst>
                          </p:cTn>
                        </p:par>
                        <p:par>
                          <p:cTn id="82" fill="hold">
                            <p:stCondLst>
                              <p:cond delay="1000"/>
                            </p:stCondLst>
                            <p:childTnLst>
                              <p:par>
                                <p:cTn id="83" presetID="10" presetClass="entr" presetSubtype="0" fill="hold" nodeType="afterEffect">
                                  <p:stCondLst>
                                    <p:cond delay="0"/>
                                  </p:stCondLst>
                                  <p:childTnLst>
                                    <p:set>
                                      <p:cBhvr>
                                        <p:cTn id="84" dur="1" fill="hold">
                                          <p:stCondLst>
                                            <p:cond delay="0"/>
                                          </p:stCondLst>
                                        </p:cTn>
                                        <p:tgtEl>
                                          <p:spTgt spid="347"/>
                                        </p:tgtEl>
                                        <p:attrNameLst>
                                          <p:attrName>style.visibility</p:attrName>
                                        </p:attrNameLst>
                                      </p:cBhvr>
                                      <p:to>
                                        <p:strVal val="visible"/>
                                      </p:to>
                                    </p:set>
                                    <p:animEffect transition="in" filter="fade">
                                      <p:cBhvr>
                                        <p:cTn id="85" dur="1"/>
                                        <p:tgtEl>
                                          <p:spTgt spid="347"/>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nodeType="clickEffect">
                                  <p:stCondLst>
                                    <p:cond delay="0"/>
                                  </p:stCondLst>
                                  <p:childTnLst>
                                    <p:set>
                                      <p:cBhvr>
                                        <p:cTn id="89" dur="1" fill="hold">
                                          <p:stCondLst>
                                            <p:cond delay="0"/>
                                          </p:stCondLst>
                                        </p:cTn>
                                        <p:tgtEl>
                                          <p:spTgt spid="348"/>
                                        </p:tgtEl>
                                        <p:attrNameLst>
                                          <p:attrName>style.visibility</p:attrName>
                                        </p:attrNameLst>
                                      </p:cBhvr>
                                      <p:to>
                                        <p:strVal val="visible"/>
                                      </p:to>
                                    </p:set>
                                    <p:anim calcmode="lin" valueType="num">
                                      <p:cBhvr additive="base">
                                        <p:cTn id="90" dur="500"/>
                                        <p:tgtEl>
                                          <p:spTgt spid="348"/>
                                        </p:tgtEl>
                                        <p:attrNameLst>
                                          <p:attrName>ppt_x</p:attrName>
                                        </p:attrNameLst>
                                      </p:cBhvr>
                                      <p:tavLst>
                                        <p:tav tm="0">
                                          <p:val>
                                            <p:strVal val="#ppt_x-1"/>
                                          </p:val>
                                        </p:tav>
                                        <p:tav tm="100000">
                                          <p:val>
                                            <p:strVal val="#ppt_x"/>
                                          </p:val>
                                        </p:tav>
                                      </p:tavLst>
                                    </p:anim>
                                  </p:childTnLst>
                                </p:cTn>
                              </p:par>
                            </p:childTnLst>
                          </p:cTn>
                        </p:par>
                        <p:par>
                          <p:cTn id="91" fill="hold">
                            <p:stCondLst>
                              <p:cond delay="500"/>
                            </p:stCondLst>
                            <p:childTnLst>
                              <p:par>
                                <p:cTn id="92" presetID="2" presetClass="entr" presetSubtype="8" fill="hold" nodeType="afterEffect">
                                  <p:stCondLst>
                                    <p:cond delay="0"/>
                                  </p:stCondLst>
                                  <p:childTnLst>
                                    <p:set>
                                      <p:cBhvr>
                                        <p:cTn id="93" dur="1" fill="hold">
                                          <p:stCondLst>
                                            <p:cond delay="0"/>
                                          </p:stCondLst>
                                        </p:cTn>
                                        <p:tgtEl>
                                          <p:spTgt spid="349"/>
                                        </p:tgtEl>
                                        <p:attrNameLst>
                                          <p:attrName>style.visibility</p:attrName>
                                        </p:attrNameLst>
                                      </p:cBhvr>
                                      <p:to>
                                        <p:strVal val="visible"/>
                                      </p:to>
                                    </p:set>
                                    <p:anim calcmode="lin" valueType="num">
                                      <p:cBhvr additive="base">
                                        <p:cTn id="94" dur="500"/>
                                        <p:tgtEl>
                                          <p:spTgt spid="349"/>
                                        </p:tgtEl>
                                        <p:attrNameLst>
                                          <p:attrName>ppt_x</p:attrName>
                                        </p:attrNameLst>
                                      </p:cBhvr>
                                      <p:tavLst>
                                        <p:tav tm="0">
                                          <p:val>
                                            <p:strVal val="#ppt_x-1"/>
                                          </p:val>
                                        </p:tav>
                                        <p:tav tm="100000">
                                          <p:val>
                                            <p:strVal val="#ppt_x"/>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nodeType="clickEffect">
                                  <p:stCondLst>
                                    <p:cond delay="0"/>
                                  </p:stCondLst>
                                  <p:childTnLst>
                                    <p:set>
                                      <p:cBhvr>
                                        <p:cTn id="98" dur="1" fill="hold">
                                          <p:stCondLst>
                                            <p:cond delay="0"/>
                                          </p:stCondLst>
                                        </p:cTn>
                                        <p:tgtEl>
                                          <p:spTgt spid="350"/>
                                        </p:tgtEl>
                                        <p:attrNameLst>
                                          <p:attrName>style.visibility</p:attrName>
                                        </p:attrNameLst>
                                      </p:cBhvr>
                                      <p:to>
                                        <p:strVal val="visible"/>
                                      </p:to>
                                    </p:set>
                                    <p:anim calcmode="lin" valueType="num">
                                      <p:cBhvr additive="base">
                                        <p:cTn id="99" dur="500"/>
                                        <p:tgtEl>
                                          <p:spTgt spid="350"/>
                                        </p:tgtEl>
                                        <p:attrNameLst>
                                          <p:attrName>ppt_x</p:attrName>
                                        </p:attrNameLst>
                                      </p:cBhvr>
                                      <p:tavLst>
                                        <p:tav tm="0">
                                          <p:val>
                                            <p:strVal val="#ppt_x-1"/>
                                          </p:val>
                                        </p:tav>
                                        <p:tav tm="100000">
                                          <p:val>
                                            <p:strVal val="#ppt_x"/>
                                          </p:val>
                                        </p:tav>
                                      </p:tavLst>
                                    </p:anim>
                                  </p:childTnLst>
                                </p:cTn>
                              </p:par>
                            </p:childTnLst>
                          </p:cTn>
                        </p:par>
                        <p:par>
                          <p:cTn id="100" fill="hold">
                            <p:stCondLst>
                              <p:cond delay="500"/>
                            </p:stCondLst>
                            <p:childTnLst>
                              <p:par>
                                <p:cTn id="101" presetID="2" presetClass="entr" presetSubtype="8" fill="hold" nodeType="afterEffect">
                                  <p:stCondLst>
                                    <p:cond delay="0"/>
                                  </p:stCondLst>
                                  <p:childTnLst>
                                    <p:set>
                                      <p:cBhvr>
                                        <p:cTn id="102" dur="1" fill="hold">
                                          <p:stCondLst>
                                            <p:cond delay="0"/>
                                          </p:stCondLst>
                                        </p:cTn>
                                        <p:tgtEl>
                                          <p:spTgt spid="351"/>
                                        </p:tgtEl>
                                        <p:attrNameLst>
                                          <p:attrName>style.visibility</p:attrName>
                                        </p:attrNameLst>
                                      </p:cBhvr>
                                      <p:to>
                                        <p:strVal val="visible"/>
                                      </p:to>
                                    </p:set>
                                    <p:anim calcmode="lin" valueType="num">
                                      <p:cBhvr additive="base">
                                        <p:cTn id="103" dur="500"/>
                                        <p:tgtEl>
                                          <p:spTgt spid="351"/>
                                        </p:tgtEl>
                                        <p:attrNameLst>
                                          <p:attrName>ppt_x</p:attrName>
                                        </p:attrNameLst>
                                      </p:cBhvr>
                                      <p:tavLst>
                                        <p:tav tm="0">
                                          <p:val>
                                            <p:strVal val="#ppt_x-1"/>
                                          </p:val>
                                        </p:tav>
                                        <p:tav tm="100000">
                                          <p:val>
                                            <p:strVal val="#ppt_x"/>
                                          </p:val>
                                        </p:tav>
                                      </p:tavLst>
                                    </p:anim>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352"/>
                                        </p:tgtEl>
                                        <p:attrNameLst>
                                          <p:attrName>style.visibility</p:attrName>
                                        </p:attrNameLst>
                                      </p:cBhvr>
                                      <p:to>
                                        <p:strVal val="visible"/>
                                      </p:to>
                                    </p:set>
                                    <p:animEffect transition="in" filter="fade">
                                      <p:cBhvr>
                                        <p:cTn id="108" dur="1"/>
                                        <p:tgtEl>
                                          <p:spTgt spid="352"/>
                                        </p:tgtEl>
                                      </p:cBhvr>
                                    </p:animEffect>
                                  </p:childTnLst>
                                </p:cTn>
                              </p:par>
                            </p:childTnLst>
                          </p:cTn>
                        </p:par>
                        <p:par>
                          <p:cTn id="109" fill="hold">
                            <p:stCondLst>
                              <p:cond delay="1"/>
                            </p:stCondLst>
                            <p:childTnLst>
                              <p:par>
                                <p:cTn id="110" presetID="10" presetClass="entr" presetSubtype="0" fill="hold" nodeType="afterEffect">
                                  <p:stCondLst>
                                    <p:cond delay="1000"/>
                                  </p:stCondLst>
                                  <p:childTnLst>
                                    <p:set>
                                      <p:cBhvr>
                                        <p:cTn id="111" dur="1" fill="hold">
                                          <p:stCondLst>
                                            <p:cond delay="0"/>
                                          </p:stCondLst>
                                        </p:cTn>
                                        <p:tgtEl>
                                          <p:spTgt spid="355"/>
                                        </p:tgtEl>
                                        <p:attrNameLst>
                                          <p:attrName>style.visibility</p:attrName>
                                        </p:attrNameLst>
                                      </p:cBhvr>
                                      <p:to>
                                        <p:strVal val="visible"/>
                                      </p:to>
                                    </p:set>
                                    <p:animEffect transition="in" filter="fade">
                                      <p:cBhvr>
                                        <p:cTn id="112" dur="1"/>
                                        <p:tgtEl>
                                          <p:spTgt spid="35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53"/>
                                        </p:tgtEl>
                                        <p:attrNameLst>
                                          <p:attrName>style.visibility</p:attrName>
                                        </p:attrNameLst>
                                      </p:cBhvr>
                                      <p:to>
                                        <p:strVal val="visible"/>
                                      </p:to>
                                    </p:set>
                                    <p:animEffect transition="in" filter="fade">
                                      <p:cBhvr>
                                        <p:cTn id="117" dur="1"/>
                                        <p:tgtEl>
                                          <p:spTgt spid="353"/>
                                        </p:tgtEl>
                                      </p:cBhvr>
                                    </p:animEffect>
                                  </p:childTnLst>
                                </p:cTn>
                              </p:par>
                            </p:childTnLst>
                          </p:cTn>
                        </p:par>
                        <p:par>
                          <p:cTn id="118" fill="hold">
                            <p:stCondLst>
                              <p:cond delay="1"/>
                            </p:stCondLst>
                            <p:childTnLst>
                              <p:par>
                                <p:cTn id="119" presetID="10" presetClass="entr" presetSubtype="0" fill="hold" nodeType="afterEffect">
                                  <p:stCondLst>
                                    <p:cond delay="1000"/>
                                  </p:stCondLst>
                                  <p:childTnLst>
                                    <p:set>
                                      <p:cBhvr>
                                        <p:cTn id="120" dur="1" fill="hold">
                                          <p:stCondLst>
                                            <p:cond delay="0"/>
                                          </p:stCondLst>
                                        </p:cTn>
                                        <p:tgtEl>
                                          <p:spTgt spid="354"/>
                                        </p:tgtEl>
                                        <p:attrNameLst>
                                          <p:attrName>style.visibility</p:attrName>
                                        </p:attrNameLst>
                                      </p:cBhvr>
                                      <p:to>
                                        <p:strVal val="visible"/>
                                      </p:to>
                                    </p:set>
                                    <p:animEffect transition="in" filter="fade">
                                      <p:cBhvr>
                                        <p:cTn id="121" dur="1"/>
                                        <p:tgtEl>
                                          <p:spTgt spid="35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334"/>
                                        </p:tgtEl>
                                        <p:attrNameLst>
                                          <p:attrName>style.visibility</p:attrName>
                                        </p:attrNameLst>
                                      </p:cBhvr>
                                      <p:to>
                                        <p:strVal val="visible"/>
                                      </p:to>
                                    </p:set>
                                    <p:animEffect transition="in" filter="fade">
                                      <p:cBhvr>
                                        <p:cTn id="126" dur="1"/>
                                        <p:tgtEl>
                                          <p:spTgt spid="334"/>
                                        </p:tgtEl>
                                      </p:cBhvr>
                                    </p:animEffect>
                                  </p:childTnLst>
                                </p:cTn>
                              </p:par>
                            </p:childTnLst>
                          </p:cTn>
                        </p:par>
                        <p:par>
                          <p:cTn id="127" fill="hold">
                            <p:stCondLst>
                              <p:cond delay="1"/>
                            </p:stCondLst>
                            <p:childTnLst>
                              <p:par>
                                <p:cTn id="128" presetID="10" presetClass="entr" presetSubtype="0" fill="hold" nodeType="afterEffect">
                                  <p:stCondLst>
                                    <p:cond delay="1000"/>
                                  </p:stCondLst>
                                  <p:childTnLst>
                                    <p:set>
                                      <p:cBhvr>
                                        <p:cTn id="129" dur="1" fill="hold">
                                          <p:stCondLst>
                                            <p:cond delay="0"/>
                                          </p:stCondLst>
                                        </p:cTn>
                                        <p:tgtEl>
                                          <p:spTgt spid="335"/>
                                        </p:tgtEl>
                                        <p:attrNameLst>
                                          <p:attrName>style.visibility</p:attrName>
                                        </p:attrNameLst>
                                      </p:cBhvr>
                                      <p:to>
                                        <p:strVal val="visible"/>
                                      </p:to>
                                    </p:set>
                                    <p:animEffect transition="in" filter="fade">
                                      <p:cBhvr>
                                        <p:cTn id="130" dur="1"/>
                                        <p:tgtEl>
                                          <p:spTgt spid="335"/>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336"/>
                                        </p:tgtEl>
                                        <p:attrNameLst>
                                          <p:attrName>style.visibility</p:attrName>
                                        </p:attrNameLst>
                                      </p:cBhvr>
                                      <p:to>
                                        <p:strVal val="visible"/>
                                      </p:to>
                                    </p:set>
                                    <p:animEffect transition="in" filter="fade">
                                      <p:cBhvr>
                                        <p:cTn id="135" dur="1"/>
                                        <p:tgtEl>
                                          <p:spTgt spid="336"/>
                                        </p:tgtEl>
                                      </p:cBhvr>
                                    </p:animEffect>
                                  </p:childTnLst>
                                </p:cTn>
                              </p:par>
                            </p:childTnLst>
                          </p:cTn>
                        </p:par>
                        <p:par>
                          <p:cTn id="136" fill="hold">
                            <p:stCondLst>
                              <p:cond delay="1"/>
                            </p:stCondLst>
                            <p:childTnLst>
                              <p:par>
                                <p:cTn id="137" presetID="10" presetClass="entr" presetSubtype="0" fill="hold" nodeType="afterEffect">
                                  <p:stCondLst>
                                    <p:cond delay="1000"/>
                                  </p:stCondLst>
                                  <p:childTnLst>
                                    <p:set>
                                      <p:cBhvr>
                                        <p:cTn id="138" dur="1" fill="hold">
                                          <p:stCondLst>
                                            <p:cond delay="0"/>
                                          </p:stCondLst>
                                        </p:cTn>
                                        <p:tgtEl>
                                          <p:spTgt spid="337"/>
                                        </p:tgtEl>
                                        <p:attrNameLst>
                                          <p:attrName>style.visibility</p:attrName>
                                        </p:attrNameLst>
                                      </p:cBhvr>
                                      <p:to>
                                        <p:strVal val="visible"/>
                                      </p:to>
                                    </p:set>
                                    <p:animEffect transition="in" filter="fade">
                                      <p:cBhvr>
                                        <p:cTn id="139" dur="1"/>
                                        <p:tgtEl>
                                          <p:spTgt spid="337"/>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363"/>
                                        </p:tgtEl>
                                        <p:attrNameLst>
                                          <p:attrName>style.visibility</p:attrName>
                                        </p:attrNameLst>
                                      </p:cBhvr>
                                      <p:to>
                                        <p:strVal val="visible"/>
                                      </p:to>
                                    </p:set>
                                    <p:animEffect transition="in" filter="fade">
                                      <p:cBhvr>
                                        <p:cTn id="144" dur="1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Test Crosses</a:t>
            </a:r>
          </a:p>
        </p:txBody>
      </p:sp>
      <p:sp>
        <p:nvSpPr>
          <p:cNvPr id="369" name="Shape 369"/>
          <p:cNvSpPr txBox="1">
            <a:spLocks noGrp="1"/>
          </p:cNvSpPr>
          <p:nvPr>
            <p:ph type="body" idx="1"/>
          </p:nvPr>
        </p:nvSpPr>
        <p:spPr>
          <a:xfrm>
            <a:off x="1435608" y="1447800"/>
            <a:ext cx="7498080" cy="4800600"/>
          </a:xfrm>
          <a:prstGeom prst="rect">
            <a:avLst/>
          </a:prstGeom>
          <a:noFill/>
          <a:ln>
            <a:noFill/>
          </a:ln>
        </p:spPr>
        <p:txBody>
          <a:bodyPr wrap="square" lIns="91425" tIns="45700" rIns="91425" bIns="45700" anchor="t" anchorCtr="0">
            <a:noAutofit/>
          </a:bodyPr>
          <a:lstStyle/>
          <a:p>
            <a:pPr marL="365760" marR="0" lvl="0" indent="-289560" algn="l" rtl="0">
              <a:lnSpc>
                <a:spcPct val="100000"/>
              </a:lnSpc>
              <a:spcBef>
                <a:spcPts val="0"/>
              </a:spcBef>
              <a:buClr>
                <a:schemeClr val="accent1"/>
              </a:buClr>
              <a:buSzPct val="78666"/>
              <a:buFont typeface="Cabin"/>
              <a:buChar char="●"/>
            </a:pPr>
            <a:r>
              <a:rPr lang="en-US" sz="2950" b="0" i="0" u="none" strike="noStrike" cap="small">
                <a:solidFill>
                  <a:schemeClr val="dk1"/>
                </a:solidFill>
                <a:latin typeface="Cabin"/>
                <a:ea typeface="Cabin"/>
                <a:cs typeface="Cabin"/>
                <a:sym typeface="Cabin"/>
              </a:rPr>
              <a:t>A </a:t>
            </a:r>
            <a:r>
              <a:rPr lang="en-US" sz="2950" b="1" i="0" u="sng" strike="noStrike" cap="small">
                <a:solidFill>
                  <a:schemeClr val="dk1"/>
                </a:solidFill>
                <a:latin typeface="Cabin"/>
                <a:ea typeface="Cabin"/>
                <a:cs typeface="Cabin"/>
                <a:sym typeface="Cabin"/>
              </a:rPr>
              <a:t>test cross</a:t>
            </a:r>
            <a:r>
              <a:rPr lang="en-US" sz="2950" b="0" i="0" u="none" strike="noStrike" cap="none">
                <a:solidFill>
                  <a:schemeClr val="dk1"/>
                </a:solidFill>
                <a:latin typeface="Cabin"/>
                <a:ea typeface="Cabin"/>
                <a:cs typeface="Cabin"/>
                <a:sym typeface="Cabin"/>
              </a:rPr>
              <a:t> is used to determine the unknown genotype of a specific organism.  </a:t>
            </a:r>
          </a:p>
          <a:p>
            <a:pPr marL="640080" marR="0" lvl="1" indent="-246380" algn="l" rtl="0">
              <a:lnSpc>
                <a:spcPct val="100000"/>
              </a:lnSpc>
              <a:spcBef>
                <a:spcPts val="550"/>
              </a:spcBef>
              <a:buClr>
                <a:schemeClr val="accent1"/>
              </a:buClr>
              <a:buSzPct val="100000"/>
              <a:buFont typeface="Cabin"/>
              <a:buChar char="◦"/>
            </a:pPr>
            <a:r>
              <a:rPr lang="en-US" sz="2600" b="0" i="0" u="none" strike="noStrike" cap="none">
                <a:solidFill>
                  <a:schemeClr val="dk1"/>
                </a:solidFill>
                <a:latin typeface="Cabin"/>
                <a:ea typeface="Cabin"/>
                <a:cs typeface="Cabin"/>
                <a:sym typeface="Cabin"/>
              </a:rPr>
              <a:t>In most cases, if you have an organism that is showing the dominant trait, you can not tell if they are homozygous or heterozygous by looking at them.  </a:t>
            </a:r>
          </a:p>
          <a:p>
            <a:pPr marL="640080" marR="0" lvl="1" indent="-246380" algn="l" rtl="0">
              <a:lnSpc>
                <a:spcPct val="100000"/>
              </a:lnSpc>
              <a:spcBef>
                <a:spcPts val="550"/>
              </a:spcBef>
              <a:buClr>
                <a:schemeClr val="accent1"/>
              </a:buClr>
              <a:buSzPct val="100000"/>
              <a:buFont typeface="Cabin"/>
              <a:buChar char="◦"/>
            </a:pPr>
            <a:r>
              <a:rPr lang="en-US" sz="2600" b="0" i="0" u="none" strike="noStrike" cap="none">
                <a:solidFill>
                  <a:schemeClr val="dk1"/>
                </a:solidFill>
                <a:latin typeface="Cabin"/>
                <a:ea typeface="Cabin"/>
                <a:cs typeface="Cabin"/>
                <a:sym typeface="Cabin"/>
              </a:rPr>
              <a:t>It is possible to determine their genotype by crossing (breeding) the unknown with an individual that is homozygous recessive. By looking at their offspring you can usually determine the genotype of the unknown parent.  </a:t>
            </a:r>
          </a:p>
          <a:p>
            <a:pPr marL="365760" marR="0" lvl="0" indent="-289560" algn="l" rtl="0">
              <a:lnSpc>
                <a:spcPct val="100000"/>
              </a:lnSpc>
              <a:spcBef>
                <a:spcPts val="600"/>
              </a:spcBef>
              <a:buClr>
                <a:schemeClr val="accent1"/>
              </a:buClr>
              <a:buSzPct val="78933"/>
              <a:buFont typeface="Cabin"/>
              <a:buNone/>
            </a:pPr>
            <a:endParaRPr sz="2950" b="0" i="0" u="none" strike="noStrike" cap="none">
              <a:solidFill>
                <a:schemeClr val="dk1"/>
              </a:solidFill>
              <a:latin typeface="Cabin"/>
              <a:ea typeface="Cabin"/>
              <a:cs typeface="Cabin"/>
              <a:sym typeface="Cabi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Test Crosses - Example</a:t>
            </a:r>
          </a:p>
        </p:txBody>
      </p:sp>
      <p:sp>
        <p:nvSpPr>
          <p:cNvPr id="375" name="Shape 375"/>
          <p:cNvSpPr txBox="1">
            <a:spLocks noGrp="1"/>
          </p:cNvSpPr>
          <p:nvPr>
            <p:ph type="body" idx="1"/>
          </p:nvPr>
        </p:nvSpPr>
        <p:spPr>
          <a:xfrm>
            <a:off x="1435608" y="1447800"/>
            <a:ext cx="7498080" cy="4800600"/>
          </a:xfrm>
          <a:prstGeom prst="rect">
            <a:avLst/>
          </a:prstGeom>
          <a:noFill/>
          <a:ln>
            <a:noFill/>
          </a:ln>
        </p:spPr>
        <p:txBody>
          <a:bodyPr wrap="square" lIns="91425" tIns="45700" rIns="91425" bIns="45700" anchor="t" anchorCtr="0">
            <a:noAutofit/>
          </a:bodyPr>
          <a:lstStyle/>
          <a:p>
            <a:pPr marL="365760" marR="0" lvl="0" indent="-289560" algn="l" rtl="0">
              <a:lnSpc>
                <a:spcPct val="100000"/>
              </a:lnSpc>
              <a:spcBef>
                <a:spcPts val="0"/>
              </a:spcBef>
              <a:buClr>
                <a:schemeClr val="accent1"/>
              </a:buClr>
              <a:buSzPct val="25000"/>
              <a:buFont typeface="Cabin"/>
              <a:buNone/>
            </a:pPr>
            <a:r>
              <a:rPr lang="en-US" sz="2000" b="0" i="0" u="none" strike="noStrike" cap="none">
                <a:solidFill>
                  <a:schemeClr val="dk1"/>
                </a:solidFill>
                <a:latin typeface="Cabin"/>
                <a:ea typeface="Cabin"/>
                <a:cs typeface="Cabin"/>
                <a:sym typeface="Cabin"/>
              </a:rPr>
              <a:t>In tulips, red is dominant over white.  When you see a red flower you can’t be sure if the flower is homozygous red (RR) or heterozygous red (Rr).  To  determine this you can cross it with a plant that produces white (rr) flowers (homozygous recessive) &amp; observe the color of the offspring.</a:t>
            </a:r>
          </a:p>
          <a:p>
            <a:pPr marL="365760" marR="0" lvl="0" indent="-289560" algn="l" rtl="0">
              <a:lnSpc>
                <a:spcPct val="100000"/>
              </a:lnSpc>
              <a:spcBef>
                <a:spcPts val="600"/>
              </a:spcBef>
              <a:buClr>
                <a:schemeClr val="accent1"/>
              </a:buClr>
              <a:buSzPct val="25000"/>
              <a:buFont typeface="Cabin"/>
              <a:buNone/>
            </a:pPr>
            <a:r>
              <a:rPr lang="en-US" sz="2800" b="1" i="0" u="none" strike="noStrike" cap="none">
                <a:solidFill>
                  <a:schemeClr val="dk1"/>
                </a:solidFill>
                <a:latin typeface="Cabin"/>
                <a:ea typeface="Cabin"/>
                <a:cs typeface="Cabin"/>
                <a:sym typeface="Cabin"/>
              </a:rPr>
              <a:t>    Possibility #1:			Possibility #2:</a:t>
            </a:r>
          </a:p>
          <a:p>
            <a:pPr marL="365760" marR="0" lvl="0" indent="-289560" algn="l" rtl="0">
              <a:lnSpc>
                <a:spcPct val="100000"/>
              </a:lnSpc>
              <a:spcBef>
                <a:spcPts val="600"/>
              </a:spcBef>
              <a:buClr>
                <a:schemeClr val="accent1"/>
              </a:buClr>
              <a:buSzPct val="25000"/>
              <a:buFont typeface="Cabin"/>
              <a:buNone/>
            </a:pPr>
            <a:r>
              <a:rPr lang="en-US" sz="2800" b="0" i="0" u="none" strike="noStrike" cap="none">
                <a:solidFill>
                  <a:schemeClr val="dk1"/>
                </a:solidFill>
                <a:latin typeface="Cabin"/>
                <a:ea typeface="Cabin"/>
                <a:cs typeface="Cabin"/>
                <a:sym typeface="Cabin"/>
              </a:rPr>
              <a:t>Red (R</a:t>
            </a:r>
            <a:r>
              <a:rPr lang="en-US" sz="2800" b="1" i="0" u="sng" strike="noStrike" cap="none">
                <a:solidFill>
                  <a:schemeClr val="dk1"/>
                </a:solidFill>
                <a:latin typeface="Cabin"/>
                <a:ea typeface="Cabin"/>
                <a:cs typeface="Cabin"/>
                <a:sym typeface="Cabin"/>
              </a:rPr>
              <a:t>?</a:t>
            </a:r>
            <a:r>
              <a:rPr lang="en-US" sz="2800" b="0" i="0" u="none" strike="noStrike" cap="none">
                <a:solidFill>
                  <a:schemeClr val="dk1"/>
                </a:solidFill>
                <a:latin typeface="Cabin"/>
                <a:ea typeface="Cabin"/>
                <a:cs typeface="Cabin"/>
                <a:sym typeface="Cabin"/>
              </a:rPr>
              <a:t>)  x  white (rr)	     Red (R</a:t>
            </a:r>
            <a:r>
              <a:rPr lang="en-US" sz="2800" b="1" i="0" u="sng" strike="noStrike" cap="none">
                <a:solidFill>
                  <a:schemeClr val="dk1"/>
                </a:solidFill>
                <a:latin typeface="Cabin"/>
                <a:ea typeface="Cabin"/>
                <a:cs typeface="Cabin"/>
                <a:sym typeface="Cabin"/>
              </a:rPr>
              <a:t>?</a:t>
            </a:r>
            <a:r>
              <a:rPr lang="en-US" sz="2800" b="0" i="0" u="none" strike="noStrike" cap="none">
                <a:solidFill>
                  <a:schemeClr val="dk1"/>
                </a:solidFill>
                <a:latin typeface="Cabin"/>
                <a:ea typeface="Cabin"/>
                <a:cs typeface="Cabin"/>
                <a:sym typeface="Cabin"/>
              </a:rPr>
              <a:t>) x white (rr) </a:t>
            </a:r>
          </a:p>
          <a:p>
            <a:pPr marL="365760" marR="0" lvl="0" indent="-289560" algn="l" rtl="0">
              <a:lnSpc>
                <a:spcPct val="100000"/>
              </a:lnSpc>
              <a:spcBef>
                <a:spcPts val="600"/>
              </a:spcBef>
              <a:buClr>
                <a:schemeClr val="accent1"/>
              </a:buClr>
              <a:buSzPct val="25000"/>
              <a:buFont typeface="Cabin"/>
              <a:buNone/>
            </a:pPr>
            <a:r>
              <a:rPr lang="en-US" sz="1800" b="0" i="0" u="none" strike="noStrike" cap="none">
                <a:solidFill>
                  <a:schemeClr val="dk1"/>
                </a:solidFill>
                <a:latin typeface="Cabin"/>
                <a:ea typeface="Cabin"/>
                <a:cs typeface="Cabin"/>
                <a:sym typeface="Cabin"/>
              </a:rPr>
              <a:t>If most offspring have red flowers 	        IF all offspring have red flowers and several have white flower…		there are no white flowers…</a:t>
            </a:r>
          </a:p>
          <a:p>
            <a:pPr marL="365760" marR="0" lvl="0" indent="-289560" algn="l" rtl="0">
              <a:lnSpc>
                <a:spcPct val="100000"/>
              </a:lnSpc>
              <a:spcBef>
                <a:spcPts val="600"/>
              </a:spcBef>
              <a:buClr>
                <a:schemeClr val="accent1"/>
              </a:buClr>
              <a:buSzPct val="25000"/>
              <a:buFont typeface="Cabin"/>
              <a:buNone/>
            </a:pPr>
            <a:r>
              <a:rPr lang="en-US" sz="1800" b="1" i="0" u="none" strike="noStrike" cap="none">
                <a:solidFill>
                  <a:schemeClr val="dk1"/>
                </a:solidFill>
                <a:latin typeface="Cabin"/>
                <a:ea typeface="Cabin"/>
                <a:cs typeface="Cabin"/>
                <a:sym typeface="Cabin"/>
              </a:rPr>
              <a:t>Then the unknown </a:t>
            </a:r>
            <a:r>
              <a:rPr lang="en-US" sz="1800" b="1" i="1" u="none" strike="noStrike" cap="none">
                <a:solidFill>
                  <a:schemeClr val="dk1"/>
                </a:solidFill>
                <a:latin typeface="Cabin"/>
                <a:ea typeface="Cabin"/>
                <a:cs typeface="Cabin"/>
                <a:sym typeface="Cabin"/>
              </a:rPr>
              <a:t>MUST BE</a:t>
            </a:r>
            <a:r>
              <a:rPr lang="en-US" sz="1800" b="1" i="0" u="none" strike="noStrike" cap="none">
                <a:solidFill>
                  <a:schemeClr val="dk1"/>
                </a:solidFill>
                <a:latin typeface="Cabin"/>
                <a:ea typeface="Cabin"/>
                <a:cs typeface="Cabin"/>
                <a:sym typeface="Cabin"/>
              </a:rPr>
              <a:t> 		 The unknown parent is Rr (its not possible for it to be RR)  	   </a:t>
            </a:r>
            <a:r>
              <a:rPr lang="en-US" sz="1800" b="1" i="1" u="none" strike="noStrike" cap="none">
                <a:solidFill>
                  <a:schemeClr val="dk1"/>
                </a:solidFill>
                <a:latin typeface="Cabin"/>
                <a:ea typeface="Cabin"/>
                <a:cs typeface="Cabin"/>
                <a:sym typeface="Cabin"/>
              </a:rPr>
              <a:t>MOST LIKELY</a:t>
            </a:r>
            <a:r>
              <a:rPr lang="en-US" sz="1800" b="1" i="0" u="none" strike="noStrike" cap="none">
                <a:solidFill>
                  <a:schemeClr val="dk1"/>
                </a:solidFill>
                <a:latin typeface="Cabin"/>
                <a:ea typeface="Cabin"/>
                <a:cs typeface="Cabin"/>
                <a:sym typeface="Cabin"/>
              </a:rPr>
              <a:t> RR</a:t>
            </a:r>
          </a:p>
          <a:p>
            <a:pPr marL="365760" marR="0" lvl="0" indent="-289560" algn="l" rtl="0">
              <a:lnSpc>
                <a:spcPct val="100000"/>
              </a:lnSpc>
              <a:spcBef>
                <a:spcPts val="600"/>
              </a:spcBef>
              <a:buClr>
                <a:schemeClr val="accent1"/>
              </a:buClr>
              <a:buSzPct val="25000"/>
              <a:buFont typeface="Cabin"/>
              <a:buNone/>
            </a:pPr>
            <a:r>
              <a:rPr lang="en-US" sz="1800" b="0" i="0" u="none" strike="noStrike" cap="none">
                <a:solidFill>
                  <a:schemeClr val="dk1"/>
                </a:solidFill>
                <a:latin typeface="Cabin"/>
                <a:ea typeface="Cabin"/>
                <a:cs typeface="Cabin"/>
                <a:sym typeface="Cabin"/>
              </a:rPr>
              <a:t>	</a:t>
            </a:r>
          </a:p>
          <a:p>
            <a:pPr marL="365760" marR="0" lvl="0" indent="-289560" algn="l" rtl="0">
              <a:lnSpc>
                <a:spcPct val="100000"/>
              </a:lnSpc>
              <a:spcBef>
                <a:spcPts val="600"/>
              </a:spcBef>
              <a:buClr>
                <a:schemeClr val="accent1"/>
              </a:buClr>
              <a:buSzPct val="25000"/>
              <a:buFont typeface="Cabin"/>
              <a:buNone/>
            </a:pPr>
            <a:endParaRPr sz="3200" b="0" i="0" u="none" strike="noStrike" cap="none">
              <a:solidFill>
                <a:schemeClr val="dk1"/>
              </a:solidFill>
              <a:latin typeface="Cabin"/>
              <a:ea typeface="Cabin"/>
              <a:cs typeface="Cabin"/>
              <a:sym typeface="Cabin"/>
            </a:endParaRPr>
          </a:p>
        </p:txBody>
      </p:sp>
      <p:graphicFrame>
        <p:nvGraphicFramePr>
          <p:cNvPr id="376" name="Shape 376"/>
          <p:cNvGraphicFramePr/>
          <p:nvPr/>
        </p:nvGraphicFramePr>
        <p:xfrm>
          <a:off x="1905000" y="5715000"/>
          <a:ext cx="2362200" cy="1143000"/>
        </p:xfrm>
        <a:graphic>
          <a:graphicData uri="http://schemas.openxmlformats.org/drawingml/2006/table">
            <a:tbl>
              <a:tblPr firstRow="1" bandRow="1">
                <a:noFill/>
                <a:tableStyleId>{CBDE251E-748B-4D1D-B075-E9288E031A05}</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tblGrid>
              <a:tr h="571500">
                <a:tc>
                  <a:txBody>
                    <a:bodyPr/>
                    <a:lstStyle/>
                    <a:p>
                      <a:pPr marL="0" marR="0" lvl="0" indent="0" algn="l" rtl="0">
                        <a:spcBef>
                          <a:spcPts val="0"/>
                        </a:spcBef>
                        <a:buSzPct val="25000"/>
                        <a:buNone/>
                      </a:pPr>
                      <a:endParaRPr sz="1800" u="none" strike="noStrike" cap="none"/>
                    </a:p>
                  </a:txBody>
                  <a:tcPr marL="91450" marR="91450" marT="45725" marB="45725">
                    <a:solidFill>
                      <a:schemeClr val="lt2"/>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lt2"/>
                    </a:solidFill>
                  </a:tcPr>
                </a:tc>
                <a:extLst>
                  <a:ext uri="{0D108BD9-81ED-4DB2-BD59-A6C34878D82A}">
                    <a16:rowId xmlns:a16="http://schemas.microsoft.com/office/drawing/2014/main" val="10000"/>
                  </a:ext>
                </a:extLst>
              </a:tr>
              <a:tr h="571500">
                <a:tc>
                  <a:txBody>
                    <a:bodyPr/>
                    <a:lstStyle/>
                    <a:p>
                      <a:pPr marL="0" marR="0" lvl="0" indent="0" algn="l" rtl="0">
                        <a:spcBef>
                          <a:spcPts val="0"/>
                        </a:spcBef>
                        <a:buSzPct val="25000"/>
                        <a:buNone/>
                      </a:pPr>
                      <a:endParaRPr sz="1800" u="none" strike="noStrike" cap="none"/>
                    </a:p>
                  </a:txBody>
                  <a:tcPr marL="91450" marR="91450" marT="45725" marB="45725">
                    <a:solidFill>
                      <a:schemeClr val="lt2"/>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lt2"/>
                    </a:solidFill>
                  </a:tcPr>
                </a:tc>
                <a:extLst>
                  <a:ext uri="{0D108BD9-81ED-4DB2-BD59-A6C34878D82A}">
                    <a16:rowId xmlns:a16="http://schemas.microsoft.com/office/drawing/2014/main" val="10001"/>
                  </a:ext>
                </a:extLst>
              </a:tr>
            </a:tbl>
          </a:graphicData>
        </a:graphic>
      </p:graphicFrame>
      <p:graphicFrame>
        <p:nvGraphicFramePr>
          <p:cNvPr id="377" name="Shape 377"/>
          <p:cNvGraphicFramePr/>
          <p:nvPr/>
        </p:nvGraphicFramePr>
        <p:xfrm>
          <a:off x="6096000" y="5715000"/>
          <a:ext cx="2667000" cy="1143000"/>
        </p:xfrm>
        <a:graphic>
          <a:graphicData uri="http://schemas.openxmlformats.org/drawingml/2006/table">
            <a:tbl>
              <a:tblPr firstRow="1" bandRow="1">
                <a:noFill/>
                <a:tableStyleId>{CBDE251E-748B-4D1D-B075-E9288E031A05}</a:tableStyleId>
              </a:tblPr>
              <a:tblGrid>
                <a:gridCol w="1333500">
                  <a:extLst>
                    <a:ext uri="{9D8B030D-6E8A-4147-A177-3AD203B41FA5}">
                      <a16:colId xmlns:a16="http://schemas.microsoft.com/office/drawing/2014/main" val="20000"/>
                    </a:ext>
                  </a:extLst>
                </a:gridCol>
                <a:gridCol w="1333500">
                  <a:extLst>
                    <a:ext uri="{9D8B030D-6E8A-4147-A177-3AD203B41FA5}">
                      <a16:colId xmlns:a16="http://schemas.microsoft.com/office/drawing/2014/main" val="20001"/>
                    </a:ext>
                  </a:extLst>
                </a:gridCol>
              </a:tblGrid>
              <a:tr h="571500">
                <a:tc>
                  <a:txBody>
                    <a:bodyPr/>
                    <a:lstStyle/>
                    <a:p>
                      <a:pPr marL="0" marR="0" lvl="0" indent="0" algn="l" rtl="0">
                        <a:spcBef>
                          <a:spcPts val="0"/>
                        </a:spcBef>
                        <a:buSzPct val="25000"/>
                        <a:buNone/>
                      </a:pPr>
                      <a:endParaRPr sz="1800" u="none" strike="noStrike" cap="none"/>
                    </a:p>
                  </a:txBody>
                  <a:tcPr marL="91450" marR="91450" marT="45725" marB="45725">
                    <a:solidFill>
                      <a:schemeClr val="lt2"/>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lt2"/>
                    </a:solidFill>
                  </a:tcPr>
                </a:tc>
                <a:extLst>
                  <a:ext uri="{0D108BD9-81ED-4DB2-BD59-A6C34878D82A}">
                    <a16:rowId xmlns:a16="http://schemas.microsoft.com/office/drawing/2014/main" val="10000"/>
                  </a:ext>
                </a:extLst>
              </a:tr>
              <a:tr h="571500">
                <a:tc>
                  <a:txBody>
                    <a:bodyPr/>
                    <a:lstStyle/>
                    <a:p>
                      <a:pPr marL="0" marR="0" lvl="0" indent="0" algn="l" rtl="0">
                        <a:spcBef>
                          <a:spcPts val="0"/>
                        </a:spcBef>
                        <a:buSzPct val="25000"/>
                        <a:buNone/>
                      </a:pPr>
                      <a:endParaRPr sz="1800" u="none" strike="noStrike" cap="none"/>
                    </a:p>
                  </a:txBody>
                  <a:tcPr marL="91450" marR="91450" marT="45725" marB="45725">
                    <a:solidFill>
                      <a:schemeClr val="lt2"/>
                    </a:solidFill>
                  </a:tcPr>
                </a:tc>
                <a:tc>
                  <a:txBody>
                    <a:bodyPr/>
                    <a:lstStyle/>
                    <a:p>
                      <a:pPr marL="0" marR="0" lvl="0" indent="0" algn="l" rtl="0">
                        <a:spcBef>
                          <a:spcPts val="0"/>
                        </a:spcBef>
                        <a:buSzPct val="25000"/>
                        <a:buNone/>
                      </a:pPr>
                      <a:endParaRPr sz="1800" u="none" strike="noStrike" cap="none"/>
                    </a:p>
                  </a:txBody>
                  <a:tcPr marL="91450" marR="91450" marT="45725" marB="45725">
                    <a:solidFill>
                      <a:schemeClr val="lt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Extra Practice</a:t>
            </a:r>
          </a:p>
        </p:txBody>
      </p:sp>
      <p:sp>
        <p:nvSpPr>
          <p:cNvPr id="383" name="Shape 383"/>
          <p:cNvSpPr txBox="1">
            <a:spLocks noGrp="1"/>
          </p:cNvSpPr>
          <p:nvPr>
            <p:ph type="body" idx="1"/>
          </p:nvPr>
        </p:nvSpPr>
        <p:spPr>
          <a:xfrm>
            <a:off x="1435608" y="1447800"/>
            <a:ext cx="7498080" cy="4800600"/>
          </a:xfrm>
          <a:prstGeom prst="rect">
            <a:avLst/>
          </a:prstGeom>
          <a:noFill/>
          <a:ln>
            <a:noFill/>
          </a:ln>
        </p:spPr>
        <p:txBody>
          <a:bodyPr wrap="square" lIns="91425" tIns="45700" rIns="91425" bIns="45700" anchor="t" anchorCtr="0">
            <a:noAutofit/>
          </a:bodyPr>
          <a:lstStyle/>
          <a:p>
            <a:pPr marL="365760" marR="0" lvl="0" indent="-289560" algn="l" rtl="0">
              <a:lnSpc>
                <a:spcPct val="90000"/>
              </a:lnSpc>
              <a:spcBef>
                <a:spcPts val="0"/>
              </a:spcBef>
              <a:buClr>
                <a:schemeClr val="accent1"/>
              </a:buClr>
              <a:buSzPct val="80000"/>
              <a:buFont typeface="Cabin"/>
              <a:buChar char="●"/>
            </a:pPr>
            <a:r>
              <a:rPr lang="en-US" sz="2700" b="1" i="0" u="sng" strike="noStrike" cap="none">
                <a:solidFill>
                  <a:schemeClr val="dk1"/>
                </a:solidFill>
                <a:latin typeface="Cabin"/>
                <a:ea typeface="Cabin"/>
                <a:cs typeface="Cabin"/>
                <a:sym typeface="Cabin"/>
              </a:rPr>
              <a:t>Sample test cross</a:t>
            </a:r>
            <a:r>
              <a:rPr lang="en-US" sz="2700" b="0" i="0" u="none" strike="noStrike" cap="none">
                <a:solidFill>
                  <a:schemeClr val="dk1"/>
                </a:solidFill>
                <a:latin typeface="Cabin"/>
                <a:ea typeface="Cabin"/>
                <a:cs typeface="Cabin"/>
                <a:sym typeface="Cabin"/>
              </a:rPr>
              <a:t>:  In dogs, there is a hereditary deafness caused by a recessive gene, “d.” A kennel owner has a male dog that she wants to use for breeding purposes if possible. </a:t>
            </a:r>
          </a:p>
          <a:p>
            <a:pPr marL="365760" marR="0" lvl="0" indent="-289560" algn="l" rtl="0">
              <a:lnSpc>
                <a:spcPct val="90000"/>
              </a:lnSpc>
              <a:spcBef>
                <a:spcPts val="600"/>
              </a:spcBef>
              <a:buClr>
                <a:schemeClr val="accent1"/>
              </a:buClr>
              <a:buSzPct val="80000"/>
              <a:buFont typeface="Cabin"/>
              <a:buChar char="●"/>
            </a:pPr>
            <a:r>
              <a:rPr lang="en-US" sz="2700" b="0" i="0" u="none" strike="noStrike" cap="none">
                <a:solidFill>
                  <a:schemeClr val="dk1"/>
                </a:solidFill>
                <a:latin typeface="Cabin"/>
                <a:ea typeface="Cabin"/>
                <a:cs typeface="Cabin"/>
                <a:sym typeface="Cabin"/>
              </a:rPr>
              <a:t>The dog can </a:t>
            </a:r>
            <a:r>
              <a:rPr lang="en-US" sz="2700" b="1" i="0" u="none" strike="noStrike" cap="none">
                <a:solidFill>
                  <a:schemeClr val="dk1"/>
                </a:solidFill>
                <a:latin typeface="Cabin"/>
                <a:ea typeface="Cabin"/>
                <a:cs typeface="Cabin"/>
                <a:sym typeface="Cabin"/>
              </a:rPr>
              <a:t>hear</a:t>
            </a:r>
            <a:r>
              <a:rPr lang="en-US" sz="2700" b="0" i="0" u="none" strike="noStrike" cap="none">
                <a:solidFill>
                  <a:schemeClr val="dk1"/>
                </a:solidFill>
                <a:latin typeface="Cabin"/>
                <a:ea typeface="Cabin"/>
                <a:cs typeface="Cabin"/>
                <a:sym typeface="Cabin"/>
              </a:rPr>
              <a:t>, so the owner knows his genotype is either </a:t>
            </a:r>
            <a:r>
              <a:rPr lang="en-US" sz="2700" b="1" i="0" u="none" strike="noStrike" cap="none">
                <a:solidFill>
                  <a:schemeClr val="dk1"/>
                </a:solidFill>
                <a:latin typeface="Cabin"/>
                <a:ea typeface="Cabin"/>
                <a:cs typeface="Cabin"/>
                <a:sym typeface="Cabin"/>
              </a:rPr>
              <a:t>DD</a:t>
            </a:r>
            <a:r>
              <a:rPr lang="en-US" sz="2700" b="0" i="0" u="none" strike="noStrike" cap="none">
                <a:solidFill>
                  <a:schemeClr val="dk1"/>
                </a:solidFill>
                <a:latin typeface="Cabin"/>
                <a:ea typeface="Cabin"/>
                <a:cs typeface="Cabin"/>
                <a:sym typeface="Cabin"/>
              </a:rPr>
              <a:t> or </a:t>
            </a:r>
            <a:r>
              <a:rPr lang="en-US" sz="2700" b="1" i="0" u="none" strike="noStrike" cap="none">
                <a:solidFill>
                  <a:schemeClr val="dk1"/>
                </a:solidFill>
                <a:latin typeface="Cabin"/>
                <a:ea typeface="Cabin"/>
                <a:cs typeface="Cabin"/>
                <a:sym typeface="Cabin"/>
              </a:rPr>
              <a:t>Dd</a:t>
            </a:r>
            <a:r>
              <a:rPr lang="en-US" sz="2700" b="0" i="0" u="none" strike="noStrike" cap="none">
                <a:solidFill>
                  <a:schemeClr val="dk1"/>
                </a:solidFill>
                <a:latin typeface="Cabin"/>
                <a:ea typeface="Cabin"/>
                <a:cs typeface="Cabin"/>
                <a:sym typeface="Cabin"/>
              </a:rPr>
              <a:t>. </a:t>
            </a:r>
          </a:p>
          <a:p>
            <a:pPr marL="365760" marR="0" lvl="0" indent="-289560" algn="l" rtl="0">
              <a:lnSpc>
                <a:spcPct val="90000"/>
              </a:lnSpc>
              <a:spcBef>
                <a:spcPts val="600"/>
              </a:spcBef>
              <a:buClr>
                <a:schemeClr val="accent1"/>
              </a:buClr>
              <a:buSzPct val="80000"/>
              <a:buFont typeface="Cabin"/>
              <a:buChar char="●"/>
            </a:pPr>
            <a:r>
              <a:rPr lang="en-US" sz="2700" b="0" i="0" u="none" strike="noStrike" cap="none">
                <a:solidFill>
                  <a:schemeClr val="dk1"/>
                </a:solidFill>
                <a:latin typeface="Cabin"/>
                <a:ea typeface="Cabin"/>
                <a:cs typeface="Cabin"/>
                <a:sym typeface="Cabin"/>
              </a:rPr>
              <a:t>If the dog’s genotype is Dd, the owner does not wish to spend the money to use him for breeding.  </a:t>
            </a:r>
          </a:p>
          <a:p>
            <a:pPr marL="365760" marR="0" lvl="0" indent="-289560" algn="l" rtl="0">
              <a:lnSpc>
                <a:spcPct val="90000"/>
              </a:lnSpc>
              <a:spcBef>
                <a:spcPts val="600"/>
              </a:spcBef>
              <a:buClr>
                <a:schemeClr val="accent1"/>
              </a:buClr>
              <a:buSzPct val="80000"/>
              <a:buFont typeface="Cabin"/>
              <a:buChar char="●"/>
            </a:pPr>
            <a:r>
              <a:rPr lang="en-US" sz="2700" b="0" i="0" u="none" strike="noStrike" cap="none">
                <a:solidFill>
                  <a:schemeClr val="dk1"/>
                </a:solidFill>
                <a:latin typeface="Cabin"/>
                <a:ea typeface="Cabin"/>
                <a:cs typeface="Cabin"/>
                <a:sym typeface="Cabin"/>
              </a:rPr>
              <a:t>The only way to be certain is to breed the dog with a </a:t>
            </a:r>
            <a:r>
              <a:rPr lang="en-US" sz="2700" b="1" i="0" u="none" strike="noStrike" cap="none">
                <a:solidFill>
                  <a:schemeClr val="dk1"/>
                </a:solidFill>
                <a:latin typeface="Cabin"/>
                <a:ea typeface="Cabin"/>
                <a:cs typeface="Cabin"/>
                <a:sym typeface="Cabin"/>
              </a:rPr>
              <a:t>deaf</a:t>
            </a:r>
            <a:r>
              <a:rPr lang="en-US" sz="2700" b="0" i="0" u="none" strike="noStrike" cap="none">
                <a:solidFill>
                  <a:schemeClr val="dk1"/>
                </a:solidFill>
                <a:latin typeface="Cabin"/>
                <a:ea typeface="Cabin"/>
                <a:cs typeface="Cabin"/>
                <a:sym typeface="Cabin"/>
              </a:rPr>
              <a:t> female (</a:t>
            </a:r>
            <a:r>
              <a:rPr lang="en-US" sz="2700" b="1" i="0" u="none" strike="noStrike" cap="none">
                <a:solidFill>
                  <a:schemeClr val="dk1"/>
                </a:solidFill>
                <a:latin typeface="Cabin"/>
                <a:ea typeface="Cabin"/>
                <a:cs typeface="Cabin"/>
                <a:sym typeface="Cabin"/>
              </a:rPr>
              <a:t>dd</a:t>
            </a:r>
            <a:r>
              <a:rPr lang="en-US" sz="2700" b="0" i="0" u="none" strike="noStrike" cap="none">
                <a:solidFill>
                  <a:schemeClr val="dk1"/>
                </a:solidFill>
                <a:latin typeface="Cabin"/>
                <a:ea typeface="Cabin"/>
                <a:cs typeface="Cabin"/>
                <a:sym typeface="Cabin"/>
              </a:rPr>
              <a:t>) and observe the offspring that they produce. </a:t>
            </a:r>
          </a:p>
          <a:p>
            <a:pPr marL="365760" marR="0" lvl="0" indent="-289560" algn="l" rtl="0">
              <a:lnSpc>
                <a:spcPct val="90000"/>
              </a:lnSpc>
              <a:spcBef>
                <a:spcPts val="600"/>
              </a:spcBef>
              <a:buClr>
                <a:schemeClr val="accent1"/>
              </a:buClr>
              <a:buSzPct val="80592"/>
              <a:buFont typeface="Cabin"/>
              <a:buNone/>
            </a:pPr>
            <a:endParaRPr sz="2700" b="0" i="0" u="none" strike="noStrike" cap="none">
              <a:solidFill>
                <a:schemeClr val="dk1"/>
              </a:solidFill>
              <a:latin typeface="Cabin"/>
              <a:ea typeface="Cabin"/>
              <a:cs typeface="Cabin"/>
              <a:sym typeface="Cabi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Extra Practice Continued</a:t>
            </a:r>
          </a:p>
        </p:txBody>
      </p:sp>
      <p:sp>
        <p:nvSpPr>
          <p:cNvPr id="389" name="Shape 389"/>
          <p:cNvSpPr txBox="1">
            <a:spLocks noGrp="1"/>
          </p:cNvSpPr>
          <p:nvPr>
            <p:ph type="body" idx="1"/>
          </p:nvPr>
        </p:nvSpPr>
        <p:spPr>
          <a:xfrm>
            <a:off x="1066800" y="1447800"/>
            <a:ext cx="7866888" cy="5029200"/>
          </a:xfrm>
          <a:prstGeom prst="rect">
            <a:avLst/>
          </a:prstGeom>
          <a:noFill/>
          <a:ln>
            <a:noFill/>
          </a:ln>
        </p:spPr>
        <p:txBody>
          <a:bodyPr wrap="square" lIns="91425" tIns="45700" rIns="91425" bIns="45700" anchor="t" anchorCtr="0">
            <a:noAutofit/>
          </a:bodyPr>
          <a:lstStyle/>
          <a:p>
            <a:pPr marL="365760" marR="0" lvl="0" indent="-289560" algn="l" rtl="0">
              <a:lnSpc>
                <a:spcPct val="100000"/>
              </a:lnSpc>
              <a:spcBef>
                <a:spcPts val="0"/>
              </a:spcBef>
              <a:buClr>
                <a:schemeClr val="accent1"/>
              </a:buClr>
              <a:buSzPct val="80000"/>
              <a:buFont typeface="Cabin"/>
              <a:buChar char="●"/>
            </a:pPr>
            <a:r>
              <a:rPr lang="en-US" sz="2000" b="0" i="0" u="none" strike="noStrike" cap="none">
                <a:solidFill>
                  <a:schemeClr val="dk1"/>
                </a:solidFill>
                <a:latin typeface="Cabin"/>
                <a:ea typeface="Cabin"/>
                <a:cs typeface="Cabin"/>
                <a:sym typeface="Cabin"/>
              </a:rPr>
              <a:t>If the male dog is DD what is the probability that he would pass on the allele for deafness? </a:t>
            </a:r>
          </a:p>
          <a:p>
            <a:pPr marL="365760" marR="0" lvl="0" indent="-289560" algn="l" rtl="0">
              <a:lnSpc>
                <a:spcPct val="100000"/>
              </a:lnSpc>
              <a:spcBef>
                <a:spcPts val="600"/>
              </a:spcBef>
              <a:buClr>
                <a:schemeClr val="accent1"/>
              </a:buClr>
              <a:buSzPct val="80000"/>
              <a:buFont typeface="Cabin"/>
              <a:buChar char="●"/>
            </a:pPr>
            <a:r>
              <a:rPr lang="en-US" sz="2000" b="0" i="0" u="none" strike="noStrike" cap="none">
                <a:solidFill>
                  <a:schemeClr val="dk1"/>
                </a:solidFill>
                <a:latin typeface="Cabin"/>
                <a:ea typeface="Cabin"/>
                <a:cs typeface="Cabin"/>
                <a:sym typeface="Cabin"/>
              </a:rPr>
              <a:t>If the male dog is Dd what is the probability that he would pass on the allele for deafness? </a:t>
            </a:r>
          </a:p>
          <a:p>
            <a:pPr marL="365760" marR="0" lvl="0" indent="-289560" algn="l" rtl="0">
              <a:lnSpc>
                <a:spcPct val="100000"/>
              </a:lnSpc>
              <a:spcBef>
                <a:spcPts val="600"/>
              </a:spcBef>
              <a:buClr>
                <a:schemeClr val="accent1"/>
              </a:buClr>
              <a:buSzPct val="80000"/>
              <a:buFont typeface="Cabin"/>
              <a:buChar char="●"/>
            </a:pPr>
            <a:r>
              <a:rPr lang="en-US" sz="2000" b="0" i="0" u="none" strike="noStrike" cap="none">
                <a:solidFill>
                  <a:schemeClr val="dk1"/>
                </a:solidFill>
                <a:latin typeface="Cabin"/>
                <a:ea typeface="Cabin"/>
                <a:cs typeface="Cabin"/>
                <a:sym typeface="Cabin"/>
              </a:rPr>
              <a:t>Since the female is dd what is the probability that she would pass on the allele for deafness? </a:t>
            </a:r>
          </a:p>
          <a:p>
            <a:pPr marL="365760" marR="0" lvl="0" indent="-289560" algn="l" rtl="0">
              <a:lnSpc>
                <a:spcPct val="100000"/>
              </a:lnSpc>
              <a:spcBef>
                <a:spcPts val="600"/>
              </a:spcBef>
              <a:buClr>
                <a:schemeClr val="accent1"/>
              </a:buClr>
              <a:buSzPct val="80000"/>
              <a:buFont typeface="Cabin"/>
              <a:buChar char="●"/>
            </a:pPr>
            <a:r>
              <a:rPr lang="en-US" sz="2000" b="1" i="0" u="none" strike="noStrike" cap="none">
                <a:solidFill>
                  <a:schemeClr val="dk1"/>
                </a:solidFill>
                <a:latin typeface="Cabin"/>
                <a:ea typeface="Cabin"/>
                <a:cs typeface="Cabin"/>
                <a:sym typeface="Cabin"/>
              </a:rPr>
              <a:t>Since we do not know what the genotype of the male is, we will complete both punnett squares below to show the possible outcome of the test cross:</a:t>
            </a:r>
          </a:p>
          <a:p>
            <a:pPr marL="365760" marR="0" lvl="0" indent="-289560" algn="l" rtl="0">
              <a:lnSpc>
                <a:spcPct val="100000"/>
              </a:lnSpc>
              <a:spcBef>
                <a:spcPts val="600"/>
              </a:spcBef>
              <a:buClr>
                <a:schemeClr val="accent1"/>
              </a:buClr>
              <a:buSzPct val="25000"/>
              <a:buFont typeface="Cabin"/>
              <a:buNone/>
            </a:pPr>
            <a:r>
              <a:rPr lang="en-US" sz="3200" b="0" i="0" u="none" strike="noStrike" cap="none">
                <a:solidFill>
                  <a:schemeClr val="dk1"/>
                </a:solidFill>
                <a:latin typeface="Cabin"/>
                <a:ea typeface="Cabin"/>
                <a:cs typeface="Cabin"/>
                <a:sym typeface="Cabin"/>
              </a:rPr>
              <a:t> </a:t>
            </a:r>
          </a:p>
          <a:p>
            <a:pPr marL="365760" marR="0" lvl="0" indent="-289560" algn="l" rtl="0">
              <a:lnSpc>
                <a:spcPct val="100000"/>
              </a:lnSpc>
              <a:spcBef>
                <a:spcPts val="600"/>
              </a:spcBef>
              <a:buClr>
                <a:schemeClr val="accent1"/>
              </a:buClr>
              <a:buSzPct val="25000"/>
              <a:buFont typeface="Cabin"/>
              <a:buNone/>
            </a:pPr>
            <a:r>
              <a:rPr lang="en-US" sz="2400" b="1" i="0" u="none" strike="noStrike" cap="none">
                <a:solidFill>
                  <a:schemeClr val="dk1"/>
                </a:solidFill>
                <a:latin typeface="Cabin"/>
                <a:ea typeface="Cabin"/>
                <a:cs typeface="Cabin"/>
                <a:sym typeface="Cabin"/>
              </a:rPr>
              <a:t>Assume the male is DD	         Assume the male is Dd</a:t>
            </a:r>
          </a:p>
          <a:p>
            <a:pPr marL="365760" marR="0" lvl="0" indent="-289560" algn="l" rtl="0">
              <a:lnSpc>
                <a:spcPct val="100000"/>
              </a:lnSpc>
              <a:spcBef>
                <a:spcPts val="600"/>
              </a:spcBef>
              <a:buClr>
                <a:schemeClr val="accent1"/>
              </a:buClr>
              <a:buSzPct val="25000"/>
              <a:buFont typeface="Cabin"/>
              <a:buNone/>
            </a:pPr>
            <a:endParaRPr sz="3200" b="0" i="0" u="none" strike="noStrike" cap="none">
              <a:solidFill>
                <a:schemeClr val="dk1"/>
              </a:solidFill>
              <a:latin typeface="Cabin"/>
              <a:ea typeface="Cabin"/>
              <a:cs typeface="Cabin"/>
              <a:sym typeface="Cabin"/>
            </a:endParaRPr>
          </a:p>
          <a:p>
            <a:pPr marL="365760" marR="0" lvl="0" indent="-289560" algn="l" rtl="0">
              <a:lnSpc>
                <a:spcPct val="100000"/>
              </a:lnSpc>
              <a:spcBef>
                <a:spcPts val="600"/>
              </a:spcBef>
              <a:buClr>
                <a:schemeClr val="accent1"/>
              </a:buClr>
              <a:buSzPct val="80000"/>
              <a:buFont typeface="Cabin"/>
              <a:buNone/>
            </a:pPr>
            <a:endParaRPr sz="3200" b="0" i="0" u="none" strike="noStrike" cap="none">
              <a:solidFill>
                <a:schemeClr val="dk1"/>
              </a:solidFill>
              <a:latin typeface="Cabin"/>
              <a:ea typeface="Cabin"/>
              <a:cs typeface="Cabin"/>
              <a:sym typeface="Cabi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Extra Practice Continued</a:t>
            </a:r>
          </a:p>
        </p:txBody>
      </p:sp>
      <p:sp>
        <p:nvSpPr>
          <p:cNvPr id="395" name="Shape 395"/>
          <p:cNvSpPr txBox="1">
            <a:spLocks noGrp="1"/>
          </p:cNvSpPr>
          <p:nvPr>
            <p:ph type="body" idx="1"/>
          </p:nvPr>
        </p:nvSpPr>
        <p:spPr>
          <a:xfrm>
            <a:off x="1435608" y="1447800"/>
            <a:ext cx="7498080" cy="4800600"/>
          </a:xfrm>
          <a:prstGeom prst="rect">
            <a:avLst/>
          </a:prstGeom>
          <a:noFill/>
          <a:ln>
            <a:noFill/>
          </a:ln>
        </p:spPr>
        <p:txBody>
          <a:bodyPr wrap="square" lIns="91425" tIns="45700" rIns="91425" bIns="45700" anchor="t" anchorCtr="0">
            <a:noAutofit/>
          </a:bodyPr>
          <a:lstStyle/>
          <a:p>
            <a:pPr marL="365760" marR="0" lvl="0" indent="-289560" algn="l" rtl="0">
              <a:lnSpc>
                <a:spcPct val="80000"/>
              </a:lnSpc>
              <a:spcBef>
                <a:spcPts val="0"/>
              </a:spcBef>
              <a:buClr>
                <a:schemeClr val="accent1"/>
              </a:buClr>
              <a:buSzPct val="80000"/>
              <a:buFont typeface="Cabin"/>
              <a:buChar char="●"/>
            </a:pPr>
            <a:r>
              <a:rPr lang="en-US" sz="2700" b="0" i="0" u="none" strike="noStrike" cap="none">
                <a:solidFill>
                  <a:schemeClr val="dk1"/>
                </a:solidFill>
                <a:latin typeface="Cabin"/>
                <a:ea typeface="Cabin"/>
                <a:cs typeface="Cabin"/>
                <a:sym typeface="Cabin"/>
              </a:rPr>
              <a:t>If he is DD, what percentage of the puppies would be expected to have normal hearing? _______ deaf? ___________ </a:t>
            </a:r>
          </a:p>
          <a:p>
            <a:pPr marL="365760" marR="0" lvl="0" indent="-289560" algn="l" rtl="0">
              <a:lnSpc>
                <a:spcPct val="80000"/>
              </a:lnSpc>
              <a:spcBef>
                <a:spcPts val="600"/>
              </a:spcBef>
              <a:buClr>
                <a:schemeClr val="accent1"/>
              </a:buClr>
              <a:buSzPct val="80000"/>
              <a:buFont typeface="Cabin"/>
              <a:buChar char="●"/>
            </a:pPr>
            <a:r>
              <a:rPr lang="en-US" sz="2700" b="0" i="0" u="none" strike="noStrike" cap="none">
                <a:solidFill>
                  <a:schemeClr val="dk1"/>
                </a:solidFill>
                <a:latin typeface="Cabin"/>
                <a:ea typeface="Cabin"/>
                <a:cs typeface="Cabin"/>
                <a:sym typeface="Cabin"/>
              </a:rPr>
              <a:t> </a:t>
            </a:r>
          </a:p>
          <a:p>
            <a:pPr marL="365760" marR="0" lvl="0" indent="-289560" algn="l" rtl="0">
              <a:lnSpc>
                <a:spcPct val="80000"/>
              </a:lnSpc>
              <a:spcBef>
                <a:spcPts val="600"/>
              </a:spcBef>
              <a:buClr>
                <a:schemeClr val="accent1"/>
              </a:buClr>
              <a:buSzPct val="80000"/>
              <a:buFont typeface="Cabin"/>
              <a:buChar char="●"/>
            </a:pPr>
            <a:r>
              <a:rPr lang="en-US" sz="2700" b="0" i="0" u="none" strike="noStrike" cap="none">
                <a:solidFill>
                  <a:schemeClr val="dk1"/>
                </a:solidFill>
                <a:latin typeface="Cabin"/>
                <a:ea typeface="Cabin"/>
                <a:cs typeface="Cabin"/>
                <a:sym typeface="Cabin"/>
              </a:rPr>
              <a:t>If he is Dd, what percentage of the puppies would be expected to have normal hearing? _________ deaf? ___________</a:t>
            </a:r>
          </a:p>
          <a:p>
            <a:pPr marL="365760" marR="0" lvl="0" indent="-289560" algn="l" rtl="0">
              <a:lnSpc>
                <a:spcPct val="80000"/>
              </a:lnSpc>
              <a:spcBef>
                <a:spcPts val="600"/>
              </a:spcBef>
              <a:buClr>
                <a:schemeClr val="accent1"/>
              </a:buClr>
              <a:buSzPct val="80000"/>
              <a:buFont typeface="Cabin"/>
              <a:buChar char="●"/>
            </a:pPr>
            <a:r>
              <a:rPr lang="en-US" sz="2700" b="1" i="0" u="none" strike="noStrike" cap="none">
                <a:solidFill>
                  <a:schemeClr val="dk1"/>
                </a:solidFill>
                <a:latin typeface="Cabin"/>
                <a:ea typeface="Cabin"/>
                <a:cs typeface="Cabin"/>
                <a:sym typeface="Cabin"/>
              </a:rPr>
              <a:t> </a:t>
            </a:r>
          </a:p>
          <a:p>
            <a:pPr marL="365760" marR="0" lvl="0" indent="-289560" algn="l" rtl="0">
              <a:lnSpc>
                <a:spcPct val="80000"/>
              </a:lnSpc>
              <a:spcBef>
                <a:spcPts val="600"/>
              </a:spcBef>
              <a:buClr>
                <a:schemeClr val="accent1"/>
              </a:buClr>
              <a:buSzPct val="80000"/>
              <a:buFont typeface="Cabin"/>
              <a:buChar char="●"/>
            </a:pPr>
            <a:r>
              <a:rPr lang="en-US" sz="2700" b="1" i="0" u="none" strike="noStrike" cap="none">
                <a:solidFill>
                  <a:schemeClr val="dk1"/>
                </a:solidFill>
                <a:latin typeface="Cabin"/>
                <a:ea typeface="Cabin"/>
                <a:cs typeface="Cabin"/>
                <a:sym typeface="Cabin"/>
              </a:rPr>
              <a:t>If any of the puppies are deaf, the male’s genotype MUST BE _______; but assuming a litter of at least about 4 to 5 puppies or more, if they can all hear, his genotype is MOST LIKELY __________.</a:t>
            </a:r>
          </a:p>
          <a:p>
            <a:pPr marL="365760" marR="0" lvl="0" indent="-289560" algn="l" rtl="0">
              <a:lnSpc>
                <a:spcPct val="80000"/>
              </a:lnSpc>
              <a:spcBef>
                <a:spcPts val="600"/>
              </a:spcBef>
              <a:buClr>
                <a:schemeClr val="accent1"/>
              </a:buClr>
              <a:buSzPct val="80592"/>
              <a:buFont typeface="Cabin"/>
              <a:buNone/>
            </a:pPr>
            <a:endParaRPr sz="2700" b="0" i="0" u="none" strike="noStrike" cap="none">
              <a:solidFill>
                <a:schemeClr val="dk1"/>
              </a:solidFill>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618" y="180109"/>
            <a:ext cx="4821382" cy="1066800"/>
          </a:xfrm>
        </p:spPr>
        <p:txBody>
          <a:bodyPr/>
          <a:lstStyle/>
          <a:p>
            <a:r>
              <a:rPr lang="en-US" sz="4800" dirty="0" smtClean="0"/>
              <a:t>Chromosomes </a:t>
            </a:r>
            <a:endParaRPr lang="en-US" sz="4800" dirty="0"/>
          </a:p>
        </p:txBody>
      </p:sp>
      <p:sp>
        <p:nvSpPr>
          <p:cNvPr id="3" name="Text Placeholder 2"/>
          <p:cNvSpPr>
            <a:spLocks noGrp="1"/>
          </p:cNvSpPr>
          <p:nvPr>
            <p:ph type="body" idx="1"/>
          </p:nvPr>
        </p:nvSpPr>
        <p:spPr>
          <a:xfrm>
            <a:off x="0" y="907472"/>
            <a:ext cx="4253345" cy="5555673"/>
          </a:xfrm>
        </p:spPr>
        <p:txBody>
          <a:bodyPr/>
          <a:lstStyle/>
          <a:p>
            <a:pPr lvl="0" indent="-289560">
              <a:lnSpc>
                <a:spcPct val="80000"/>
              </a:lnSpc>
              <a:buSzPct val="78666"/>
            </a:pPr>
            <a:r>
              <a:rPr lang="en-US" sz="2950" dirty="0" smtClean="0">
                <a:solidFill>
                  <a:schemeClr val="dk1"/>
                </a:solidFill>
                <a:latin typeface="Cabin"/>
                <a:ea typeface="Cabin"/>
                <a:cs typeface="Cabin"/>
                <a:sym typeface="Cabin"/>
              </a:rPr>
              <a:t>If </a:t>
            </a:r>
            <a:r>
              <a:rPr lang="en-US" sz="2950" dirty="0">
                <a:solidFill>
                  <a:schemeClr val="dk1"/>
                </a:solidFill>
                <a:latin typeface="Cabin"/>
                <a:ea typeface="Cabin"/>
                <a:cs typeface="Cabin"/>
                <a:sym typeface="Cabin"/>
              </a:rPr>
              <a:t>you look carefully at all 46 chromosomes, you would see that there are 2 of each type or 23 pairs </a:t>
            </a:r>
          </a:p>
          <a:p>
            <a:pPr marL="393700" lvl="1" indent="0">
              <a:lnSpc>
                <a:spcPct val="80000"/>
              </a:lnSpc>
              <a:spcBef>
                <a:spcPts val="550"/>
              </a:spcBef>
              <a:buSzPct val="100000"/>
              <a:buNone/>
            </a:pPr>
            <a:r>
              <a:rPr lang="en-US" sz="2600" dirty="0">
                <a:solidFill>
                  <a:schemeClr val="dk1"/>
                </a:solidFill>
                <a:latin typeface="Cabin"/>
                <a:ea typeface="Cabin"/>
                <a:cs typeface="Cabin"/>
                <a:sym typeface="Cabin"/>
              </a:rPr>
              <a:t>1 comes from mom and the other is from dad</a:t>
            </a:r>
          </a:p>
          <a:p>
            <a:pPr lvl="0" indent="-289560">
              <a:lnSpc>
                <a:spcPct val="80000"/>
              </a:lnSpc>
              <a:spcBef>
                <a:spcPts val="600"/>
              </a:spcBef>
              <a:buSzPct val="78666"/>
            </a:pPr>
            <a:r>
              <a:rPr lang="en-US" sz="2950" dirty="0">
                <a:solidFill>
                  <a:schemeClr val="dk1"/>
                </a:solidFill>
                <a:latin typeface="Cabin"/>
                <a:ea typeface="Cabin"/>
                <a:cs typeface="Cabin"/>
                <a:sym typeface="Cabin"/>
              </a:rPr>
              <a:t>That means there are actually two chromosomes with instructions for each kind of trait (such as freckles, nose shape, etc</a:t>
            </a:r>
            <a:r>
              <a:rPr lang="en-US" sz="2950" dirty="0" smtClean="0">
                <a:solidFill>
                  <a:schemeClr val="dk1"/>
                </a:solidFill>
                <a:latin typeface="Cabin"/>
                <a:ea typeface="Cabin"/>
                <a:cs typeface="Cabin"/>
                <a:sym typeface="Cabin"/>
              </a:rPr>
              <a:t>.)</a:t>
            </a:r>
            <a:endParaRPr lang="en-US" sz="2950" dirty="0">
              <a:solidFill>
                <a:schemeClr val="dk1"/>
              </a:solidFill>
              <a:latin typeface="Cabin"/>
              <a:ea typeface="Cabin"/>
              <a:cs typeface="Cabin"/>
              <a:sym typeface="Cabin"/>
            </a:endParaRPr>
          </a:p>
        </p:txBody>
      </p:sp>
      <p:pic>
        <p:nvPicPr>
          <p:cNvPr id="3078" name="Picture 6" descr="http://www.geneticsupportfoundation.org/wp-content/uploads/2014/03/chart.jpg"/>
          <p:cNvPicPr>
            <a:picLocks noChangeAspect="1" noChangeArrowheads="1"/>
          </p:cNvPicPr>
          <p:nvPr/>
        </p:nvPicPr>
        <p:blipFill rotWithShape="1">
          <a:blip r:embed="rId2">
            <a:extLst>
              <a:ext uri="{28A0092B-C50C-407E-A947-70E740481C1C}">
                <a14:useLocalDpi xmlns:a14="http://schemas.microsoft.com/office/drawing/2010/main" val="0"/>
              </a:ext>
            </a:extLst>
          </a:blip>
          <a:srcRect l="7278" t="14059" r="7143" b="9251"/>
          <a:stretch/>
        </p:blipFill>
        <p:spPr bwMode="auto">
          <a:xfrm>
            <a:off x="4433455" y="1052945"/>
            <a:ext cx="4710545"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459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Comparing Multiple Traits</a:t>
            </a:r>
          </a:p>
        </p:txBody>
      </p:sp>
      <p:sp>
        <p:nvSpPr>
          <p:cNvPr id="401" name="Shape 401"/>
          <p:cNvSpPr txBox="1">
            <a:spLocks noGrp="1"/>
          </p:cNvSpPr>
          <p:nvPr>
            <p:ph type="body" idx="1"/>
          </p:nvPr>
        </p:nvSpPr>
        <p:spPr>
          <a:xfrm>
            <a:off x="1435608" y="1447800"/>
            <a:ext cx="7498080" cy="4800600"/>
          </a:xfrm>
          <a:prstGeom prst="rect">
            <a:avLst/>
          </a:prstGeom>
          <a:noFill/>
          <a:ln>
            <a:noFill/>
          </a:ln>
        </p:spPr>
        <p:txBody>
          <a:bodyPr wrap="square" lIns="91425" tIns="45700" rIns="91425" bIns="45700" anchor="t" anchorCtr="0">
            <a:noAutofit/>
          </a:bodyPr>
          <a:lstStyle/>
          <a:p>
            <a:pPr marL="365760" marR="0" lvl="0" indent="-289560" algn="l" rtl="0">
              <a:lnSpc>
                <a:spcPct val="100000"/>
              </a:lnSpc>
              <a:spcBef>
                <a:spcPts val="0"/>
              </a:spcBef>
              <a:buClr>
                <a:schemeClr val="accent1"/>
              </a:buClr>
              <a:buSzPct val="80000"/>
              <a:buFont typeface="Cabin"/>
              <a:buChar char="●"/>
            </a:pPr>
            <a:r>
              <a:rPr lang="en-US" sz="3200" b="0" i="0" u="none" strike="noStrike" cap="none">
                <a:solidFill>
                  <a:schemeClr val="dk1"/>
                </a:solidFill>
                <a:latin typeface="Cabin"/>
                <a:ea typeface="Cabin"/>
                <a:cs typeface="Cabin"/>
                <a:sym typeface="Cabin"/>
              </a:rPr>
              <a:t>Sometimes instead of just comparing a single trait </a:t>
            </a:r>
            <a:r>
              <a:rPr lang="en-US" sz="2800" b="0" i="1" u="none" strike="noStrike" cap="none">
                <a:solidFill>
                  <a:schemeClr val="dk1"/>
                </a:solidFill>
                <a:latin typeface="Cabin"/>
                <a:ea typeface="Cabin"/>
                <a:cs typeface="Cabin"/>
                <a:sym typeface="Cabin"/>
              </a:rPr>
              <a:t>(like we have been with the four box punnett square) </a:t>
            </a:r>
            <a:r>
              <a:rPr lang="en-US" sz="3200" b="0" i="0" u="none" strike="noStrike" cap="none">
                <a:solidFill>
                  <a:schemeClr val="dk1"/>
                </a:solidFill>
                <a:latin typeface="Cabin"/>
                <a:ea typeface="Cabin"/>
                <a:cs typeface="Cabin"/>
                <a:sym typeface="Cabin"/>
              </a:rPr>
              <a:t>– we may want to see the results of two or more different traits, at the same time.  </a:t>
            </a:r>
          </a:p>
          <a:p>
            <a:pPr marL="640080" marR="0" lvl="1" indent="-246380" algn="l" rtl="0">
              <a:lnSpc>
                <a:spcPct val="100000"/>
              </a:lnSpc>
              <a:spcBef>
                <a:spcPts val="550"/>
              </a:spcBef>
              <a:buClr>
                <a:schemeClr val="accent1"/>
              </a:buClr>
              <a:buSzPct val="100000"/>
              <a:buFont typeface="Cabin"/>
              <a:buChar char="◦"/>
            </a:pPr>
            <a:r>
              <a:rPr lang="en-US" sz="2800" b="0" i="0" u="none" strike="noStrike" cap="none">
                <a:solidFill>
                  <a:schemeClr val="dk1"/>
                </a:solidFill>
                <a:latin typeface="Cabin"/>
                <a:ea typeface="Cabin"/>
                <a:cs typeface="Cabin"/>
                <a:sym typeface="Cabin"/>
              </a:rPr>
              <a:t>Example:  AAbbCC x  aaBBcc … </a:t>
            </a:r>
          </a:p>
          <a:p>
            <a:pPr marL="640080" marR="0" lvl="1" indent="-246380" algn="l" rtl="0">
              <a:lnSpc>
                <a:spcPct val="100000"/>
              </a:lnSpc>
              <a:spcBef>
                <a:spcPts val="550"/>
              </a:spcBef>
              <a:buClr>
                <a:schemeClr val="accent1"/>
              </a:buClr>
              <a:buSzPct val="100000"/>
              <a:buFont typeface="Cabin"/>
              <a:buChar char="◦"/>
            </a:pPr>
            <a:r>
              <a:rPr lang="en-US" sz="2800" b="0" i="0" u="none" strike="noStrike" cap="none">
                <a:solidFill>
                  <a:schemeClr val="dk1"/>
                </a:solidFill>
                <a:latin typeface="Cabin"/>
                <a:ea typeface="Cabin"/>
                <a:cs typeface="Cabin"/>
                <a:sym typeface="Cabin"/>
              </a:rPr>
              <a:t>Can you tell what genotype their offspring would have?</a:t>
            </a:r>
          </a:p>
          <a:p>
            <a:pPr marL="365760" marR="0" lvl="0" indent="-289560" algn="l" rtl="0">
              <a:lnSpc>
                <a:spcPct val="100000"/>
              </a:lnSpc>
              <a:spcBef>
                <a:spcPts val="600"/>
              </a:spcBef>
              <a:buClr>
                <a:schemeClr val="accent1"/>
              </a:buClr>
              <a:buSzPct val="80000"/>
              <a:buFont typeface="Cabin"/>
              <a:buNone/>
            </a:pPr>
            <a:endParaRPr sz="3200" b="0" i="0" u="none" strike="noStrike" cap="none">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1">
                                            <p:txEl>
                                              <p:pRg st="0" end="0"/>
                                            </p:txEl>
                                          </p:spTgt>
                                        </p:tgtEl>
                                        <p:attrNameLst>
                                          <p:attrName>style.visibility</p:attrName>
                                        </p:attrNameLst>
                                      </p:cBhvr>
                                      <p:to>
                                        <p:strVal val="visible"/>
                                      </p:to>
                                    </p:set>
                                    <p:animEffect transition="in" filter="fade">
                                      <p:cBhvr>
                                        <p:cTn id="7" dur="1"/>
                                        <p:tgtEl>
                                          <p:spTgt spid="4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1">
                                            <p:txEl>
                                              <p:pRg st="1" end="1"/>
                                            </p:txEl>
                                          </p:spTgt>
                                        </p:tgtEl>
                                        <p:attrNameLst>
                                          <p:attrName>style.visibility</p:attrName>
                                        </p:attrNameLst>
                                      </p:cBhvr>
                                      <p:to>
                                        <p:strVal val="visible"/>
                                      </p:to>
                                    </p:set>
                                    <p:animEffect transition="in" filter="fade">
                                      <p:cBhvr>
                                        <p:cTn id="12" dur="1"/>
                                        <p:tgtEl>
                                          <p:spTgt spid="4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1">
                                            <p:txEl>
                                              <p:pRg st="2" end="2"/>
                                            </p:txEl>
                                          </p:spTgt>
                                        </p:tgtEl>
                                        <p:attrNameLst>
                                          <p:attrName>style.visibility</p:attrName>
                                        </p:attrNameLst>
                                      </p:cBhvr>
                                      <p:to>
                                        <p:strVal val="visible"/>
                                      </p:to>
                                    </p:set>
                                    <p:animEffect transition="in" filter="fade">
                                      <p:cBhvr>
                                        <p:cTn id="17" dur="1"/>
                                        <p:tgtEl>
                                          <p:spTgt spid="4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1">
                                            <p:txEl>
                                              <p:pRg st="3" end="3"/>
                                            </p:txEl>
                                          </p:spTgt>
                                        </p:tgtEl>
                                        <p:attrNameLst>
                                          <p:attrName>style.visibility</p:attrName>
                                        </p:attrNameLst>
                                      </p:cBhvr>
                                      <p:to>
                                        <p:strVal val="visible"/>
                                      </p:to>
                                    </p:set>
                                    <p:animEffect transition="in" filter="fade">
                                      <p:cBhvr>
                                        <p:cTn id="22" dur="1"/>
                                        <p:tgtEl>
                                          <p:spTgt spid="4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990600" y="304800"/>
            <a:ext cx="7943088" cy="6248400"/>
          </a:xfrm>
          <a:prstGeom prst="rect">
            <a:avLst/>
          </a:prstGeom>
          <a:noFill/>
          <a:ln>
            <a:noFill/>
          </a:ln>
        </p:spPr>
        <p:txBody>
          <a:bodyPr wrap="square" lIns="91425" tIns="45700" rIns="91425" bIns="45700" anchor="t" anchorCtr="0">
            <a:noAutofit/>
          </a:bodyPr>
          <a:lstStyle/>
          <a:p>
            <a:pPr marL="365760" marR="0" lvl="0" indent="-289560" algn="l" rtl="0">
              <a:lnSpc>
                <a:spcPct val="80000"/>
              </a:lnSpc>
              <a:spcBef>
                <a:spcPts val="0"/>
              </a:spcBef>
              <a:buClr>
                <a:schemeClr val="accent1"/>
              </a:buClr>
              <a:buSzPct val="78260"/>
              <a:buFont typeface="Cabin"/>
              <a:buChar char="●"/>
            </a:pPr>
            <a:r>
              <a:rPr lang="en-US" sz="2250" b="1" i="0" u="none" strike="noStrike" cap="none">
                <a:solidFill>
                  <a:schemeClr val="dk1"/>
                </a:solidFill>
                <a:latin typeface="Cabin"/>
                <a:ea typeface="Cabin"/>
                <a:cs typeface="Cabin"/>
                <a:sym typeface="Cabin"/>
              </a:rPr>
              <a:t>To help you understand this we will use the following example:</a:t>
            </a:r>
          </a:p>
          <a:p>
            <a:pPr marL="365760" marR="0" lvl="0" indent="-289560" algn="l" rtl="0">
              <a:lnSpc>
                <a:spcPct val="80000"/>
              </a:lnSpc>
              <a:spcBef>
                <a:spcPts val="600"/>
              </a:spcBef>
              <a:buClr>
                <a:schemeClr val="accent1"/>
              </a:buClr>
              <a:buSzPct val="78260"/>
              <a:buFont typeface="Cabin"/>
              <a:buChar char="●"/>
            </a:pPr>
            <a:r>
              <a:rPr lang="en-US" sz="2250" b="0" i="0" u="none" strike="noStrike" cap="none">
                <a:solidFill>
                  <a:schemeClr val="dk1"/>
                </a:solidFill>
                <a:latin typeface="Cabin"/>
                <a:ea typeface="Cabin"/>
                <a:cs typeface="Cabin"/>
                <a:sym typeface="Cabin"/>
              </a:rPr>
              <a:t>Your two prize show dogs accidentally mate and now the female is expecting a litter.  Both are purebreds, but each has two distinct differences from one another. </a:t>
            </a:r>
          </a:p>
          <a:p>
            <a:pPr marL="365760" marR="0" lvl="0" indent="-289560" algn="l" rtl="0">
              <a:lnSpc>
                <a:spcPct val="80000"/>
              </a:lnSpc>
              <a:spcBef>
                <a:spcPts val="600"/>
              </a:spcBef>
              <a:buClr>
                <a:schemeClr val="accent1"/>
              </a:buClr>
              <a:buSzPct val="77913"/>
              <a:buFont typeface="Cabin"/>
              <a:buNone/>
            </a:pPr>
            <a:endParaRPr sz="2250" b="0" i="0" u="sng"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78260"/>
              <a:buFont typeface="Cabin"/>
              <a:buChar char="●"/>
            </a:pPr>
            <a:r>
              <a:rPr lang="en-US" sz="2250" b="0" i="0" u="none" strike="noStrike" cap="none">
                <a:solidFill>
                  <a:schemeClr val="dk1"/>
                </a:solidFill>
                <a:latin typeface="Cabin"/>
                <a:ea typeface="Cabin"/>
                <a:cs typeface="Cabin"/>
                <a:sym typeface="Cabin"/>
              </a:rPr>
              <a:t>The </a:t>
            </a:r>
            <a:r>
              <a:rPr lang="en-US" sz="2250" b="1" i="0" u="none" strike="noStrike" cap="none">
                <a:solidFill>
                  <a:schemeClr val="dk1"/>
                </a:solidFill>
                <a:latin typeface="Cabin"/>
                <a:ea typeface="Cabin"/>
                <a:cs typeface="Cabin"/>
                <a:sym typeface="Cabin"/>
              </a:rPr>
              <a:t>male has black fur and a black nose</a:t>
            </a:r>
            <a:r>
              <a:rPr lang="en-US" sz="2250" b="0" i="0" u="none" strike="noStrike" cap="none">
                <a:solidFill>
                  <a:schemeClr val="dk1"/>
                </a:solidFill>
                <a:latin typeface="Cabin"/>
                <a:ea typeface="Cabin"/>
                <a:cs typeface="Cabin"/>
                <a:sym typeface="Cabin"/>
              </a:rPr>
              <a:t>.  The </a:t>
            </a:r>
            <a:r>
              <a:rPr lang="en-US" sz="2250" b="1" i="0" u="none" strike="noStrike" cap="none">
                <a:solidFill>
                  <a:schemeClr val="dk1"/>
                </a:solidFill>
                <a:latin typeface="Cabin"/>
                <a:ea typeface="Cabin"/>
                <a:cs typeface="Cabin"/>
                <a:sym typeface="Cabin"/>
              </a:rPr>
              <a:t>female</a:t>
            </a:r>
            <a:r>
              <a:rPr lang="en-US" sz="2250" b="0" i="0" u="none" strike="noStrike" cap="none">
                <a:solidFill>
                  <a:schemeClr val="dk1"/>
                </a:solidFill>
                <a:latin typeface="Cabin"/>
                <a:ea typeface="Cabin"/>
                <a:cs typeface="Cabin"/>
                <a:sym typeface="Cabin"/>
              </a:rPr>
              <a:t> </a:t>
            </a:r>
            <a:r>
              <a:rPr lang="en-US" sz="2250" b="1" i="0" u="none" strike="noStrike" cap="none">
                <a:solidFill>
                  <a:schemeClr val="dk1"/>
                </a:solidFill>
                <a:latin typeface="Cabin"/>
                <a:ea typeface="Cabin"/>
                <a:cs typeface="Cabin"/>
                <a:sym typeface="Cabin"/>
              </a:rPr>
              <a:t>has white fur with a pink nose</a:t>
            </a:r>
            <a:r>
              <a:rPr lang="en-US" sz="2250" b="0" i="0" u="none" strike="noStrike" cap="none">
                <a:solidFill>
                  <a:schemeClr val="dk1"/>
                </a:solidFill>
                <a:latin typeface="Cabin"/>
                <a:ea typeface="Cabin"/>
                <a:cs typeface="Cabin"/>
                <a:sym typeface="Cabin"/>
              </a:rPr>
              <a:t>.   Since you know their pedigree, you are certain that at they are </a:t>
            </a:r>
            <a:r>
              <a:rPr lang="en-US" sz="2250" b="1" i="0" u="sng" strike="noStrike" cap="none">
                <a:solidFill>
                  <a:schemeClr val="dk1"/>
                </a:solidFill>
                <a:latin typeface="Cabin"/>
                <a:ea typeface="Cabin"/>
                <a:cs typeface="Cabin"/>
                <a:sym typeface="Cabin"/>
              </a:rPr>
              <a:t>homozygous</a:t>
            </a:r>
            <a:r>
              <a:rPr lang="en-US" sz="2250" b="0" i="0" u="none" strike="noStrike" cap="none">
                <a:solidFill>
                  <a:schemeClr val="dk1"/>
                </a:solidFill>
                <a:latin typeface="Cabin"/>
                <a:ea typeface="Cabin"/>
                <a:cs typeface="Cabin"/>
                <a:sym typeface="Cabin"/>
              </a:rPr>
              <a:t> for both traits. </a:t>
            </a:r>
          </a:p>
          <a:p>
            <a:pPr marL="365760" marR="0" lvl="0" indent="-289560" algn="l" rtl="0">
              <a:lnSpc>
                <a:spcPct val="80000"/>
              </a:lnSpc>
              <a:spcBef>
                <a:spcPts val="600"/>
              </a:spcBef>
              <a:buClr>
                <a:schemeClr val="accent1"/>
              </a:buClr>
              <a:buSzPct val="77913"/>
              <a:buFont typeface="Cabin"/>
              <a:buNone/>
            </a:pPr>
            <a:endParaRPr sz="2250" b="0" i="0" u="none"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78260"/>
              <a:buFont typeface="Cabin"/>
              <a:buChar char="●"/>
            </a:pPr>
            <a:r>
              <a:rPr lang="en-US" sz="2250" b="0" i="0" u="none" strike="noStrike" cap="none">
                <a:solidFill>
                  <a:schemeClr val="dk1"/>
                </a:solidFill>
                <a:latin typeface="Cabin"/>
                <a:ea typeface="Cabin"/>
                <a:cs typeface="Cabin"/>
                <a:sym typeface="Cabin"/>
              </a:rPr>
              <a:t>Dad’s genotype =</a:t>
            </a:r>
          </a:p>
          <a:p>
            <a:pPr marL="365760" marR="0" lvl="0" indent="-289560" algn="l" rtl="0">
              <a:lnSpc>
                <a:spcPct val="80000"/>
              </a:lnSpc>
              <a:spcBef>
                <a:spcPts val="600"/>
              </a:spcBef>
              <a:buClr>
                <a:schemeClr val="accent1"/>
              </a:buClr>
              <a:buSzPct val="25000"/>
              <a:buFont typeface="Cabin"/>
              <a:buNone/>
            </a:pPr>
            <a:endParaRPr sz="2250" b="0" i="0" u="sng"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78260"/>
              <a:buFont typeface="Cabin"/>
              <a:buChar char="●"/>
            </a:pPr>
            <a:r>
              <a:rPr lang="en-US" sz="2250" b="0" i="0" u="none" strike="noStrike" cap="none">
                <a:solidFill>
                  <a:schemeClr val="dk1"/>
                </a:solidFill>
                <a:latin typeface="Cabin"/>
                <a:ea typeface="Cabin"/>
                <a:cs typeface="Cabin"/>
                <a:sym typeface="Cabin"/>
              </a:rPr>
              <a:t>Mom’s genotype =</a:t>
            </a:r>
          </a:p>
          <a:p>
            <a:pPr marL="365760" marR="0" lvl="0" indent="-289560" algn="l" rtl="0">
              <a:lnSpc>
                <a:spcPct val="80000"/>
              </a:lnSpc>
              <a:spcBef>
                <a:spcPts val="600"/>
              </a:spcBef>
              <a:buClr>
                <a:schemeClr val="accent1"/>
              </a:buClr>
              <a:buSzPct val="25000"/>
              <a:buFont typeface="Cabin"/>
              <a:buNone/>
            </a:pPr>
            <a:endParaRPr sz="2250" b="0" i="0" u="sng"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78260"/>
              <a:buFont typeface="Cabin"/>
              <a:buChar char="●"/>
            </a:pPr>
            <a:r>
              <a:rPr lang="en-US" sz="2250" b="1" i="0" u="none" strike="noStrike" cap="none">
                <a:solidFill>
                  <a:schemeClr val="dk1"/>
                </a:solidFill>
                <a:latin typeface="Cabin"/>
                <a:ea typeface="Cabin"/>
                <a:cs typeface="Cabin"/>
                <a:sym typeface="Cabin"/>
              </a:rPr>
              <a:t>Since each parent will only pass down one allele for each trait then:</a:t>
            </a:r>
          </a:p>
          <a:p>
            <a:pPr marL="365760" marR="0" lvl="0" indent="-289560" algn="l" rtl="0">
              <a:lnSpc>
                <a:spcPct val="80000"/>
              </a:lnSpc>
              <a:spcBef>
                <a:spcPts val="600"/>
              </a:spcBef>
              <a:buClr>
                <a:schemeClr val="accent1"/>
              </a:buClr>
              <a:buSzPct val="78260"/>
              <a:buFont typeface="Cabin"/>
              <a:buChar char="●"/>
            </a:pPr>
            <a:r>
              <a:rPr lang="en-US" sz="2250" b="0" i="0" u="none" strike="noStrike" cap="none">
                <a:solidFill>
                  <a:schemeClr val="dk1"/>
                </a:solidFill>
                <a:latin typeface="Cabin"/>
                <a:ea typeface="Cabin"/>
                <a:cs typeface="Cabin"/>
                <a:sym typeface="Cabin"/>
              </a:rPr>
              <a:t>Their offspring’s </a:t>
            </a:r>
            <a:r>
              <a:rPr lang="en-US" sz="2250" b="1" i="0" u="none" strike="noStrike" cap="none">
                <a:solidFill>
                  <a:schemeClr val="dk1"/>
                </a:solidFill>
                <a:latin typeface="Cabin"/>
                <a:ea typeface="Cabin"/>
                <a:cs typeface="Cabin"/>
                <a:sym typeface="Cabin"/>
              </a:rPr>
              <a:t>genotype</a:t>
            </a:r>
            <a:r>
              <a:rPr lang="en-US" sz="2250" b="0" i="0" u="none" strike="noStrike" cap="none">
                <a:solidFill>
                  <a:schemeClr val="dk1"/>
                </a:solidFill>
                <a:latin typeface="Cabin"/>
                <a:ea typeface="Cabin"/>
                <a:cs typeface="Cabin"/>
                <a:sym typeface="Cabin"/>
              </a:rPr>
              <a:t> must be:</a:t>
            </a:r>
          </a:p>
          <a:p>
            <a:pPr marL="365760" marR="0" lvl="0" indent="-289560" algn="l" rtl="0">
              <a:lnSpc>
                <a:spcPct val="80000"/>
              </a:lnSpc>
              <a:spcBef>
                <a:spcPts val="600"/>
              </a:spcBef>
              <a:buClr>
                <a:schemeClr val="accent1"/>
              </a:buClr>
              <a:buSzPct val="77913"/>
              <a:buFont typeface="Cabin"/>
              <a:buNone/>
            </a:pPr>
            <a:endParaRPr sz="2250" b="0" i="0" u="sng"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78260"/>
              <a:buFont typeface="Cabin"/>
              <a:buChar char="●"/>
            </a:pPr>
            <a:r>
              <a:rPr lang="en-US" sz="2250" b="0" i="0" u="none" strike="noStrike" cap="none">
                <a:solidFill>
                  <a:schemeClr val="dk1"/>
                </a:solidFill>
                <a:latin typeface="Cabin"/>
                <a:ea typeface="Cabin"/>
                <a:cs typeface="Cabin"/>
                <a:sym typeface="Cabin"/>
              </a:rPr>
              <a:t>Their offspring’s </a:t>
            </a:r>
            <a:r>
              <a:rPr lang="en-US" sz="2250" b="1" i="0" u="none" strike="noStrike" cap="none">
                <a:solidFill>
                  <a:schemeClr val="dk1"/>
                </a:solidFill>
                <a:latin typeface="Cabin"/>
                <a:ea typeface="Cabin"/>
                <a:cs typeface="Cabin"/>
                <a:sym typeface="Cabin"/>
              </a:rPr>
              <a:t>phenotype</a:t>
            </a:r>
            <a:r>
              <a:rPr lang="en-US" sz="2250" b="0" i="0" u="none" strike="noStrike" cap="none">
                <a:solidFill>
                  <a:schemeClr val="dk1"/>
                </a:solidFill>
                <a:latin typeface="Cabin"/>
                <a:ea typeface="Cabin"/>
                <a:cs typeface="Cabin"/>
                <a:sym typeface="Cabin"/>
              </a:rPr>
              <a:t> must be:</a:t>
            </a:r>
          </a:p>
          <a:p>
            <a:pPr marL="365760" marR="0" lvl="0" indent="-289560" algn="l" rtl="0">
              <a:lnSpc>
                <a:spcPct val="80000"/>
              </a:lnSpc>
              <a:spcBef>
                <a:spcPts val="600"/>
              </a:spcBef>
              <a:buClr>
                <a:schemeClr val="accent1"/>
              </a:buClr>
              <a:buSzPct val="77913"/>
              <a:buFont typeface="Cabin"/>
              <a:buNone/>
            </a:pPr>
            <a:endParaRPr sz="2250" b="0" i="0" u="none" strike="noStrike" cap="none">
              <a:solidFill>
                <a:schemeClr val="dk1"/>
              </a:solidFill>
              <a:latin typeface="Cabin"/>
              <a:ea typeface="Cabin"/>
              <a:cs typeface="Cabin"/>
              <a:sym typeface="Cabin"/>
            </a:endParaRPr>
          </a:p>
        </p:txBody>
      </p:sp>
      <p:sp>
        <p:nvSpPr>
          <p:cNvPr id="407" name="Shape 407"/>
          <p:cNvSpPr txBox="1"/>
          <p:nvPr/>
        </p:nvSpPr>
        <p:spPr>
          <a:xfrm>
            <a:off x="3505200" y="3276600"/>
            <a:ext cx="2971800" cy="523220"/>
          </a:xfrm>
          <a:prstGeom prst="rect">
            <a:avLst/>
          </a:prstGeom>
          <a:gradFill>
            <a:gsLst>
              <a:gs pos="0">
                <a:srgbClr val="CDF3FD"/>
              </a:gs>
              <a:gs pos="50000">
                <a:srgbClr val="C1F1FE"/>
              </a:gs>
              <a:gs pos="97000">
                <a:srgbClr val="ADEEFD"/>
              </a:gs>
              <a:gs pos="100000">
                <a:srgbClr val="A5EFFF"/>
              </a:gs>
            </a:gsLst>
            <a:path path="circle">
              <a:fillToRect l="50000" t="50000" r="50000" b="50000"/>
            </a:path>
            <a:tileRect/>
          </a:gradFill>
          <a:ln w="9525" cap="flat" cmpd="sng">
            <a:solidFill>
              <a:schemeClr val="accent1"/>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800" b="0" i="0" u="none" strike="noStrike" cap="none">
                <a:solidFill>
                  <a:schemeClr val="dk1"/>
                </a:solidFill>
                <a:latin typeface="Cabin"/>
                <a:ea typeface="Cabin"/>
                <a:cs typeface="Cabin"/>
                <a:sym typeface="Cabin"/>
              </a:rPr>
              <a:t>BBNN</a:t>
            </a:r>
          </a:p>
        </p:txBody>
      </p:sp>
      <p:sp>
        <p:nvSpPr>
          <p:cNvPr id="408" name="Shape 408"/>
          <p:cNvSpPr txBox="1"/>
          <p:nvPr/>
        </p:nvSpPr>
        <p:spPr>
          <a:xfrm>
            <a:off x="3657600" y="3962400"/>
            <a:ext cx="2971800" cy="523220"/>
          </a:xfrm>
          <a:prstGeom prst="rect">
            <a:avLst/>
          </a:prstGeom>
          <a:gradFill>
            <a:gsLst>
              <a:gs pos="0">
                <a:srgbClr val="FFCFCF"/>
              </a:gs>
              <a:gs pos="50000">
                <a:srgbClr val="FFC3C5"/>
              </a:gs>
              <a:gs pos="97000">
                <a:srgbClr val="FFAFB1"/>
              </a:gs>
              <a:gs pos="100000">
                <a:srgbClr val="FFABAB"/>
              </a:gs>
            </a:gsLst>
            <a:path path="circle">
              <a:fillToRect l="50000" t="50000" r="50000" b="50000"/>
            </a:path>
            <a:tileRect/>
          </a:gradFill>
          <a:ln w="9525" cap="flat" cmpd="sng">
            <a:solidFill>
              <a:schemeClr val="accent3"/>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800" b="0" i="0" u="none" strike="noStrike" cap="none">
                <a:solidFill>
                  <a:schemeClr val="dk1"/>
                </a:solidFill>
                <a:latin typeface="Cabin"/>
                <a:ea typeface="Cabin"/>
                <a:cs typeface="Cabin"/>
                <a:sym typeface="Cabin"/>
              </a:rPr>
              <a:t>bbnn</a:t>
            </a:r>
          </a:p>
        </p:txBody>
      </p:sp>
      <p:sp>
        <p:nvSpPr>
          <p:cNvPr id="409" name="Shape 409"/>
          <p:cNvSpPr txBox="1"/>
          <p:nvPr/>
        </p:nvSpPr>
        <p:spPr>
          <a:xfrm>
            <a:off x="5715000" y="5181600"/>
            <a:ext cx="2971800" cy="523220"/>
          </a:xfrm>
          <a:prstGeom prst="rect">
            <a:avLst/>
          </a:prstGeom>
          <a:gradFill>
            <a:gsLst>
              <a:gs pos="0">
                <a:srgbClr val="EDFFCB"/>
              </a:gs>
              <a:gs pos="50000">
                <a:srgbClr val="EAFFBF"/>
              </a:gs>
              <a:gs pos="97000">
                <a:srgbClr val="E3FFAB"/>
              </a:gs>
              <a:gs pos="100000">
                <a:srgbClr val="E3FFA5"/>
              </a:gs>
            </a:gsLst>
            <a:path path="circle">
              <a:fillToRect l="50000" t="50000" r="50000" b="50000"/>
            </a:path>
            <a:tileRect/>
          </a:gradFill>
          <a:ln w="9525" cap="flat" cmpd="sng">
            <a:solidFill>
              <a:schemeClr val="accent4"/>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800" b="0" i="0" u="none" strike="noStrike" cap="none">
                <a:solidFill>
                  <a:schemeClr val="dk1"/>
                </a:solidFill>
                <a:latin typeface="Cabin"/>
                <a:ea typeface="Cabin"/>
                <a:cs typeface="Cabin"/>
                <a:sym typeface="Cabin"/>
              </a:rPr>
              <a:t>BbNn</a:t>
            </a:r>
          </a:p>
        </p:txBody>
      </p:sp>
      <p:sp>
        <p:nvSpPr>
          <p:cNvPr id="410" name="Shape 410"/>
          <p:cNvSpPr txBox="1"/>
          <p:nvPr/>
        </p:nvSpPr>
        <p:spPr>
          <a:xfrm>
            <a:off x="5867400" y="5943600"/>
            <a:ext cx="2971800" cy="830997"/>
          </a:xfrm>
          <a:prstGeom prst="rect">
            <a:avLst/>
          </a:prstGeom>
          <a:gradFill>
            <a:gsLst>
              <a:gs pos="0">
                <a:srgbClr val="EDFFCB"/>
              </a:gs>
              <a:gs pos="50000">
                <a:srgbClr val="EAFFBF"/>
              </a:gs>
              <a:gs pos="97000">
                <a:srgbClr val="E3FFAB"/>
              </a:gs>
              <a:gs pos="100000">
                <a:srgbClr val="E3FFA5"/>
              </a:gs>
            </a:gsLst>
            <a:path path="circle">
              <a:fillToRect l="50000" t="50000" r="50000" b="50000"/>
            </a:path>
            <a:tileRect/>
          </a:gradFill>
          <a:ln w="9525" cap="flat" cmpd="sng">
            <a:solidFill>
              <a:schemeClr val="accent4"/>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400" b="0" i="0" u="none" strike="noStrike" cap="none">
                <a:solidFill>
                  <a:schemeClr val="dk1"/>
                </a:solidFill>
                <a:latin typeface="Cabin"/>
                <a:ea typeface="Cabin"/>
                <a:cs typeface="Cabin"/>
                <a:sym typeface="Cabin"/>
              </a:rPr>
              <a:t>Black fur &amp; </a:t>
            </a:r>
          </a:p>
          <a:p>
            <a:pPr marL="0" marR="0" lvl="0" indent="0" algn="ctr" rtl="0">
              <a:spcBef>
                <a:spcPts val="0"/>
              </a:spcBef>
              <a:buSzPct val="25000"/>
              <a:buNone/>
            </a:pPr>
            <a:r>
              <a:rPr lang="en-US" sz="2400" b="0" i="0" u="none" strike="noStrike" cap="none">
                <a:solidFill>
                  <a:schemeClr val="dk1"/>
                </a:solidFill>
                <a:latin typeface="Cabin"/>
                <a:ea typeface="Cabin"/>
                <a:cs typeface="Cabin"/>
                <a:sym typeface="Cabin"/>
              </a:rPr>
              <a:t>Black noses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
                                            <p:txEl>
                                              <p:pRg st="0" end="0"/>
                                            </p:txEl>
                                          </p:spTgt>
                                        </p:tgtEl>
                                        <p:attrNameLst>
                                          <p:attrName>style.visibility</p:attrName>
                                        </p:attrNameLst>
                                      </p:cBhvr>
                                      <p:to>
                                        <p:strVal val="visible"/>
                                      </p:to>
                                    </p:set>
                                    <p:animEffect transition="in" filter="fade">
                                      <p:cBhvr>
                                        <p:cTn id="7" dur="1"/>
                                        <p:tgtEl>
                                          <p:spTgt spid="4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6">
                                            <p:txEl>
                                              <p:pRg st="1" end="1"/>
                                            </p:txEl>
                                          </p:spTgt>
                                        </p:tgtEl>
                                        <p:attrNameLst>
                                          <p:attrName>style.visibility</p:attrName>
                                        </p:attrNameLst>
                                      </p:cBhvr>
                                      <p:to>
                                        <p:strVal val="visible"/>
                                      </p:to>
                                    </p:set>
                                    <p:animEffect transition="in" filter="fade">
                                      <p:cBhvr>
                                        <p:cTn id="12" dur="1"/>
                                        <p:tgtEl>
                                          <p:spTgt spid="4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6">
                                            <p:txEl>
                                              <p:pRg st="2" end="2"/>
                                            </p:txEl>
                                          </p:spTgt>
                                        </p:tgtEl>
                                        <p:attrNameLst>
                                          <p:attrName>style.visibility</p:attrName>
                                        </p:attrNameLst>
                                      </p:cBhvr>
                                      <p:to>
                                        <p:strVal val="visible"/>
                                      </p:to>
                                    </p:set>
                                    <p:animEffect transition="in" filter="fade">
                                      <p:cBhvr>
                                        <p:cTn id="17" dur="1"/>
                                        <p:tgtEl>
                                          <p:spTgt spid="4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6">
                                            <p:txEl>
                                              <p:pRg st="3" end="3"/>
                                            </p:txEl>
                                          </p:spTgt>
                                        </p:tgtEl>
                                        <p:attrNameLst>
                                          <p:attrName>style.visibility</p:attrName>
                                        </p:attrNameLst>
                                      </p:cBhvr>
                                      <p:to>
                                        <p:strVal val="visible"/>
                                      </p:to>
                                    </p:set>
                                    <p:animEffect transition="in" filter="fade">
                                      <p:cBhvr>
                                        <p:cTn id="22" dur="1"/>
                                        <p:tgtEl>
                                          <p:spTgt spid="4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6">
                                            <p:txEl>
                                              <p:pRg st="4" end="4"/>
                                            </p:txEl>
                                          </p:spTgt>
                                        </p:tgtEl>
                                        <p:attrNameLst>
                                          <p:attrName>style.visibility</p:attrName>
                                        </p:attrNameLst>
                                      </p:cBhvr>
                                      <p:to>
                                        <p:strVal val="visible"/>
                                      </p:to>
                                    </p:set>
                                    <p:animEffect transition="in" filter="fade">
                                      <p:cBhvr>
                                        <p:cTn id="27" dur="1"/>
                                        <p:tgtEl>
                                          <p:spTgt spid="4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6">
                                            <p:txEl>
                                              <p:pRg st="5" end="5"/>
                                            </p:txEl>
                                          </p:spTgt>
                                        </p:tgtEl>
                                        <p:attrNameLst>
                                          <p:attrName>style.visibility</p:attrName>
                                        </p:attrNameLst>
                                      </p:cBhvr>
                                      <p:to>
                                        <p:strVal val="visible"/>
                                      </p:to>
                                    </p:set>
                                    <p:animEffect transition="in" filter="fade">
                                      <p:cBhvr>
                                        <p:cTn id="32" dur="1"/>
                                        <p:tgtEl>
                                          <p:spTgt spid="40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6">
                                            <p:txEl>
                                              <p:pRg st="6" end="6"/>
                                            </p:txEl>
                                          </p:spTgt>
                                        </p:tgtEl>
                                        <p:attrNameLst>
                                          <p:attrName>style.visibility</p:attrName>
                                        </p:attrNameLst>
                                      </p:cBhvr>
                                      <p:to>
                                        <p:strVal val="visible"/>
                                      </p:to>
                                    </p:set>
                                    <p:animEffect transition="in" filter="fade">
                                      <p:cBhvr>
                                        <p:cTn id="37" dur="1"/>
                                        <p:tgtEl>
                                          <p:spTgt spid="40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6">
                                            <p:txEl>
                                              <p:pRg st="7" end="7"/>
                                            </p:txEl>
                                          </p:spTgt>
                                        </p:tgtEl>
                                        <p:attrNameLst>
                                          <p:attrName>style.visibility</p:attrName>
                                        </p:attrNameLst>
                                      </p:cBhvr>
                                      <p:to>
                                        <p:strVal val="visible"/>
                                      </p:to>
                                    </p:set>
                                    <p:animEffect transition="in" filter="fade">
                                      <p:cBhvr>
                                        <p:cTn id="42" dur="1"/>
                                        <p:tgtEl>
                                          <p:spTgt spid="40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06">
                                            <p:txEl>
                                              <p:pRg st="8" end="8"/>
                                            </p:txEl>
                                          </p:spTgt>
                                        </p:tgtEl>
                                        <p:attrNameLst>
                                          <p:attrName>style.visibility</p:attrName>
                                        </p:attrNameLst>
                                      </p:cBhvr>
                                      <p:to>
                                        <p:strVal val="visible"/>
                                      </p:to>
                                    </p:set>
                                    <p:animEffect transition="in" filter="fade">
                                      <p:cBhvr>
                                        <p:cTn id="47" dur="1"/>
                                        <p:tgtEl>
                                          <p:spTgt spid="40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06">
                                            <p:txEl>
                                              <p:pRg st="9" end="9"/>
                                            </p:txEl>
                                          </p:spTgt>
                                        </p:tgtEl>
                                        <p:attrNameLst>
                                          <p:attrName>style.visibility</p:attrName>
                                        </p:attrNameLst>
                                      </p:cBhvr>
                                      <p:to>
                                        <p:strVal val="visible"/>
                                      </p:to>
                                    </p:set>
                                    <p:animEffect transition="in" filter="fade">
                                      <p:cBhvr>
                                        <p:cTn id="52" dur="1"/>
                                        <p:tgtEl>
                                          <p:spTgt spid="40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06">
                                            <p:txEl>
                                              <p:pRg st="10" end="10"/>
                                            </p:txEl>
                                          </p:spTgt>
                                        </p:tgtEl>
                                        <p:attrNameLst>
                                          <p:attrName>style.visibility</p:attrName>
                                        </p:attrNameLst>
                                      </p:cBhvr>
                                      <p:to>
                                        <p:strVal val="visible"/>
                                      </p:to>
                                    </p:set>
                                    <p:animEffect transition="in" filter="fade">
                                      <p:cBhvr>
                                        <p:cTn id="57" dur="1"/>
                                        <p:tgtEl>
                                          <p:spTgt spid="40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06">
                                            <p:txEl>
                                              <p:pRg st="11" end="11"/>
                                            </p:txEl>
                                          </p:spTgt>
                                        </p:tgtEl>
                                        <p:attrNameLst>
                                          <p:attrName>style.visibility</p:attrName>
                                        </p:attrNameLst>
                                      </p:cBhvr>
                                      <p:to>
                                        <p:strVal val="visible"/>
                                      </p:to>
                                    </p:set>
                                    <p:animEffect transition="in" filter="fade">
                                      <p:cBhvr>
                                        <p:cTn id="62" dur="1"/>
                                        <p:tgtEl>
                                          <p:spTgt spid="40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06">
                                            <p:txEl>
                                              <p:pRg st="12" end="12"/>
                                            </p:txEl>
                                          </p:spTgt>
                                        </p:tgtEl>
                                        <p:attrNameLst>
                                          <p:attrName>style.visibility</p:attrName>
                                        </p:attrNameLst>
                                      </p:cBhvr>
                                      <p:to>
                                        <p:strVal val="visible"/>
                                      </p:to>
                                    </p:set>
                                    <p:animEffect transition="in" filter="fade">
                                      <p:cBhvr>
                                        <p:cTn id="67" dur="1"/>
                                        <p:tgtEl>
                                          <p:spTgt spid="40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06">
                                            <p:txEl>
                                              <p:pRg st="13" end="13"/>
                                            </p:txEl>
                                          </p:spTgt>
                                        </p:tgtEl>
                                        <p:attrNameLst>
                                          <p:attrName>style.visibility</p:attrName>
                                        </p:attrNameLst>
                                      </p:cBhvr>
                                      <p:to>
                                        <p:strVal val="visible"/>
                                      </p:to>
                                    </p:set>
                                    <p:animEffect transition="in" filter="fade">
                                      <p:cBhvr>
                                        <p:cTn id="72" dur="1"/>
                                        <p:tgtEl>
                                          <p:spTgt spid="40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07"/>
                                        </p:tgtEl>
                                        <p:attrNameLst>
                                          <p:attrName>style.visibility</p:attrName>
                                        </p:attrNameLst>
                                      </p:cBhvr>
                                      <p:to>
                                        <p:strVal val="visible"/>
                                      </p:to>
                                    </p:set>
                                    <p:animEffect transition="in" filter="fade">
                                      <p:cBhvr>
                                        <p:cTn id="77" dur="1"/>
                                        <p:tgtEl>
                                          <p:spTgt spid="40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08"/>
                                        </p:tgtEl>
                                        <p:attrNameLst>
                                          <p:attrName>style.visibility</p:attrName>
                                        </p:attrNameLst>
                                      </p:cBhvr>
                                      <p:to>
                                        <p:strVal val="visible"/>
                                      </p:to>
                                    </p:set>
                                    <p:animEffect transition="in" filter="fade">
                                      <p:cBhvr>
                                        <p:cTn id="82" dur="1"/>
                                        <p:tgtEl>
                                          <p:spTgt spid="40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09"/>
                                        </p:tgtEl>
                                        <p:attrNameLst>
                                          <p:attrName>style.visibility</p:attrName>
                                        </p:attrNameLst>
                                      </p:cBhvr>
                                      <p:to>
                                        <p:strVal val="visible"/>
                                      </p:to>
                                    </p:set>
                                    <p:animEffect transition="in" filter="fade">
                                      <p:cBhvr>
                                        <p:cTn id="87" dur="1"/>
                                        <p:tgtEl>
                                          <p:spTgt spid="40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10"/>
                                        </p:tgtEl>
                                        <p:attrNameLst>
                                          <p:attrName>style.visibility</p:attrName>
                                        </p:attrNameLst>
                                      </p:cBhvr>
                                      <p:to>
                                        <p:strVal val="visible"/>
                                      </p:to>
                                    </p:set>
                                    <p:animEffect transition="in" filter="fade">
                                      <p:cBhvr>
                                        <p:cTn id="92" dur="1"/>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Crossing </a:t>
            </a:r>
          </a:p>
        </p:txBody>
      </p:sp>
      <p:sp>
        <p:nvSpPr>
          <p:cNvPr id="416" name="Shape 416"/>
          <p:cNvSpPr txBox="1">
            <a:spLocks noGrp="1"/>
          </p:cNvSpPr>
          <p:nvPr>
            <p:ph type="body" idx="1"/>
          </p:nvPr>
        </p:nvSpPr>
        <p:spPr>
          <a:xfrm>
            <a:off x="1435608" y="1447800"/>
            <a:ext cx="7498080" cy="4800600"/>
          </a:xfrm>
          <a:prstGeom prst="rect">
            <a:avLst/>
          </a:prstGeom>
          <a:noFill/>
          <a:ln>
            <a:noFill/>
          </a:ln>
        </p:spPr>
        <p:txBody>
          <a:bodyPr wrap="square" lIns="91425" tIns="45700" rIns="91425" bIns="45700" anchor="t" anchorCtr="0">
            <a:noAutofit/>
          </a:bodyPr>
          <a:lstStyle/>
          <a:p>
            <a:pPr marL="365760" marR="0" lvl="0" indent="-289560" algn="l" rtl="0">
              <a:lnSpc>
                <a:spcPct val="80000"/>
              </a:lnSpc>
              <a:spcBef>
                <a:spcPts val="0"/>
              </a:spcBef>
              <a:buClr>
                <a:schemeClr val="accent1"/>
              </a:buClr>
              <a:buSzPct val="80000"/>
              <a:buFont typeface="Cabin"/>
              <a:buChar char="●"/>
            </a:pPr>
            <a:r>
              <a:rPr lang="en-US" sz="2700" b="0" i="0" u="none" strike="noStrike" cap="none">
                <a:solidFill>
                  <a:schemeClr val="dk1"/>
                </a:solidFill>
                <a:latin typeface="Cabin"/>
                <a:ea typeface="Cabin"/>
                <a:cs typeface="Cabin"/>
                <a:sym typeface="Cabin"/>
              </a:rPr>
              <a:t>Several years later, </a:t>
            </a:r>
            <a:r>
              <a:rPr lang="en-US" sz="2700" b="1" i="0" u="sng" strike="noStrike" cap="none">
                <a:solidFill>
                  <a:schemeClr val="dk1"/>
                </a:solidFill>
                <a:latin typeface="Cabin"/>
                <a:ea typeface="Cabin"/>
                <a:cs typeface="Cabin"/>
                <a:sym typeface="Cabin"/>
              </a:rPr>
              <a:t>two of their offspring mate </a:t>
            </a:r>
            <a:r>
              <a:rPr lang="en-US" sz="2700" b="0" i="0" u="none" strike="noStrike" cap="none">
                <a:solidFill>
                  <a:schemeClr val="dk1"/>
                </a:solidFill>
                <a:latin typeface="Cabin"/>
                <a:ea typeface="Cabin"/>
                <a:cs typeface="Cabin"/>
                <a:sym typeface="Cabin"/>
              </a:rPr>
              <a:t>and are expecting a litter of puppies.  We want to know ‘</a:t>
            </a:r>
            <a:r>
              <a:rPr lang="en-US" sz="2700" b="1" i="0" u="none" strike="noStrike" cap="none">
                <a:solidFill>
                  <a:schemeClr val="dk1"/>
                </a:solidFill>
                <a:latin typeface="Cabin"/>
                <a:ea typeface="Cabin"/>
                <a:cs typeface="Cabin"/>
                <a:sym typeface="Cabin"/>
              </a:rPr>
              <a:t>what percentage of their puppies are expected to have black fur &amp; a pink nose?’ </a:t>
            </a:r>
          </a:p>
          <a:p>
            <a:pPr marL="365760" marR="0" lvl="0" indent="-289560" algn="l" rtl="0">
              <a:lnSpc>
                <a:spcPct val="80000"/>
              </a:lnSpc>
              <a:spcBef>
                <a:spcPts val="600"/>
              </a:spcBef>
              <a:buClr>
                <a:schemeClr val="accent1"/>
              </a:buClr>
              <a:buSzPct val="80592"/>
              <a:buFont typeface="Cabin"/>
              <a:buNone/>
            </a:pPr>
            <a:endParaRPr sz="2700" b="1" i="0" u="none"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80000"/>
              <a:buFont typeface="Cabin"/>
              <a:buChar char="●"/>
            </a:pPr>
            <a:r>
              <a:rPr lang="en-US" sz="2700" b="1" i="0" u="none" strike="noStrike" cap="none">
                <a:solidFill>
                  <a:schemeClr val="dk1"/>
                </a:solidFill>
                <a:latin typeface="Cabin"/>
                <a:ea typeface="Cabin"/>
                <a:cs typeface="Cabin"/>
                <a:sym typeface="Cabin"/>
              </a:rPr>
              <a:t>There are two ways that this question can be solved.  </a:t>
            </a:r>
          </a:p>
          <a:p>
            <a:pPr marL="640080" marR="0" lvl="1" indent="-246380" algn="l" rtl="0">
              <a:lnSpc>
                <a:spcPct val="80000"/>
              </a:lnSpc>
              <a:spcBef>
                <a:spcPts val="550"/>
              </a:spcBef>
              <a:buClr>
                <a:schemeClr val="accent1"/>
              </a:buClr>
              <a:buSzPct val="100000"/>
              <a:buFont typeface="Cabin"/>
              <a:buChar char="◦"/>
            </a:pPr>
            <a:r>
              <a:rPr lang="en-US" sz="2400" b="1" i="0" u="none" strike="noStrike" cap="none">
                <a:solidFill>
                  <a:schemeClr val="dk1"/>
                </a:solidFill>
                <a:latin typeface="Cabin"/>
                <a:ea typeface="Cabin"/>
                <a:cs typeface="Cabin"/>
                <a:sym typeface="Cabin"/>
              </a:rPr>
              <a:t>Method # 1–</a:t>
            </a:r>
            <a:r>
              <a:rPr lang="en-US" sz="2400" b="0" i="0" u="none" strike="noStrike" cap="none">
                <a:solidFill>
                  <a:schemeClr val="dk1"/>
                </a:solidFill>
                <a:latin typeface="Cabin"/>
                <a:ea typeface="Cabin"/>
                <a:cs typeface="Cabin"/>
                <a:sym typeface="Cabin"/>
              </a:rPr>
              <a:t> Set up 2 four-box punnett squares to answer this question; one for each trait.</a:t>
            </a:r>
          </a:p>
          <a:p>
            <a:pPr marL="640080" marR="0" lvl="1" indent="-246380" algn="l" rtl="0">
              <a:lnSpc>
                <a:spcPct val="80000"/>
              </a:lnSpc>
              <a:spcBef>
                <a:spcPts val="550"/>
              </a:spcBef>
              <a:buClr>
                <a:schemeClr val="accent1"/>
              </a:buClr>
              <a:buSzPct val="100000"/>
              <a:buFont typeface="Cabin"/>
              <a:buChar char="◦"/>
            </a:pPr>
            <a:r>
              <a:rPr lang="en-US" sz="2400" b="0" i="0" u="none" strike="noStrike" cap="none">
                <a:solidFill>
                  <a:schemeClr val="dk1"/>
                </a:solidFill>
                <a:latin typeface="Cabin"/>
                <a:ea typeface="Cabin"/>
                <a:cs typeface="Cabin"/>
                <a:sym typeface="Cabin"/>
              </a:rPr>
              <a:t>According to the problem, two of their offspring, which are heterozygous for fur color and heterozygous for nose color, produce a litter of puppies.  </a:t>
            </a:r>
          </a:p>
          <a:p>
            <a:pPr marL="365760" marR="0" lvl="0" indent="-289560" algn="l" rtl="0">
              <a:lnSpc>
                <a:spcPct val="80000"/>
              </a:lnSpc>
              <a:spcBef>
                <a:spcPts val="600"/>
              </a:spcBef>
              <a:buClr>
                <a:schemeClr val="accent1"/>
              </a:buClr>
              <a:buSzPct val="80592"/>
              <a:buFont typeface="Cabin"/>
              <a:buNone/>
            </a:pPr>
            <a:endParaRPr sz="2700" b="0" i="0" u="none" strike="noStrike" cap="none">
              <a:solidFill>
                <a:schemeClr val="dk1"/>
              </a:solidFill>
              <a:latin typeface="Cabin"/>
              <a:ea typeface="Cabin"/>
              <a:cs typeface="Cabin"/>
              <a:sym typeface="Cabi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990600" y="0"/>
            <a:ext cx="7943088" cy="18288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3200" b="1" i="0" u="none" strike="noStrike" cap="none">
                <a:solidFill>
                  <a:srgbClr val="562214"/>
                </a:solidFill>
                <a:latin typeface="Cabin"/>
                <a:ea typeface="Cabin"/>
                <a:cs typeface="Cabin"/>
                <a:sym typeface="Cabin"/>
              </a:rPr>
              <a:t>What percentage of their puppies are expected to have black fur &amp; a pink nose?</a:t>
            </a:r>
            <a:r>
              <a:rPr lang="en-US" sz="3200" b="0" i="0" u="sng" strike="noStrike" cap="none">
                <a:solidFill>
                  <a:srgbClr val="562214"/>
                </a:solidFill>
                <a:latin typeface="Cabin"/>
                <a:ea typeface="Cabin"/>
                <a:cs typeface="Cabin"/>
                <a:sym typeface="Cabin"/>
              </a:rPr>
              <a:t/>
            </a:r>
            <a:br>
              <a:rPr lang="en-US" sz="3200" b="0" i="0" u="sng" strike="noStrike" cap="none">
                <a:solidFill>
                  <a:srgbClr val="562214"/>
                </a:solidFill>
                <a:latin typeface="Cabin"/>
                <a:ea typeface="Cabin"/>
                <a:cs typeface="Cabin"/>
                <a:sym typeface="Cabin"/>
              </a:rPr>
            </a:br>
            <a:endParaRPr lang="en-US" sz="3200" b="0" i="0" u="sng" strike="noStrike" cap="none">
              <a:solidFill>
                <a:srgbClr val="562214"/>
              </a:solidFill>
              <a:latin typeface="Cabin"/>
              <a:ea typeface="Cabin"/>
              <a:cs typeface="Cabin"/>
              <a:sym typeface="Cabin"/>
            </a:endParaRPr>
          </a:p>
        </p:txBody>
      </p:sp>
      <p:sp>
        <p:nvSpPr>
          <p:cNvPr id="422" name="Shape 422"/>
          <p:cNvSpPr txBox="1">
            <a:spLocks noGrp="1"/>
          </p:cNvSpPr>
          <p:nvPr>
            <p:ph type="body" idx="1"/>
          </p:nvPr>
        </p:nvSpPr>
        <p:spPr>
          <a:xfrm>
            <a:off x="1435608" y="1524000"/>
            <a:ext cx="3657600" cy="4663440"/>
          </a:xfrm>
          <a:prstGeom prst="rect">
            <a:avLst/>
          </a:prstGeom>
          <a:noFill/>
          <a:ln>
            <a:noFill/>
          </a:ln>
        </p:spPr>
        <p:txBody>
          <a:bodyPr wrap="square" lIns="91425" tIns="45700" rIns="91425" bIns="45700" anchor="t" anchorCtr="0">
            <a:noAutofit/>
          </a:bodyPr>
          <a:lstStyle/>
          <a:p>
            <a:pPr marL="365760" marR="0" lvl="0" indent="-289560" algn="l" rtl="0">
              <a:lnSpc>
                <a:spcPct val="100000"/>
              </a:lnSpc>
              <a:spcBef>
                <a:spcPts val="0"/>
              </a:spcBef>
              <a:buClr>
                <a:schemeClr val="accent1"/>
              </a:buClr>
              <a:buSzPct val="80000"/>
              <a:buFont typeface="Cabin"/>
              <a:buChar char="●"/>
            </a:pPr>
            <a:r>
              <a:rPr lang="en-US" sz="2400" b="0" i="0" u="none" strike="noStrike" cap="none">
                <a:solidFill>
                  <a:schemeClr val="dk1"/>
                </a:solidFill>
                <a:latin typeface="Cabin"/>
                <a:ea typeface="Cabin"/>
                <a:cs typeface="Cabin"/>
                <a:sym typeface="Cabin"/>
              </a:rPr>
              <a:t>In box #1 we will cross the trait for fur color.</a:t>
            </a:r>
          </a:p>
          <a:p>
            <a:pPr marL="365760" marR="0" lvl="0" indent="-289560" algn="l" rtl="0">
              <a:lnSpc>
                <a:spcPct val="100000"/>
              </a:lnSpc>
              <a:spcBef>
                <a:spcPts val="600"/>
              </a:spcBef>
              <a:buClr>
                <a:schemeClr val="accent1"/>
              </a:buClr>
              <a:buSzPct val="80000"/>
              <a:buFont typeface="Cabin"/>
              <a:buNone/>
            </a:pPr>
            <a:endParaRPr sz="2400" b="0" i="0" u="none" strike="noStrike" cap="none">
              <a:solidFill>
                <a:schemeClr val="dk1"/>
              </a:solidFill>
              <a:latin typeface="Cabin"/>
              <a:ea typeface="Cabin"/>
              <a:cs typeface="Cabin"/>
              <a:sym typeface="Cabin"/>
            </a:endParaRPr>
          </a:p>
          <a:p>
            <a:pPr marL="640080" marR="0" lvl="1" indent="-246380" algn="l" rtl="0">
              <a:lnSpc>
                <a:spcPct val="100000"/>
              </a:lnSpc>
              <a:spcBef>
                <a:spcPts val="550"/>
              </a:spcBef>
              <a:buClr>
                <a:schemeClr val="accent1"/>
              </a:buClr>
              <a:buSzPct val="120000"/>
              <a:buFont typeface="Cabin"/>
              <a:buChar char="◦"/>
            </a:pPr>
            <a:r>
              <a:rPr lang="en-US" sz="2000" b="0" i="0" u="none" strike="noStrike" cap="none">
                <a:solidFill>
                  <a:schemeClr val="dk1"/>
                </a:solidFill>
                <a:latin typeface="Cabin"/>
                <a:ea typeface="Cabin"/>
                <a:cs typeface="Cabin"/>
                <a:sym typeface="Cabin"/>
              </a:rPr>
              <a:t>Parents: </a:t>
            </a:r>
            <a:r>
              <a:rPr lang="en-US" sz="2400" b="1" i="0" u="none" strike="noStrike" cap="none">
                <a:solidFill>
                  <a:schemeClr val="dk1"/>
                </a:solidFill>
                <a:latin typeface="Cabin"/>
                <a:ea typeface="Cabin"/>
                <a:cs typeface="Cabin"/>
                <a:sym typeface="Cabin"/>
              </a:rPr>
              <a:t>Bb x Bb</a:t>
            </a:r>
          </a:p>
        </p:txBody>
      </p:sp>
      <p:sp>
        <p:nvSpPr>
          <p:cNvPr id="423" name="Shape 423"/>
          <p:cNvSpPr txBox="1">
            <a:spLocks noGrp="1"/>
          </p:cNvSpPr>
          <p:nvPr>
            <p:ph type="body" idx="2"/>
          </p:nvPr>
        </p:nvSpPr>
        <p:spPr>
          <a:xfrm>
            <a:off x="5276088" y="1524000"/>
            <a:ext cx="3657600" cy="4663440"/>
          </a:xfrm>
          <a:prstGeom prst="rect">
            <a:avLst/>
          </a:prstGeom>
          <a:noFill/>
          <a:ln>
            <a:noFill/>
          </a:ln>
        </p:spPr>
        <p:txBody>
          <a:bodyPr wrap="square" lIns="91425" tIns="45700" rIns="91425" bIns="45700" anchor="t" anchorCtr="0">
            <a:noAutofit/>
          </a:bodyPr>
          <a:lstStyle/>
          <a:p>
            <a:pPr marL="365760" marR="0" lvl="0" indent="-289560" algn="l" rtl="0">
              <a:lnSpc>
                <a:spcPct val="100000"/>
              </a:lnSpc>
              <a:spcBef>
                <a:spcPts val="0"/>
              </a:spcBef>
              <a:buClr>
                <a:schemeClr val="accent1"/>
              </a:buClr>
              <a:buSzPct val="80000"/>
              <a:buFont typeface="Cabin"/>
              <a:buChar char="●"/>
            </a:pPr>
            <a:r>
              <a:rPr lang="en-US" sz="2400" b="0" i="0" u="none" strike="noStrike" cap="none">
                <a:solidFill>
                  <a:schemeClr val="dk1"/>
                </a:solidFill>
                <a:latin typeface="Cabin"/>
                <a:ea typeface="Cabin"/>
                <a:cs typeface="Cabin"/>
                <a:sym typeface="Cabin"/>
              </a:rPr>
              <a:t>In box #2 we will cross the trait for nose color.</a:t>
            </a:r>
          </a:p>
          <a:p>
            <a:pPr marL="365760" marR="0" lvl="0" indent="-289560" algn="l" rtl="0">
              <a:lnSpc>
                <a:spcPct val="100000"/>
              </a:lnSpc>
              <a:spcBef>
                <a:spcPts val="600"/>
              </a:spcBef>
              <a:buClr>
                <a:schemeClr val="accent1"/>
              </a:buClr>
              <a:buSzPct val="80000"/>
              <a:buFont typeface="Cabin"/>
              <a:buNone/>
            </a:pPr>
            <a:endParaRPr sz="2400" b="0" i="0" u="none" strike="noStrike" cap="none">
              <a:solidFill>
                <a:schemeClr val="dk1"/>
              </a:solidFill>
              <a:latin typeface="Cabin"/>
              <a:ea typeface="Cabin"/>
              <a:cs typeface="Cabin"/>
              <a:sym typeface="Cabin"/>
            </a:endParaRPr>
          </a:p>
          <a:p>
            <a:pPr marL="640080" marR="0" lvl="1" indent="-246380" algn="l" rtl="0">
              <a:lnSpc>
                <a:spcPct val="100000"/>
              </a:lnSpc>
              <a:spcBef>
                <a:spcPts val="550"/>
              </a:spcBef>
              <a:buClr>
                <a:schemeClr val="accent1"/>
              </a:buClr>
              <a:buSzPct val="120000"/>
              <a:buFont typeface="Cabin"/>
              <a:buChar char="◦"/>
            </a:pPr>
            <a:r>
              <a:rPr lang="en-US" sz="2000" b="0" i="0" u="none" strike="noStrike" cap="none">
                <a:solidFill>
                  <a:schemeClr val="dk1"/>
                </a:solidFill>
                <a:latin typeface="Cabin"/>
                <a:ea typeface="Cabin"/>
                <a:cs typeface="Cabin"/>
                <a:sym typeface="Cabin"/>
              </a:rPr>
              <a:t>Parents: </a:t>
            </a:r>
            <a:r>
              <a:rPr lang="en-US" sz="2400" b="1" i="0" u="none" strike="noStrike" cap="none">
                <a:solidFill>
                  <a:schemeClr val="dk1"/>
                </a:solidFill>
                <a:latin typeface="Cabin"/>
                <a:ea typeface="Cabin"/>
                <a:cs typeface="Cabin"/>
                <a:sym typeface="Cabin"/>
              </a:rPr>
              <a:t>Nn x Nn</a:t>
            </a:r>
          </a:p>
          <a:p>
            <a:pPr marL="365760" marR="0" lvl="0" indent="-289560" algn="l" rtl="0">
              <a:lnSpc>
                <a:spcPct val="100000"/>
              </a:lnSpc>
              <a:spcBef>
                <a:spcPts val="600"/>
              </a:spcBef>
              <a:buClr>
                <a:schemeClr val="accent1"/>
              </a:buClr>
              <a:buSzPct val="25000"/>
              <a:buFont typeface="Cabin"/>
              <a:buNone/>
            </a:pPr>
            <a:endParaRPr sz="2400" b="0" i="0" u="none" strike="noStrike" cap="none">
              <a:solidFill>
                <a:schemeClr val="dk1"/>
              </a:solidFill>
              <a:latin typeface="Cabin"/>
              <a:ea typeface="Cabin"/>
              <a:cs typeface="Cabin"/>
              <a:sym typeface="Cabin"/>
            </a:endParaRPr>
          </a:p>
        </p:txBody>
      </p:sp>
      <p:graphicFrame>
        <p:nvGraphicFramePr>
          <p:cNvPr id="424" name="Shape 424"/>
          <p:cNvGraphicFramePr/>
          <p:nvPr/>
        </p:nvGraphicFramePr>
        <p:xfrm>
          <a:off x="1371600" y="3581400"/>
          <a:ext cx="3733800" cy="2565400"/>
        </p:xfrm>
        <a:graphic>
          <a:graphicData uri="http://schemas.openxmlformats.org/drawingml/2006/table">
            <a:tbl>
              <a:tblPr firstRow="1" bandRow="1">
                <a:noFill/>
                <a:tableStyleId>{CBDE251E-748B-4D1D-B075-E9288E031A05}</a:tableStyleId>
              </a:tblPr>
              <a:tblGrid>
                <a:gridCol w="12446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tblGrid>
              <a:tr h="889000">
                <a:tc>
                  <a:txBody>
                    <a:bodyPr/>
                    <a:lstStyle/>
                    <a:p>
                      <a:pPr marL="0" marR="0" lvl="0" indent="0" algn="l" rtl="0">
                        <a:spcBef>
                          <a:spcPts val="0"/>
                        </a:spcBef>
                        <a:buSzPct val="25000"/>
                        <a:buNone/>
                      </a:pPr>
                      <a:endParaRPr sz="1800" u="none" strike="noStrike" cap="none"/>
                    </a:p>
                  </a:txBody>
                  <a:tcPr marL="91450" marR="91450" marT="45725" marB="45725"/>
                </a:tc>
                <a:tc>
                  <a:txBody>
                    <a:bodyPr/>
                    <a:lstStyle/>
                    <a:p>
                      <a:pPr marL="0" marR="0" lvl="0" indent="0" algn="ctr" rtl="0">
                        <a:spcBef>
                          <a:spcPts val="0"/>
                        </a:spcBef>
                        <a:buSzPct val="25000"/>
                        <a:buNone/>
                      </a:pPr>
                      <a:r>
                        <a:rPr lang="en-US" sz="4000" u="none" strike="noStrike" cap="none"/>
                        <a:t>B</a:t>
                      </a:r>
                    </a:p>
                  </a:txBody>
                  <a:tcPr marL="91450" marR="91450" marT="45725" marB="45725">
                    <a:solidFill>
                      <a:schemeClr val="accent4"/>
                    </a:solidFill>
                  </a:tcPr>
                </a:tc>
                <a:tc>
                  <a:txBody>
                    <a:bodyPr/>
                    <a:lstStyle/>
                    <a:p>
                      <a:pPr marL="0" marR="0" lvl="0" indent="0" algn="ctr" rtl="0">
                        <a:spcBef>
                          <a:spcPts val="0"/>
                        </a:spcBef>
                        <a:buSzPct val="25000"/>
                        <a:buNone/>
                      </a:pPr>
                      <a:r>
                        <a:rPr lang="en-US" sz="4000" u="none" strike="noStrike" cap="none"/>
                        <a:t>b</a:t>
                      </a:r>
                    </a:p>
                  </a:txBody>
                  <a:tcPr marL="91450" marR="91450" marT="45725" marB="45725">
                    <a:solidFill>
                      <a:schemeClr val="accent4"/>
                    </a:solidFill>
                  </a:tcPr>
                </a:tc>
                <a:extLst>
                  <a:ext uri="{0D108BD9-81ED-4DB2-BD59-A6C34878D82A}">
                    <a16:rowId xmlns:a16="http://schemas.microsoft.com/office/drawing/2014/main" val="10000"/>
                  </a:ext>
                </a:extLst>
              </a:tr>
              <a:tr h="787400">
                <a:tc>
                  <a:txBody>
                    <a:bodyPr/>
                    <a:lstStyle/>
                    <a:p>
                      <a:pPr marL="0" marR="0" lvl="0" indent="0" algn="ctr" rtl="0">
                        <a:lnSpc>
                          <a:spcPct val="100000"/>
                        </a:lnSpc>
                        <a:spcBef>
                          <a:spcPts val="0"/>
                        </a:spcBef>
                        <a:spcAft>
                          <a:spcPts val="0"/>
                        </a:spcAft>
                        <a:buClr>
                          <a:schemeClr val="lt1"/>
                        </a:buClr>
                        <a:buSzPct val="25000"/>
                        <a:buFont typeface="Cabin"/>
                        <a:buNone/>
                      </a:pPr>
                      <a:r>
                        <a:rPr lang="en-US" sz="4000" u="none" strike="noStrike" cap="none">
                          <a:solidFill>
                            <a:schemeClr val="lt1"/>
                          </a:solidFill>
                        </a:rPr>
                        <a:t>B</a:t>
                      </a:r>
                    </a:p>
                  </a:txBody>
                  <a:tcPr marL="91450" marR="91450" marT="45725" marB="45725">
                    <a:solidFill>
                      <a:schemeClr val="accent4"/>
                    </a:solidFill>
                  </a:tcPr>
                </a:tc>
                <a:tc>
                  <a:txBody>
                    <a:bodyPr/>
                    <a:lstStyle/>
                    <a:p>
                      <a:pPr marL="0" marR="0" lvl="0" indent="0" algn="l" rtl="0">
                        <a:spcBef>
                          <a:spcPts val="0"/>
                        </a:spcBef>
                        <a:buSzPct val="25000"/>
                        <a:buNone/>
                      </a:pPr>
                      <a:endParaRPr sz="1800" u="none" strike="noStrike" cap="none"/>
                    </a:p>
                  </a:txBody>
                  <a:tcPr marL="91450" marR="91450" marT="45725" marB="45725">
                    <a:solidFill>
                      <a:srgbClr val="CFE4A5"/>
                    </a:solidFill>
                  </a:tcPr>
                </a:tc>
                <a:tc>
                  <a:txBody>
                    <a:bodyPr/>
                    <a:lstStyle/>
                    <a:p>
                      <a:pPr marL="0" marR="0" lvl="0" indent="0" algn="l" rtl="0">
                        <a:spcBef>
                          <a:spcPts val="0"/>
                        </a:spcBef>
                        <a:buSzPct val="25000"/>
                        <a:buNone/>
                      </a:pPr>
                      <a:endParaRPr sz="1800" u="none" strike="noStrike" cap="none"/>
                    </a:p>
                  </a:txBody>
                  <a:tcPr marL="91450" marR="91450" marT="45725" marB="45725">
                    <a:solidFill>
                      <a:srgbClr val="CFE4A5"/>
                    </a:solidFill>
                  </a:tcPr>
                </a:tc>
                <a:extLst>
                  <a:ext uri="{0D108BD9-81ED-4DB2-BD59-A6C34878D82A}">
                    <a16:rowId xmlns:a16="http://schemas.microsoft.com/office/drawing/2014/main" val="10001"/>
                  </a:ext>
                </a:extLst>
              </a:tr>
              <a:tr h="889000">
                <a:tc>
                  <a:txBody>
                    <a:bodyPr/>
                    <a:lstStyle/>
                    <a:p>
                      <a:pPr marL="0" marR="0" lvl="0" indent="0" algn="ctr" rtl="0">
                        <a:lnSpc>
                          <a:spcPct val="100000"/>
                        </a:lnSpc>
                        <a:spcBef>
                          <a:spcPts val="0"/>
                        </a:spcBef>
                        <a:spcAft>
                          <a:spcPts val="0"/>
                        </a:spcAft>
                        <a:buClr>
                          <a:schemeClr val="lt1"/>
                        </a:buClr>
                        <a:buSzPct val="25000"/>
                        <a:buFont typeface="Cabin"/>
                        <a:buNone/>
                      </a:pPr>
                      <a:r>
                        <a:rPr lang="en-US" sz="4000" u="none" strike="noStrike" cap="none">
                          <a:solidFill>
                            <a:schemeClr val="lt1"/>
                          </a:solidFill>
                        </a:rPr>
                        <a:t>b</a:t>
                      </a:r>
                    </a:p>
                  </a:txBody>
                  <a:tcPr marL="91450" marR="91450" marT="45725" marB="45725">
                    <a:solidFill>
                      <a:schemeClr val="accent4"/>
                    </a:solidFill>
                  </a:tcPr>
                </a:tc>
                <a:tc>
                  <a:txBody>
                    <a:bodyPr/>
                    <a:lstStyle/>
                    <a:p>
                      <a:pPr marL="0" marR="0" lvl="0" indent="0" algn="l" rtl="0">
                        <a:spcBef>
                          <a:spcPts val="0"/>
                        </a:spcBef>
                        <a:buSzPct val="25000"/>
                        <a:buNone/>
                      </a:pPr>
                      <a:endParaRPr sz="1800" u="none" strike="noStrike" cap="none"/>
                    </a:p>
                  </a:txBody>
                  <a:tcPr marL="91450" marR="91450" marT="45725" marB="45725">
                    <a:solidFill>
                      <a:srgbClr val="CFE4A5"/>
                    </a:solidFill>
                  </a:tcPr>
                </a:tc>
                <a:tc>
                  <a:txBody>
                    <a:bodyPr/>
                    <a:lstStyle/>
                    <a:p>
                      <a:pPr marL="0" marR="0" lvl="0" indent="0" algn="l" rtl="0">
                        <a:spcBef>
                          <a:spcPts val="0"/>
                        </a:spcBef>
                        <a:buSzPct val="25000"/>
                        <a:buNone/>
                      </a:pPr>
                      <a:endParaRPr sz="1800" u="none" strike="noStrike" cap="none"/>
                    </a:p>
                  </a:txBody>
                  <a:tcPr marL="91450" marR="91450" marT="45725" marB="45725">
                    <a:solidFill>
                      <a:srgbClr val="CFE4A5"/>
                    </a:solidFill>
                  </a:tcPr>
                </a:tc>
                <a:extLst>
                  <a:ext uri="{0D108BD9-81ED-4DB2-BD59-A6C34878D82A}">
                    <a16:rowId xmlns:a16="http://schemas.microsoft.com/office/drawing/2014/main" val="10002"/>
                  </a:ext>
                </a:extLst>
              </a:tr>
            </a:tbl>
          </a:graphicData>
        </a:graphic>
      </p:graphicFrame>
      <p:graphicFrame>
        <p:nvGraphicFramePr>
          <p:cNvPr id="425" name="Shape 425"/>
          <p:cNvGraphicFramePr/>
          <p:nvPr/>
        </p:nvGraphicFramePr>
        <p:xfrm>
          <a:off x="5257800" y="3581400"/>
          <a:ext cx="3733800" cy="2565400"/>
        </p:xfrm>
        <a:graphic>
          <a:graphicData uri="http://schemas.openxmlformats.org/drawingml/2006/table">
            <a:tbl>
              <a:tblPr firstRow="1" bandRow="1">
                <a:noFill/>
                <a:tableStyleId>{CBDE251E-748B-4D1D-B075-E9288E031A05}</a:tableStyleId>
              </a:tblPr>
              <a:tblGrid>
                <a:gridCol w="12446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tblGrid>
              <a:tr h="889000">
                <a:tc>
                  <a:txBody>
                    <a:bodyPr/>
                    <a:lstStyle/>
                    <a:p>
                      <a:pPr marL="0" marR="0" lvl="0" indent="0" algn="l" rtl="0">
                        <a:spcBef>
                          <a:spcPts val="0"/>
                        </a:spcBef>
                        <a:buSzPct val="25000"/>
                        <a:buNone/>
                      </a:pPr>
                      <a:endParaRPr sz="1800" u="none" strike="noStrike" cap="none"/>
                    </a:p>
                  </a:txBody>
                  <a:tcPr marL="91450" marR="91450" marT="45725" marB="45725"/>
                </a:tc>
                <a:tc>
                  <a:txBody>
                    <a:bodyPr/>
                    <a:lstStyle/>
                    <a:p>
                      <a:pPr marL="0" marR="0" lvl="0" indent="0" algn="ctr" rtl="0">
                        <a:spcBef>
                          <a:spcPts val="0"/>
                        </a:spcBef>
                        <a:buSzPct val="25000"/>
                        <a:buNone/>
                      </a:pPr>
                      <a:r>
                        <a:rPr lang="en-US" sz="4000" u="none" strike="noStrike" cap="none"/>
                        <a:t>N</a:t>
                      </a:r>
                    </a:p>
                  </a:txBody>
                  <a:tcPr marL="91450" marR="91450" marT="45725" marB="45725">
                    <a:solidFill>
                      <a:schemeClr val="accent4"/>
                    </a:solidFill>
                  </a:tcPr>
                </a:tc>
                <a:tc>
                  <a:txBody>
                    <a:bodyPr/>
                    <a:lstStyle/>
                    <a:p>
                      <a:pPr marL="0" marR="0" lvl="0" indent="0" algn="ctr" rtl="0">
                        <a:spcBef>
                          <a:spcPts val="0"/>
                        </a:spcBef>
                        <a:buSzPct val="25000"/>
                        <a:buNone/>
                      </a:pPr>
                      <a:r>
                        <a:rPr lang="en-US" sz="4000" u="none" strike="noStrike" cap="none"/>
                        <a:t>n</a:t>
                      </a:r>
                    </a:p>
                  </a:txBody>
                  <a:tcPr marL="91450" marR="91450" marT="45725" marB="45725">
                    <a:solidFill>
                      <a:schemeClr val="accent4"/>
                    </a:solidFill>
                  </a:tcPr>
                </a:tc>
                <a:extLst>
                  <a:ext uri="{0D108BD9-81ED-4DB2-BD59-A6C34878D82A}">
                    <a16:rowId xmlns:a16="http://schemas.microsoft.com/office/drawing/2014/main" val="10000"/>
                  </a:ext>
                </a:extLst>
              </a:tr>
              <a:tr h="787400">
                <a:tc>
                  <a:txBody>
                    <a:bodyPr/>
                    <a:lstStyle/>
                    <a:p>
                      <a:pPr marL="0" marR="0" lvl="0" indent="0" algn="ctr" rtl="0">
                        <a:lnSpc>
                          <a:spcPct val="100000"/>
                        </a:lnSpc>
                        <a:spcBef>
                          <a:spcPts val="0"/>
                        </a:spcBef>
                        <a:spcAft>
                          <a:spcPts val="0"/>
                        </a:spcAft>
                        <a:buClr>
                          <a:schemeClr val="lt1"/>
                        </a:buClr>
                        <a:buSzPct val="25000"/>
                        <a:buFont typeface="Cabin"/>
                        <a:buNone/>
                      </a:pPr>
                      <a:r>
                        <a:rPr lang="en-US" sz="4000" u="none" strike="noStrike" cap="none">
                          <a:solidFill>
                            <a:schemeClr val="lt1"/>
                          </a:solidFill>
                        </a:rPr>
                        <a:t>N</a:t>
                      </a:r>
                    </a:p>
                  </a:txBody>
                  <a:tcPr marL="91450" marR="91450" marT="45725" marB="45725">
                    <a:solidFill>
                      <a:schemeClr val="accent4"/>
                    </a:solidFill>
                  </a:tcPr>
                </a:tc>
                <a:tc>
                  <a:txBody>
                    <a:bodyPr/>
                    <a:lstStyle/>
                    <a:p>
                      <a:pPr marL="0" marR="0" lvl="0" indent="0" algn="l" rtl="0">
                        <a:spcBef>
                          <a:spcPts val="0"/>
                        </a:spcBef>
                        <a:buSzPct val="25000"/>
                        <a:buNone/>
                      </a:pPr>
                      <a:endParaRPr sz="1800" u="none" strike="noStrike" cap="none"/>
                    </a:p>
                  </a:txBody>
                  <a:tcPr marL="91450" marR="91450" marT="45725" marB="45725">
                    <a:solidFill>
                      <a:srgbClr val="CFE4A5"/>
                    </a:solidFill>
                  </a:tcPr>
                </a:tc>
                <a:tc>
                  <a:txBody>
                    <a:bodyPr/>
                    <a:lstStyle/>
                    <a:p>
                      <a:pPr marL="0" marR="0" lvl="0" indent="0" algn="l" rtl="0">
                        <a:spcBef>
                          <a:spcPts val="0"/>
                        </a:spcBef>
                        <a:buSzPct val="25000"/>
                        <a:buNone/>
                      </a:pPr>
                      <a:endParaRPr sz="1800" u="none" strike="noStrike" cap="none"/>
                    </a:p>
                  </a:txBody>
                  <a:tcPr marL="91450" marR="91450" marT="45725" marB="45725">
                    <a:solidFill>
                      <a:srgbClr val="CFE4A5"/>
                    </a:solidFill>
                  </a:tcPr>
                </a:tc>
                <a:extLst>
                  <a:ext uri="{0D108BD9-81ED-4DB2-BD59-A6C34878D82A}">
                    <a16:rowId xmlns:a16="http://schemas.microsoft.com/office/drawing/2014/main" val="10001"/>
                  </a:ext>
                </a:extLst>
              </a:tr>
              <a:tr h="889000">
                <a:tc>
                  <a:txBody>
                    <a:bodyPr/>
                    <a:lstStyle/>
                    <a:p>
                      <a:pPr marL="0" marR="0" lvl="0" indent="0" algn="ctr" rtl="0">
                        <a:lnSpc>
                          <a:spcPct val="100000"/>
                        </a:lnSpc>
                        <a:spcBef>
                          <a:spcPts val="0"/>
                        </a:spcBef>
                        <a:spcAft>
                          <a:spcPts val="0"/>
                        </a:spcAft>
                        <a:buClr>
                          <a:schemeClr val="lt1"/>
                        </a:buClr>
                        <a:buSzPct val="25000"/>
                        <a:buFont typeface="Cabin"/>
                        <a:buNone/>
                      </a:pPr>
                      <a:r>
                        <a:rPr lang="en-US" sz="4000" u="none" strike="noStrike" cap="none">
                          <a:solidFill>
                            <a:schemeClr val="lt1"/>
                          </a:solidFill>
                        </a:rPr>
                        <a:t>n</a:t>
                      </a:r>
                    </a:p>
                  </a:txBody>
                  <a:tcPr marL="91450" marR="91450" marT="45725" marB="45725">
                    <a:solidFill>
                      <a:schemeClr val="accent4"/>
                    </a:solidFill>
                  </a:tcPr>
                </a:tc>
                <a:tc>
                  <a:txBody>
                    <a:bodyPr/>
                    <a:lstStyle/>
                    <a:p>
                      <a:pPr marL="0" marR="0" lvl="0" indent="0" algn="l" rtl="0">
                        <a:spcBef>
                          <a:spcPts val="0"/>
                        </a:spcBef>
                        <a:buSzPct val="25000"/>
                        <a:buNone/>
                      </a:pPr>
                      <a:endParaRPr sz="1800" u="none" strike="noStrike" cap="none"/>
                    </a:p>
                  </a:txBody>
                  <a:tcPr marL="91450" marR="91450" marT="45725" marB="45725">
                    <a:solidFill>
                      <a:srgbClr val="CFE4A5"/>
                    </a:solidFill>
                  </a:tcPr>
                </a:tc>
                <a:tc>
                  <a:txBody>
                    <a:bodyPr/>
                    <a:lstStyle/>
                    <a:p>
                      <a:pPr marL="0" marR="0" lvl="0" indent="0" algn="l" rtl="0">
                        <a:spcBef>
                          <a:spcPts val="0"/>
                        </a:spcBef>
                        <a:buSzPct val="25000"/>
                        <a:buNone/>
                      </a:pPr>
                      <a:endParaRPr sz="1800" u="none" strike="noStrike" cap="none"/>
                    </a:p>
                  </a:txBody>
                  <a:tcPr marL="91450" marR="91450" marT="45725" marB="45725">
                    <a:solidFill>
                      <a:srgbClr val="CFE4A5"/>
                    </a:solidFill>
                  </a:tcPr>
                </a:tc>
                <a:extLst>
                  <a:ext uri="{0D108BD9-81ED-4DB2-BD59-A6C34878D82A}">
                    <a16:rowId xmlns:a16="http://schemas.microsoft.com/office/drawing/2014/main" val="10002"/>
                  </a:ext>
                </a:extLst>
              </a:tr>
            </a:tbl>
          </a:graphicData>
        </a:graphic>
      </p:graphicFrame>
      <p:sp>
        <p:nvSpPr>
          <p:cNvPr id="426" name="Shape 426"/>
          <p:cNvSpPr txBox="1"/>
          <p:nvPr/>
        </p:nvSpPr>
        <p:spPr>
          <a:xfrm>
            <a:off x="2819400" y="4572000"/>
            <a:ext cx="838200"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BB</a:t>
            </a:r>
          </a:p>
        </p:txBody>
      </p:sp>
      <p:sp>
        <p:nvSpPr>
          <p:cNvPr id="427" name="Shape 427"/>
          <p:cNvSpPr txBox="1"/>
          <p:nvPr/>
        </p:nvSpPr>
        <p:spPr>
          <a:xfrm>
            <a:off x="4114800" y="4572000"/>
            <a:ext cx="838200"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Bb</a:t>
            </a:r>
          </a:p>
        </p:txBody>
      </p:sp>
      <p:sp>
        <p:nvSpPr>
          <p:cNvPr id="428" name="Shape 428"/>
          <p:cNvSpPr txBox="1"/>
          <p:nvPr/>
        </p:nvSpPr>
        <p:spPr>
          <a:xfrm>
            <a:off x="2895600" y="5410200"/>
            <a:ext cx="838200"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Bb</a:t>
            </a:r>
          </a:p>
        </p:txBody>
      </p:sp>
      <p:sp>
        <p:nvSpPr>
          <p:cNvPr id="429" name="Shape 429"/>
          <p:cNvSpPr txBox="1"/>
          <p:nvPr/>
        </p:nvSpPr>
        <p:spPr>
          <a:xfrm>
            <a:off x="4114800" y="5334000"/>
            <a:ext cx="838200"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bb</a:t>
            </a:r>
          </a:p>
        </p:txBody>
      </p:sp>
      <p:sp>
        <p:nvSpPr>
          <p:cNvPr id="430" name="Shape 430"/>
          <p:cNvSpPr txBox="1"/>
          <p:nvPr/>
        </p:nvSpPr>
        <p:spPr>
          <a:xfrm>
            <a:off x="6705600" y="4572000"/>
            <a:ext cx="838200"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NN</a:t>
            </a:r>
          </a:p>
        </p:txBody>
      </p:sp>
      <p:sp>
        <p:nvSpPr>
          <p:cNvPr id="431" name="Shape 431"/>
          <p:cNvSpPr txBox="1"/>
          <p:nvPr/>
        </p:nvSpPr>
        <p:spPr>
          <a:xfrm>
            <a:off x="7924800" y="4572000"/>
            <a:ext cx="838200"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Nn</a:t>
            </a:r>
          </a:p>
        </p:txBody>
      </p:sp>
      <p:sp>
        <p:nvSpPr>
          <p:cNvPr id="432" name="Shape 432"/>
          <p:cNvSpPr txBox="1"/>
          <p:nvPr/>
        </p:nvSpPr>
        <p:spPr>
          <a:xfrm>
            <a:off x="6705600" y="5410200"/>
            <a:ext cx="838200"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Nn</a:t>
            </a:r>
          </a:p>
        </p:txBody>
      </p:sp>
      <p:sp>
        <p:nvSpPr>
          <p:cNvPr id="433" name="Shape 433"/>
          <p:cNvSpPr txBox="1"/>
          <p:nvPr/>
        </p:nvSpPr>
        <p:spPr>
          <a:xfrm>
            <a:off x="8001000" y="5410200"/>
            <a:ext cx="838200"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nn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1"/>
                                        <p:tgtEl>
                                          <p:spTgt spid="4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7"/>
                                        </p:tgtEl>
                                        <p:attrNameLst>
                                          <p:attrName>style.visibility</p:attrName>
                                        </p:attrNameLst>
                                      </p:cBhvr>
                                      <p:to>
                                        <p:strVal val="visible"/>
                                      </p:to>
                                    </p:set>
                                    <p:animEffect transition="in" filter="fade">
                                      <p:cBhvr>
                                        <p:cTn id="12" dur="1"/>
                                        <p:tgtEl>
                                          <p:spTgt spid="4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8"/>
                                        </p:tgtEl>
                                        <p:attrNameLst>
                                          <p:attrName>style.visibility</p:attrName>
                                        </p:attrNameLst>
                                      </p:cBhvr>
                                      <p:to>
                                        <p:strVal val="visible"/>
                                      </p:to>
                                    </p:set>
                                    <p:animEffect transition="in" filter="fade">
                                      <p:cBhvr>
                                        <p:cTn id="17" dur="1"/>
                                        <p:tgtEl>
                                          <p:spTgt spid="4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9"/>
                                        </p:tgtEl>
                                        <p:attrNameLst>
                                          <p:attrName>style.visibility</p:attrName>
                                        </p:attrNameLst>
                                      </p:cBhvr>
                                      <p:to>
                                        <p:strVal val="visible"/>
                                      </p:to>
                                    </p:set>
                                    <p:animEffect transition="in" filter="fade">
                                      <p:cBhvr>
                                        <p:cTn id="22" dur="1"/>
                                        <p:tgtEl>
                                          <p:spTgt spid="4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0"/>
                                        </p:tgtEl>
                                        <p:attrNameLst>
                                          <p:attrName>style.visibility</p:attrName>
                                        </p:attrNameLst>
                                      </p:cBhvr>
                                      <p:to>
                                        <p:strVal val="visible"/>
                                      </p:to>
                                    </p:set>
                                    <p:animEffect transition="in" filter="fade">
                                      <p:cBhvr>
                                        <p:cTn id="27" dur="1"/>
                                        <p:tgtEl>
                                          <p:spTgt spid="4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1"/>
                                        </p:tgtEl>
                                        <p:attrNameLst>
                                          <p:attrName>style.visibility</p:attrName>
                                        </p:attrNameLst>
                                      </p:cBhvr>
                                      <p:to>
                                        <p:strVal val="visible"/>
                                      </p:to>
                                    </p:set>
                                    <p:animEffect transition="in" filter="fade">
                                      <p:cBhvr>
                                        <p:cTn id="32" dur="1"/>
                                        <p:tgtEl>
                                          <p:spTgt spid="4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2"/>
                                        </p:tgtEl>
                                        <p:attrNameLst>
                                          <p:attrName>style.visibility</p:attrName>
                                        </p:attrNameLst>
                                      </p:cBhvr>
                                      <p:to>
                                        <p:strVal val="visible"/>
                                      </p:to>
                                    </p:set>
                                    <p:animEffect transition="in" filter="fade">
                                      <p:cBhvr>
                                        <p:cTn id="37" dur="1"/>
                                        <p:tgtEl>
                                          <p:spTgt spid="4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3"/>
                                        </p:tgtEl>
                                        <p:attrNameLst>
                                          <p:attrName>style.visibility</p:attrName>
                                        </p:attrNameLst>
                                      </p:cBhvr>
                                      <p:to>
                                        <p:strVal val="visible"/>
                                      </p:to>
                                    </p:set>
                                    <p:animEffect transition="in" filter="fade">
                                      <p:cBhvr>
                                        <p:cTn id="42" dur="1"/>
                                        <p:tgtEl>
                                          <p:spTgt spid="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aphicFrame>
        <p:nvGraphicFramePr>
          <p:cNvPr id="438" name="Shape 438"/>
          <p:cNvGraphicFramePr/>
          <p:nvPr/>
        </p:nvGraphicFramePr>
        <p:xfrm>
          <a:off x="1295400" y="152400"/>
          <a:ext cx="3733800" cy="2565400"/>
        </p:xfrm>
        <a:graphic>
          <a:graphicData uri="http://schemas.openxmlformats.org/drawingml/2006/table">
            <a:tbl>
              <a:tblPr firstRow="1" bandRow="1">
                <a:noFill/>
                <a:tableStyleId>{CBDE251E-748B-4D1D-B075-E9288E031A05}</a:tableStyleId>
              </a:tblPr>
              <a:tblGrid>
                <a:gridCol w="12446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tblGrid>
              <a:tr h="889000">
                <a:tc>
                  <a:txBody>
                    <a:bodyPr/>
                    <a:lstStyle/>
                    <a:p>
                      <a:pPr marL="0" marR="0" lvl="0" indent="0" algn="l" rtl="0">
                        <a:spcBef>
                          <a:spcPts val="0"/>
                        </a:spcBef>
                        <a:buSzPct val="25000"/>
                        <a:buNone/>
                      </a:pPr>
                      <a:endParaRPr sz="1800" u="none" strike="noStrike" cap="none"/>
                    </a:p>
                  </a:txBody>
                  <a:tcPr marL="91450" marR="91450" marT="45725" marB="45725"/>
                </a:tc>
                <a:tc>
                  <a:txBody>
                    <a:bodyPr/>
                    <a:lstStyle/>
                    <a:p>
                      <a:pPr marL="0" marR="0" lvl="0" indent="0" algn="ctr" rtl="0">
                        <a:spcBef>
                          <a:spcPts val="0"/>
                        </a:spcBef>
                        <a:buSzPct val="25000"/>
                        <a:buNone/>
                      </a:pPr>
                      <a:r>
                        <a:rPr lang="en-US" sz="4000" u="none" strike="noStrike" cap="none"/>
                        <a:t>B</a:t>
                      </a:r>
                    </a:p>
                  </a:txBody>
                  <a:tcPr marL="91450" marR="91450" marT="45725" marB="45725">
                    <a:solidFill>
                      <a:schemeClr val="accent4"/>
                    </a:solidFill>
                  </a:tcPr>
                </a:tc>
                <a:tc>
                  <a:txBody>
                    <a:bodyPr/>
                    <a:lstStyle/>
                    <a:p>
                      <a:pPr marL="0" marR="0" lvl="0" indent="0" algn="ctr" rtl="0">
                        <a:spcBef>
                          <a:spcPts val="0"/>
                        </a:spcBef>
                        <a:buSzPct val="25000"/>
                        <a:buNone/>
                      </a:pPr>
                      <a:r>
                        <a:rPr lang="en-US" sz="4000" u="none" strike="noStrike" cap="none"/>
                        <a:t>b</a:t>
                      </a:r>
                    </a:p>
                  </a:txBody>
                  <a:tcPr marL="91450" marR="91450" marT="45725" marB="45725">
                    <a:solidFill>
                      <a:schemeClr val="accent4"/>
                    </a:solidFill>
                  </a:tcPr>
                </a:tc>
                <a:extLst>
                  <a:ext uri="{0D108BD9-81ED-4DB2-BD59-A6C34878D82A}">
                    <a16:rowId xmlns:a16="http://schemas.microsoft.com/office/drawing/2014/main" val="10000"/>
                  </a:ext>
                </a:extLst>
              </a:tr>
              <a:tr h="787400">
                <a:tc>
                  <a:txBody>
                    <a:bodyPr/>
                    <a:lstStyle/>
                    <a:p>
                      <a:pPr marL="0" marR="0" lvl="0" indent="0" algn="ctr" rtl="0">
                        <a:lnSpc>
                          <a:spcPct val="100000"/>
                        </a:lnSpc>
                        <a:spcBef>
                          <a:spcPts val="0"/>
                        </a:spcBef>
                        <a:spcAft>
                          <a:spcPts val="0"/>
                        </a:spcAft>
                        <a:buClr>
                          <a:schemeClr val="lt1"/>
                        </a:buClr>
                        <a:buSzPct val="25000"/>
                        <a:buFont typeface="Cabin"/>
                        <a:buNone/>
                      </a:pPr>
                      <a:r>
                        <a:rPr lang="en-US" sz="4000" u="none" strike="noStrike" cap="none">
                          <a:solidFill>
                            <a:schemeClr val="lt1"/>
                          </a:solidFill>
                        </a:rPr>
                        <a:t>B</a:t>
                      </a:r>
                    </a:p>
                  </a:txBody>
                  <a:tcPr marL="91450" marR="91450" marT="45725" marB="45725">
                    <a:solidFill>
                      <a:schemeClr val="accent4"/>
                    </a:solidFill>
                  </a:tcPr>
                </a:tc>
                <a:tc>
                  <a:txBody>
                    <a:bodyPr/>
                    <a:lstStyle/>
                    <a:p>
                      <a:pPr marL="0" marR="0" lvl="0" indent="0" algn="l" rtl="0">
                        <a:spcBef>
                          <a:spcPts val="0"/>
                        </a:spcBef>
                        <a:buSzPct val="25000"/>
                        <a:buNone/>
                      </a:pPr>
                      <a:endParaRPr sz="1800" u="none" strike="noStrike" cap="none"/>
                    </a:p>
                  </a:txBody>
                  <a:tcPr marL="91450" marR="91450" marT="45725" marB="45725">
                    <a:solidFill>
                      <a:srgbClr val="CFE4A5"/>
                    </a:solidFill>
                  </a:tcPr>
                </a:tc>
                <a:tc>
                  <a:txBody>
                    <a:bodyPr/>
                    <a:lstStyle/>
                    <a:p>
                      <a:pPr marL="0" marR="0" lvl="0" indent="0" algn="l" rtl="0">
                        <a:spcBef>
                          <a:spcPts val="0"/>
                        </a:spcBef>
                        <a:buSzPct val="25000"/>
                        <a:buNone/>
                      </a:pPr>
                      <a:endParaRPr sz="1800" u="none" strike="noStrike" cap="none"/>
                    </a:p>
                  </a:txBody>
                  <a:tcPr marL="91450" marR="91450" marT="45725" marB="45725">
                    <a:solidFill>
                      <a:srgbClr val="CFE4A5"/>
                    </a:solidFill>
                  </a:tcPr>
                </a:tc>
                <a:extLst>
                  <a:ext uri="{0D108BD9-81ED-4DB2-BD59-A6C34878D82A}">
                    <a16:rowId xmlns:a16="http://schemas.microsoft.com/office/drawing/2014/main" val="10001"/>
                  </a:ext>
                </a:extLst>
              </a:tr>
              <a:tr h="889000">
                <a:tc>
                  <a:txBody>
                    <a:bodyPr/>
                    <a:lstStyle/>
                    <a:p>
                      <a:pPr marL="0" marR="0" lvl="0" indent="0" algn="ctr" rtl="0">
                        <a:lnSpc>
                          <a:spcPct val="100000"/>
                        </a:lnSpc>
                        <a:spcBef>
                          <a:spcPts val="0"/>
                        </a:spcBef>
                        <a:spcAft>
                          <a:spcPts val="0"/>
                        </a:spcAft>
                        <a:buClr>
                          <a:schemeClr val="lt1"/>
                        </a:buClr>
                        <a:buSzPct val="25000"/>
                        <a:buFont typeface="Cabin"/>
                        <a:buNone/>
                      </a:pPr>
                      <a:r>
                        <a:rPr lang="en-US" sz="4000" u="none" strike="noStrike" cap="none">
                          <a:solidFill>
                            <a:schemeClr val="lt1"/>
                          </a:solidFill>
                        </a:rPr>
                        <a:t>b</a:t>
                      </a:r>
                    </a:p>
                  </a:txBody>
                  <a:tcPr marL="91450" marR="91450" marT="45725" marB="45725">
                    <a:solidFill>
                      <a:schemeClr val="accent4"/>
                    </a:solidFill>
                  </a:tcPr>
                </a:tc>
                <a:tc>
                  <a:txBody>
                    <a:bodyPr/>
                    <a:lstStyle/>
                    <a:p>
                      <a:pPr marL="0" marR="0" lvl="0" indent="0" algn="l" rtl="0">
                        <a:spcBef>
                          <a:spcPts val="0"/>
                        </a:spcBef>
                        <a:buSzPct val="25000"/>
                        <a:buNone/>
                      </a:pPr>
                      <a:endParaRPr sz="1800" u="none" strike="noStrike" cap="none"/>
                    </a:p>
                  </a:txBody>
                  <a:tcPr marL="91450" marR="91450" marT="45725" marB="45725">
                    <a:solidFill>
                      <a:srgbClr val="CFE4A5"/>
                    </a:solidFill>
                  </a:tcPr>
                </a:tc>
                <a:tc>
                  <a:txBody>
                    <a:bodyPr/>
                    <a:lstStyle/>
                    <a:p>
                      <a:pPr marL="0" marR="0" lvl="0" indent="0" algn="l" rtl="0">
                        <a:spcBef>
                          <a:spcPts val="0"/>
                        </a:spcBef>
                        <a:buSzPct val="25000"/>
                        <a:buNone/>
                      </a:pPr>
                      <a:endParaRPr sz="1800" u="none" strike="noStrike" cap="none"/>
                    </a:p>
                  </a:txBody>
                  <a:tcPr marL="91450" marR="91450" marT="45725" marB="45725">
                    <a:solidFill>
                      <a:srgbClr val="CFE4A5"/>
                    </a:solidFill>
                  </a:tcPr>
                </a:tc>
                <a:extLst>
                  <a:ext uri="{0D108BD9-81ED-4DB2-BD59-A6C34878D82A}">
                    <a16:rowId xmlns:a16="http://schemas.microsoft.com/office/drawing/2014/main" val="10002"/>
                  </a:ext>
                </a:extLst>
              </a:tr>
            </a:tbl>
          </a:graphicData>
        </a:graphic>
      </p:graphicFrame>
      <p:graphicFrame>
        <p:nvGraphicFramePr>
          <p:cNvPr id="439" name="Shape 439"/>
          <p:cNvGraphicFramePr/>
          <p:nvPr/>
        </p:nvGraphicFramePr>
        <p:xfrm>
          <a:off x="5181600" y="152400"/>
          <a:ext cx="3733800" cy="2565400"/>
        </p:xfrm>
        <a:graphic>
          <a:graphicData uri="http://schemas.openxmlformats.org/drawingml/2006/table">
            <a:tbl>
              <a:tblPr firstRow="1" bandRow="1">
                <a:noFill/>
                <a:tableStyleId>{CBDE251E-748B-4D1D-B075-E9288E031A05}</a:tableStyleId>
              </a:tblPr>
              <a:tblGrid>
                <a:gridCol w="12446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tblGrid>
              <a:tr h="889000">
                <a:tc>
                  <a:txBody>
                    <a:bodyPr/>
                    <a:lstStyle/>
                    <a:p>
                      <a:pPr marL="0" marR="0" lvl="0" indent="0" algn="l" rtl="0">
                        <a:spcBef>
                          <a:spcPts val="0"/>
                        </a:spcBef>
                        <a:buSzPct val="25000"/>
                        <a:buNone/>
                      </a:pPr>
                      <a:endParaRPr sz="1800" u="none" strike="noStrike" cap="none"/>
                    </a:p>
                  </a:txBody>
                  <a:tcPr marL="91450" marR="91450" marT="45725" marB="45725"/>
                </a:tc>
                <a:tc>
                  <a:txBody>
                    <a:bodyPr/>
                    <a:lstStyle/>
                    <a:p>
                      <a:pPr marL="0" marR="0" lvl="0" indent="0" algn="ctr" rtl="0">
                        <a:spcBef>
                          <a:spcPts val="0"/>
                        </a:spcBef>
                        <a:buSzPct val="25000"/>
                        <a:buNone/>
                      </a:pPr>
                      <a:r>
                        <a:rPr lang="en-US" sz="4000" u="none" strike="noStrike" cap="none"/>
                        <a:t>N</a:t>
                      </a:r>
                    </a:p>
                  </a:txBody>
                  <a:tcPr marL="91450" marR="91450" marT="45725" marB="45725">
                    <a:solidFill>
                      <a:schemeClr val="accent4"/>
                    </a:solidFill>
                  </a:tcPr>
                </a:tc>
                <a:tc>
                  <a:txBody>
                    <a:bodyPr/>
                    <a:lstStyle/>
                    <a:p>
                      <a:pPr marL="0" marR="0" lvl="0" indent="0" algn="ctr" rtl="0">
                        <a:spcBef>
                          <a:spcPts val="0"/>
                        </a:spcBef>
                        <a:buSzPct val="25000"/>
                        <a:buNone/>
                      </a:pPr>
                      <a:r>
                        <a:rPr lang="en-US" sz="4000" u="none" strike="noStrike" cap="none"/>
                        <a:t>n</a:t>
                      </a:r>
                    </a:p>
                  </a:txBody>
                  <a:tcPr marL="91450" marR="91450" marT="45725" marB="45725">
                    <a:solidFill>
                      <a:schemeClr val="accent4"/>
                    </a:solidFill>
                  </a:tcPr>
                </a:tc>
                <a:extLst>
                  <a:ext uri="{0D108BD9-81ED-4DB2-BD59-A6C34878D82A}">
                    <a16:rowId xmlns:a16="http://schemas.microsoft.com/office/drawing/2014/main" val="10000"/>
                  </a:ext>
                </a:extLst>
              </a:tr>
              <a:tr h="787400">
                <a:tc>
                  <a:txBody>
                    <a:bodyPr/>
                    <a:lstStyle/>
                    <a:p>
                      <a:pPr marL="0" marR="0" lvl="0" indent="0" algn="ctr" rtl="0">
                        <a:lnSpc>
                          <a:spcPct val="100000"/>
                        </a:lnSpc>
                        <a:spcBef>
                          <a:spcPts val="0"/>
                        </a:spcBef>
                        <a:spcAft>
                          <a:spcPts val="0"/>
                        </a:spcAft>
                        <a:buClr>
                          <a:schemeClr val="lt1"/>
                        </a:buClr>
                        <a:buSzPct val="25000"/>
                        <a:buFont typeface="Cabin"/>
                        <a:buNone/>
                      </a:pPr>
                      <a:r>
                        <a:rPr lang="en-US" sz="4000" u="none" strike="noStrike" cap="none">
                          <a:solidFill>
                            <a:schemeClr val="lt1"/>
                          </a:solidFill>
                        </a:rPr>
                        <a:t>N</a:t>
                      </a:r>
                    </a:p>
                  </a:txBody>
                  <a:tcPr marL="91450" marR="91450" marT="45725" marB="45725">
                    <a:solidFill>
                      <a:schemeClr val="accent4"/>
                    </a:solidFill>
                  </a:tcPr>
                </a:tc>
                <a:tc>
                  <a:txBody>
                    <a:bodyPr/>
                    <a:lstStyle/>
                    <a:p>
                      <a:pPr marL="0" marR="0" lvl="0" indent="0" algn="l" rtl="0">
                        <a:spcBef>
                          <a:spcPts val="0"/>
                        </a:spcBef>
                        <a:buSzPct val="25000"/>
                        <a:buNone/>
                      </a:pPr>
                      <a:endParaRPr sz="1800" u="none" strike="noStrike" cap="none"/>
                    </a:p>
                  </a:txBody>
                  <a:tcPr marL="91450" marR="91450" marT="45725" marB="45725">
                    <a:solidFill>
                      <a:srgbClr val="CFE4A5"/>
                    </a:solidFill>
                  </a:tcPr>
                </a:tc>
                <a:tc>
                  <a:txBody>
                    <a:bodyPr/>
                    <a:lstStyle/>
                    <a:p>
                      <a:pPr marL="0" marR="0" lvl="0" indent="0" algn="l" rtl="0">
                        <a:spcBef>
                          <a:spcPts val="0"/>
                        </a:spcBef>
                        <a:buSzPct val="25000"/>
                        <a:buNone/>
                      </a:pPr>
                      <a:endParaRPr sz="1800" u="none" strike="noStrike" cap="none"/>
                    </a:p>
                  </a:txBody>
                  <a:tcPr marL="91450" marR="91450" marT="45725" marB="45725">
                    <a:solidFill>
                      <a:srgbClr val="CFE4A5"/>
                    </a:solidFill>
                  </a:tcPr>
                </a:tc>
                <a:extLst>
                  <a:ext uri="{0D108BD9-81ED-4DB2-BD59-A6C34878D82A}">
                    <a16:rowId xmlns:a16="http://schemas.microsoft.com/office/drawing/2014/main" val="10001"/>
                  </a:ext>
                </a:extLst>
              </a:tr>
              <a:tr h="889000">
                <a:tc>
                  <a:txBody>
                    <a:bodyPr/>
                    <a:lstStyle/>
                    <a:p>
                      <a:pPr marL="0" marR="0" lvl="0" indent="0" algn="ctr" rtl="0">
                        <a:lnSpc>
                          <a:spcPct val="100000"/>
                        </a:lnSpc>
                        <a:spcBef>
                          <a:spcPts val="0"/>
                        </a:spcBef>
                        <a:spcAft>
                          <a:spcPts val="0"/>
                        </a:spcAft>
                        <a:buClr>
                          <a:schemeClr val="lt1"/>
                        </a:buClr>
                        <a:buSzPct val="25000"/>
                        <a:buFont typeface="Cabin"/>
                        <a:buNone/>
                      </a:pPr>
                      <a:r>
                        <a:rPr lang="en-US" sz="4000" u="none" strike="noStrike" cap="none">
                          <a:solidFill>
                            <a:schemeClr val="lt1"/>
                          </a:solidFill>
                        </a:rPr>
                        <a:t>n</a:t>
                      </a:r>
                    </a:p>
                  </a:txBody>
                  <a:tcPr marL="91450" marR="91450" marT="45725" marB="45725">
                    <a:solidFill>
                      <a:schemeClr val="accent4"/>
                    </a:solidFill>
                  </a:tcPr>
                </a:tc>
                <a:tc>
                  <a:txBody>
                    <a:bodyPr/>
                    <a:lstStyle/>
                    <a:p>
                      <a:pPr marL="0" marR="0" lvl="0" indent="0" algn="l" rtl="0">
                        <a:spcBef>
                          <a:spcPts val="0"/>
                        </a:spcBef>
                        <a:buSzPct val="25000"/>
                        <a:buNone/>
                      </a:pPr>
                      <a:endParaRPr sz="1800" u="none" strike="noStrike" cap="none"/>
                    </a:p>
                  </a:txBody>
                  <a:tcPr marL="91450" marR="91450" marT="45725" marB="45725">
                    <a:solidFill>
                      <a:srgbClr val="CFE4A5"/>
                    </a:solidFill>
                  </a:tcPr>
                </a:tc>
                <a:tc>
                  <a:txBody>
                    <a:bodyPr/>
                    <a:lstStyle/>
                    <a:p>
                      <a:pPr marL="0" marR="0" lvl="0" indent="0" algn="l" rtl="0">
                        <a:spcBef>
                          <a:spcPts val="0"/>
                        </a:spcBef>
                        <a:buSzPct val="25000"/>
                        <a:buNone/>
                      </a:pPr>
                      <a:endParaRPr sz="1800" u="none" strike="noStrike" cap="none"/>
                    </a:p>
                  </a:txBody>
                  <a:tcPr marL="91450" marR="91450" marT="45725" marB="45725">
                    <a:solidFill>
                      <a:srgbClr val="CFE4A5"/>
                    </a:solidFill>
                  </a:tcPr>
                </a:tc>
                <a:extLst>
                  <a:ext uri="{0D108BD9-81ED-4DB2-BD59-A6C34878D82A}">
                    <a16:rowId xmlns:a16="http://schemas.microsoft.com/office/drawing/2014/main" val="10002"/>
                  </a:ext>
                </a:extLst>
              </a:tr>
            </a:tbl>
          </a:graphicData>
        </a:graphic>
      </p:graphicFrame>
      <p:sp>
        <p:nvSpPr>
          <p:cNvPr id="440" name="Shape 440"/>
          <p:cNvSpPr txBox="1"/>
          <p:nvPr/>
        </p:nvSpPr>
        <p:spPr>
          <a:xfrm>
            <a:off x="2743200" y="1143000"/>
            <a:ext cx="838200"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BB</a:t>
            </a:r>
          </a:p>
        </p:txBody>
      </p:sp>
      <p:sp>
        <p:nvSpPr>
          <p:cNvPr id="441" name="Shape 441"/>
          <p:cNvSpPr txBox="1"/>
          <p:nvPr/>
        </p:nvSpPr>
        <p:spPr>
          <a:xfrm>
            <a:off x="4038600" y="1143000"/>
            <a:ext cx="838200"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Bb</a:t>
            </a:r>
          </a:p>
        </p:txBody>
      </p:sp>
      <p:sp>
        <p:nvSpPr>
          <p:cNvPr id="442" name="Shape 442"/>
          <p:cNvSpPr txBox="1"/>
          <p:nvPr/>
        </p:nvSpPr>
        <p:spPr>
          <a:xfrm>
            <a:off x="2819400" y="1981200"/>
            <a:ext cx="838200"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Bb</a:t>
            </a:r>
          </a:p>
        </p:txBody>
      </p:sp>
      <p:sp>
        <p:nvSpPr>
          <p:cNvPr id="443" name="Shape 443"/>
          <p:cNvSpPr txBox="1"/>
          <p:nvPr/>
        </p:nvSpPr>
        <p:spPr>
          <a:xfrm>
            <a:off x="4038600" y="1905000"/>
            <a:ext cx="838200"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bb</a:t>
            </a:r>
          </a:p>
        </p:txBody>
      </p:sp>
      <p:sp>
        <p:nvSpPr>
          <p:cNvPr id="444" name="Shape 444"/>
          <p:cNvSpPr txBox="1"/>
          <p:nvPr/>
        </p:nvSpPr>
        <p:spPr>
          <a:xfrm>
            <a:off x="6629400" y="1143000"/>
            <a:ext cx="838200"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NN</a:t>
            </a:r>
          </a:p>
        </p:txBody>
      </p:sp>
      <p:sp>
        <p:nvSpPr>
          <p:cNvPr id="445" name="Shape 445"/>
          <p:cNvSpPr txBox="1"/>
          <p:nvPr/>
        </p:nvSpPr>
        <p:spPr>
          <a:xfrm>
            <a:off x="7848600" y="1143000"/>
            <a:ext cx="838200"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Nn</a:t>
            </a:r>
          </a:p>
        </p:txBody>
      </p:sp>
      <p:sp>
        <p:nvSpPr>
          <p:cNvPr id="446" name="Shape 446"/>
          <p:cNvSpPr txBox="1"/>
          <p:nvPr/>
        </p:nvSpPr>
        <p:spPr>
          <a:xfrm>
            <a:off x="6629400" y="1981200"/>
            <a:ext cx="838200"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Nn</a:t>
            </a:r>
          </a:p>
        </p:txBody>
      </p:sp>
      <p:sp>
        <p:nvSpPr>
          <p:cNvPr id="447" name="Shape 447"/>
          <p:cNvSpPr txBox="1"/>
          <p:nvPr/>
        </p:nvSpPr>
        <p:spPr>
          <a:xfrm>
            <a:off x="7924800" y="1981200"/>
            <a:ext cx="838200" cy="5847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nn</a:t>
            </a:r>
          </a:p>
        </p:txBody>
      </p:sp>
      <p:sp>
        <p:nvSpPr>
          <p:cNvPr id="448" name="Shape 448"/>
          <p:cNvSpPr txBox="1"/>
          <p:nvPr/>
        </p:nvSpPr>
        <p:spPr>
          <a:xfrm>
            <a:off x="1371600" y="2971800"/>
            <a:ext cx="7315200" cy="3693319"/>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bin"/>
                <a:ea typeface="Cabin"/>
                <a:cs typeface="Cabin"/>
                <a:sym typeface="Cabin"/>
              </a:rPr>
              <a:t>Genotype Ratios: 			Genotype Ratios: </a:t>
            </a:r>
          </a:p>
          <a:p>
            <a:pPr marL="0" marR="0" lvl="0" indent="0" algn="l" rtl="0">
              <a:spcBef>
                <a:spcPts val="0"/>
              </a:spcBef>
              <a:buNone/>
            </a:pPr>
            <a:endParaRPr sz="1800" b="0" i="0" u="none" strike="noStrike" cap="none">
              <a:solidFill>
                <a:schemeClr val="dk1"/>
              </a:solidFill>
              <a:latin typeface="Cabin"/>
              <a:ea typeface="Cabin"/>
              <a:cs typeface="Cabin"/>
              <a:sym typeface="Cabin"/>
            </a:endParaRPr>
          </a:p>
          <a:p>
            <a:pPr marL="0" marR="0" lvl="0" indent="0" algn="l" rtl="0">
              <a:spcBef>
                <a:spcPts val="0"/>
              </a:spcBef>
              <a:buNone/>
            </a:pPr>
            <a:endParaRPr sz="1800" b="0" i="0" u="none" strike="noStrike" cap="none">
              <a:solidFill>
                <a:schemeClr val="dk1"/>
              </a:solidFill>
              <a:latin typeface="Cabin"/>
              <a:ea typeface="Cabin"/>
              <a:cs typeface="Cabin"/>
              <a:sym typeface="Cabin"/>
            </a:endParaRPr>
          </a:p>
          <a:p>
            <a:pPr marL="0" marR="0" lvl="0" indent="0" algn="l" rtl="0">
              <a:spcBef>
                <a:spcPts val="0"/>
              </a:spcBef>
              <a:buNone/>
            </a:pPr>
            <a:endParaRPr sz="1800" b="0" i="0" u="none" strike="noStrike" cap="none">
              <a:solidFill>
                <a:schemeClr val="dk1"/>
              </a:solidFill>
              <a:latin typeface="Cabin"/>
              <a:ea typeface="Cabin"/>
              <a:cs typeface="Cabin"/>
              <a:sym typeface="Cabin"/>
            </a:endParaRPr>
          </a:p>
          <a:p>
            <a:pPr marL="0" marR="0" lvl="0" indent="0" algn="l" rtl="0">
              <a:spcBef>
                <a:spcPts val="0"/>
              </a:spcBef>
              <a:buNone/>
            </a:pPr>
            <a:endParaRPr sz="1800" b="0" i="0" u="none" strike="noStrike" cap="none">
              <a:solidFill>
                <a:schemeClr val="dk1"/>
              </a:solidFill>
              <a:latin typeface="Cabin"/>
              <a:ea typeface="Cabin"/>
              <a:cs typeface="Cabin"/>
              <a:sym typeface="Cabin"/>
            </a:endParaRPr>
          </a:p>
          <a:p>
            <a:pPr marL="0" marR="0" lvl="0" indent="0" algn="l" rtl="0">
              <a:spcBef>
                <a:spcPts val="0"/>
              </a:spcBef>
              <a:buNone/>
            </a:pPr>
            <a:endParaRPr sz="1800" b="0" i="0" u="none" strike="noStrike" cap="none">
              <a:solidFill>
                <a:schemeClr val="dk1"/>
              </a:solidFill>
              <a:latin typeface="Cabin"/>
              <a:ea typeface="Cabin"/>
              <a:cs typeface="Cabin"/>
              <a:sym typeface="Cabin"/>
            </a:endParaRPr>
          </a:p>
          <a:p>
            <a:pPr marL="0" marR="0" lvl="0" indent="0" algn="l" rtl="0">
              <a:spcBef>
                <a:spcPts val="0"/>
              </a:spcBef>
              <a:buNone/>
            </a:pPr>
            <a:endParaRPr sz="1800" b="0" i="0" u="none" strike="noStrike" cap="none">
              <a:solidFill>
                <a:schemeClr val="dk1"/>
              </a:solidFill>
              <a:latin typeface="Cabin"/>
              <a:ea typeface="Cabin"/>
              <a:cs typeface="Cabin"/>
              <a:sym typeface="Cabin"/>
            </a:endParaRPr>
          </a:p>
          <a:p>
            <a:pPr marL="0" marR="0" lvl="0" indent="0" algn="l" rtl="0">
              <a:spcBef>
                <a:spcPts val="0"/>
              </a:spcBef>
              <a:buSzPct val="25000"/>
              <a:buNone/>
            </a:pPr>
            <a:r>
              <a:rPr lang="en-US" sz="1800" b="0" i="0" u="none" strike="noStrike" cap="none">
                <a:solidFill>
                  <a:schemeClr val="dk1"/>
                </a:solidFill>
                <a:latin typeface="Cabin"/>
                <a:ea typeface="Cabin"/>
                <a:cs typeface="Cabin"/>
                <a:sym typeface="Cabin"/>
              </a:rPr>
              <a:t>Phenotype Ratios:			Phenotype Ratios:</a:t>
            </a:r>
          </a:p>
          <a:p>
            <a:pPr marL="0" marR="0" lvl="0" indent="0" algn="l" rtl="0">
              <a:spcBef>
                <a:spcPts val="0"/>
              </a:spcBef>
              <a:buNone/>
            </a:pPr>
            <a:endParaRPr sz="1800" b="0" i="0" u="none" strike="noStrike" cap="none">
              <a:solidFill>
                <a:schemeClr val="dk1"/>
              </a:solidFill>
              <a:latin typeface="Cabin"/>
              <a:ea typeface="Cabin"/>
              <a:cs typeface="Cabin"/>
              <a:sym typeface="Cabin"/>
            </a:endParaRPr>
          </a:p>
          <a:p>
            <a:pPr marL="0" marR="0" lvl="0" indent="0" algn="l" rtl="0">
              <a:spcBef>
                <a:spcPts val="0"/>
              </a:spcBef>
              <a:buNone/>
            </a:pPr>
            <a:endParaRPr sz="1800" b="0" i="0" u="none" strike="noStrike" cap="none">
              <a:solidFill>
                <a:schemeClr val="dk1"/>
              </a:solidFill>
              <a:latin typeface="Cabin"/>
              <a:ea typeface="Cabin"/>
              <a:cs typeface="Cabin"/>
              <a:sym typeface="Cabin"/>
            </a:endParaRPr>
          </a:p>
          <a:p>
            <a:pPr marL="0" marR="0" lvl="0" indent="0" algn="l" rtl="0">
              <a:spcBef>
                <a:spcPts val="0"/>
              </a:spcBef>
              <a:buNone/>
            </a:pPr>
            <a:endParaRPr sz="1800" b="0" i="0" u="none" strike="noStrike" cap="none">
              <a:solidFill>
                <a:schemeClr val="dk1"/>
              </a:solidFill>
              <a:latin typeface="Cabin"/>
              <a:ea typeface="Cabin"/>
              <a:cs typeface="Cabin"/>
              <a:sym typeface="Cabin"/>
            </a:endParaRPr>
          </a:p>
          <a:p>
            <a:pPr marL="0" marR="0" lvl="0" indent="0" algn="l" rtl="0">
              <a:spcBef>
                <a:spcPts val="0"/>
              </a:spcBef>
              <a:buNone/>
            </a:pPr>
            <a:endParaRPr sz="1800" b="0" i="0" u="none" strike="noStrike" cap="none">
              <a:solidFill>
                <a:schemeClr val="dk1"/>
              </a:solidFill>
              <a:latin typeface="Cabin"/>
              <a:ea typeface="Cabin"/>
              <a:cs typeface="Cabin"/>
              <a:sym typeface="Cabin"/>
            </a:endParaRPr>
          </a:p>
          <a:p>
            <a:pPr marL="0" marR="0" lvl="0" indent="0" algn="l" rtl="0">
              <a:spcBef>
                <a:spcPts val="0"/>
              </a:spcBef>
              <a:buNone/>
            </a:pPr>
            <a:endParaRPr sz="1800" b="0" i="0" u="none" strike="noStrike" cap="none">
              <a:solidFill>
                <a:schemeClr val="dk1"/>
              </a:solidFill>
              <a:latin typeface="Cabin"/>
              <a:ea typeface="Cabin"/>
              <a:cs typeface="Cabin"/>
              <a:sym typeface="Cabin"/>
            </a:endParaRPr>
          </a:p>
        </p:txBody>
      </p:sp>
      <p:sp>
        <p:nvSpPr>
          <p:cNvPr id="449" name="Shape 449"/>
          <p:cNvSpPr txBox="1"/>
          <p:nvPr/>
        </p:nvSpPr>
        <p:spPr>
          <a:xfrm>
            <a:off x="1981200" y="3276600"/>
            <a:ext cx="2133600" cy="156966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1/4 = BB</a:t>
            </a:r>
          </a:p>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2/4 = Bb</a:t>
            </a:r>
          </a:p>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1/4 = bb</a:t>
            </a:r>
          </a:p>
        </p:txBody>
      </p:sp>
      <p:sp>
        <p:nvSpPr>
          <p:cNvPr id="450" name="Shape 450"/>
          <p:cNvSpPr txBox="1"/>
          <p:nvPr/>
        </p:nvSpPr>
        <p:spPr>
          <a:xfrm>
            <a:off x="5334000" y="3276600"/>
            <a:ext cx="2133600" cy="156966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1/4 = NN</a:t>
            </a:r>
          </a:p>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2/4 = Nn</a:t>
            </a:r>
          </a:p>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1/4 = nn</a:t>
            </a:r>
          </a:p>
        </p:txBody>
      </p:sp>
      <p:sp>
        <p:nvSpPr>
          <p:cNvPr id="451" name="Shape 451"/>
          <p:cNvSpPr txBox="1"/>
          <p:nvPr/>
        </p:nvSpPr>
        <p:spPr>
          <a:xfrm>
            <a:off x="1447800" y="5334000"/>
            <a:ext cx="3276600" cy="1077218"/>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¾ = black fur</a:t>
            </a:r>
          </a:p>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¼ = white fur</a:t>
            </a:r>
          </a:p>
        </p:txBody>
      </p:sp>
      <p:sp>
        <p:nvSpPr>
          <p:cNvPr id="452" name="Shape 452"/>
          <p:cNvSpPr txBox="1"/>
          <p:nvPr/>
        </p:nvSpPr>
        <p:spPr>
          <a:xfrm>
            <a:off x="5334000" y="5288340"/>
            <a:ext cx="3810000" cy="1077218"/>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¾ = black nose</a:t>
            </a:r>
          </a:p>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¼ = pink nose</a:t>
            </a:r>
          </a:p>
        </p:txBody>
      </p:sp>
      <p:sp>
        <p:nvSpPr>
          <p:cNvPr id="453" name="Shape 453"/>
          <p:cNvSpPr txBox="1"/>
          <p:nvPr/>
        </p:nvSpPr>
        <p:spPr>
          <a:xfrm>
            <a:off x="228600" y="457200"/>
            <a:ext cx="8686800" cy="1015663"/>
          </a:xfrm>
          <a:prstGeom prst="rect">
            <a:avLst/>
          </a:prstGeom>
          <a:solidFill>
            <a:schemeClr val="lt1"/>
          </a:solidFill>
          <a:ln w="25400" cap="flat" cmpd="sng">
            <a:solidFill>
              <a:schemeClr val="accent3"/>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r>
              <a:rPr lang="en-US" sz="2800" b="1" i="0" u="none" strike="noStrike" cap="none">
                <a:solidFill>
                  <a:schemeClr val="dk1"/>
                </a:solidFill>
                <a:latin typeface="Cabin"/>
                <a:ea typeface="Cabin"/>
                <a:cs typeface="Cabin"/>
                <a:sym typeface="Cabin"/>
              </a:rPr>
              <a:t>Now, circle the phenotypes black fur &amp; pink nose.  </a:t>
            </a:r>
          </a:p>
          <a:p>
            <a:pPr marL="0" marR="0" lvl="0" indent="0" algn="l" rtl="0">
              <a:spcBef>
                <a:spcPts val="0"/>
              </a:spcBef>
              <a:buSzPct val="25000"/>
              <a:buNone/>
            </a:pPr>
            <a:r>
              <a:rPr lang="en-US" sz="3200" b="1" i="0" u="none" strike="noStrike" cap="none">
                <a:solidFill>
                  <a:schemeClr val="dk1"/>
                </a:solidFill>
                <a:latin typeface="Cabin"/>
                <a:ea typeface="Cabin"/>
                <a:cs typeface="Cabin"/>
                <a:sym typeface="Cabin"/>
              </a:rPr>
              <a:t>Write the fractions from each one below:</a:t>
            </a:r>
          </a:p>
        </p:txBody>
      </p:sp>
      <p:sp>
        <p:nvSpPr>
          <p:cNvPr id="454" name="Shape 454"/>
          <p:cNvSpPr txBox="1"/>
          <p:nvPr/>
        </p:nvSpPr>
        <p:spPr>
          <a:xfrm>
            <a:off x="838200" y="1600200"/>
            <a:ext cx="7315200" cy="954107"/>
          </a:xfrm>
          <a:prstGeom prst="rect">
            <a:avLst/>
          </a:prstGeom>
          <a:gradFill>
            <a:gsLst>
              <a:gs pos="0">
                <a:srgbClr val="D2D2D2"/>
              </a:gs>
              <a:gs pos="50000">
                <a:srgbClr val="C8C8C8"/>
              </a:gs>
              <a:gs pos="97000">
                <a:srgbClr val="B5B5B5"/>
              </a:gs>
              <a:gs pos="100000">
                <a:srgbClr val="B0B0B0"/>
              </a:gs>
            </a:gsLst>
            <a:path path="circle">
              <a:fillToRect l="50000" t="50000" r="50000" b="50000"/>
            </a:path>
            <a:tileRect/>
          </a:gradFill>
          <a:ln w="9525" cap="flat" cmpd="sng">
            <a:solidFill>
              <a:schemeClr val="dk1"/>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r>
              <a:rPr lang="en-US" sz="2800" b="0" i="0" u="none" strike="noStrike" cap="none">
                <a:solidFill>
                  <a:schemeClr val="dk1"/>
                </a:solidFill>
                <a:latin typeface="Cabin"/>
                <a:ea typeface="Cabin"/>
                <a:cs typeface="Cabin"/>
                <a:sym typeface="Cabin"/>
              </a:rPr>
              <a:t>      ¾ puppies are expected to have black fur</a:t>
            </a:r>
          </a:p>
          <a:p>
            <a:pPr marL="0" marR="0" lvl="0" indent="0" algn="l" rtl="0">
              <a:spcBef>
                <a:spcPts val="0"/>
              </a:spcBef>
              <a:buSzPct val="25000"/>
              <a:buNone/>
            </a:pPr>
            <a:r>
              <a:rPr lang="en-US" sz="2800" b="0" i="0" u="none" strike="noStrike" cap="none">
                <a:solidFill>
                  <a:schemeClr val="dk1"/>
                </a:solidFill>
                <a:latin typeface="Cabin"/>
                <a:ea typeface="Cabin"/>
                <a:cs typeface="Cabin"/>
                <a:sym typeface="Cabin"/>
              </a:rPr>
              <a:t>      ¼ puppies are expected to have a pink nose</a:t>
            </a:r>
          </a:p>
        </p:txBody>
      </p:sp>
      <p:sp>
        <p:nvSpPr>
          <p:cNvPr id="455" name="Shape 455"/>
          <p:cNvSpPr/>
          <p:nvPr/>
        </p:nvSpPr>
        <p:spPr>
          <a:xfrm>
            <a:off x="1295400" y="5257800"/>
            <a:ext cx="2971800" cy="762000"/>
          </a:xfrm>
          <a:prstGeom prst="ellipse">
            <a:avLst/>
          </a:prstGeom>
          <a:noFill/>
          <a:ln w="9525" cap="flat" cmpd="sng">
            <a:solidFill>
              <a:schemeClr val="accent2"/>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456" name="Shape 456"/>
          <p:cNvSpPr/>
          <p:nvPr/>
        </p:nvSpPr>
        <p:spPr>
          <a:xfrm>
            <a:off x="5105400" y="5791200"/>
            <a:ext cx="2971800" cy="762000"/>
          </a:xfrm>
          <a:prstGeom prst="ellipse">
            <a:avLst/>
          </a:prstGeom>
          <a:noFill/>
          <a:ln w="9525" cap="flat" cmpd="sng">
            <a:solidFill>
              <a:schemeClr val="accent2"/>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9"/>
                                        </p:tgtEl>
                                        <p:attrNameLst>
                                          <p:attrName>style.visibility</p:attrName>
                                        </p:attrNameLst>
                                      </p:cBhvr>
                                      <p:to>
                                        <p:strVal val="visible"/>
                                      </p:to>
                                    </p:set>
                                    <p:animEffect transition="in" filter="fade">
                                      <p:cBhvr>
                                        <p:cTn id="7" dur="1"/>
                                        <p:tgtEl>
                                          <p:spTgt spid="4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1"/>
                                        </p:tgtEl>
                                        <p:attrNameLst>
                                          <p:attrName>style.visibility</p:attrName>
                                        </p:attrNameLst>
                                      </p:cBhvr>
                                      <p:to>
                                        <p:strVal val="visible"/>
                                      </p:to>
                                    </p:set>
                                    <p:animEffect transition="in" filter="fade">
                                      <p:cBhvr>
                                        <p:cTn id="12" dur="1"/>
                                        <p:tgtEl>
                                          <p:spTgt spid="4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0"/>
                                        </p:tgtEl>
                                        <p:attrNameLst>
                                          <p:attrName>style.visibility</p:attrName>
                                        </p:attrNameLst>
                                      </p:cBhvr>
                                      <p:to>
                                        <p:strVal val="visible"/>
                                      </p:to>
                                    </p:set>
                                    <p:animEffect transition="in" filter="fade">
                                      <p:cBhvr>
                                        <p:cTn id="17" dur="1"/>
                                        <p:tgtEl>
                                          <p:spTgt spid="4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2"/>
                                        </p:tgtEl>
                                        <p:attrNameLst>
                                          <p:attrName>style.visibility</p:attrName>
                                        </p:attrNameLst>
                                      </p:cBhvr>
                                      <p:to>
                                        <p:strVal val="visible"/>
                                      </p:to>
                                    </p:set>
                                    <p:animEffect transition="in" filter="fade">
                                      <p:cBhvr>
                                        <p:cTn id="22" dur="1"/>
                                        <p:tgtEl>
                                          <p:spTgt spid="4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3"/>
                                        </p:tgtEl>
                                        <p:attrNameLst>
                                          <p:attrName>style.visibility</p:attrName>
                                        </p:attrNameLst>
                                      </p:cBhvr>
                                      <p:to>
                                        <p:strVal val="visible"/>
                                      </p:to>
                                    </p:set>
                                    <p:animEffect transition="in" filter="fade">
                                      <p:cBhvr>
                                        <p:cTn id="27" dur="1"/>
                                        <p:tgtEl>
                                          <p:spTgt spid="4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5"/>
                                        </p:tgtEl>
                                        <p:attrNameLst>
                                          <p:attrName>style.visibility</p:attrName>
                                        </p:attrNameLst>
                                      </p:cBhvr>
                                      <p:to>
                                        <p:strVal val="visible"/>
                                      </p:to>
                                    </p:set>
                                    <p:animEffect transition="in" filter="fade">
                                      <p:cBhvr>
                                        <p:cTn id="32" dur="1"/>
                                        <p:tgtEl>
                                          <p:spTgt spid="45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6"/>
                                        </p:tgtEl>
                                        <p:attrNameLst>
                                          <p:attrName>style.visibility</p:attrName>
                                        </p:attrNameLst>
                                      </p:cBhvr>
                                      <p:to>
                                        <p:strVal val="visible"/>
                                      </p:to>
                                    </p:set>
                                    <p:animEffect transition="in" filter="fade">
                                      <p:cBhvr>
                                        <p:cTn id="37" dur="1"/>
                                        <p:tgtEl>
                                          <p:spTgt spid="45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54"/>
                                        </p:tgtEl>
                                        <p:attrNameLst>
                                          <p:attrName>style.visibility</p:attrName>
                                        </p:attrNameLst>
                                      </p:cBhvr>
                                      <p:to>
                                        <p:strVal val="visible"/>
                                      </p:to>
                                    </p:set>
                                    <p:animEffect transition="in" filter="fade">
                                      <p:cBhvr>
                                        <p:cTn id="42" dur="1"/>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Calculating the percentage… </a:t>
            </a:r>
          </a:p>
        </p:txBody>
      </p:sp>
      <p:sp>
        <p:nvSpPr>
          <p:cNvPr id="462" name="Shape 462"/>
          <p:cNvSpPr txBox="1">
            <a:spLocks noGrp="1"/>
          </p:cNvSpPr>
          <p:nvPr>
            <p:ph type="body" idx="1"/>
          </p:nvPr>
        </p:nvSpPr>
        <p:spPr>
          <a:xfrm>
            <a:off x="1435608" y="1447800"/>
            <a:ext cx="7498080" cy="4800600"/>
          </a:xfrm>
          <a:prstGeom prst="rect">
            <a:avLst/>
          </a:prstGeom>
          <a:noFill/>
          <a:ln>
            <a:noFill/>
          </a:ln>
        </p:spPr>
        <p:txBody>
          <a:bodyPr wrap="square" lIns="91425" tIns="45700" rIns="91425" bIns="45700" anchor="t" anchorCtr="0">
            <a:noAutofit/>
          </a:bodyPr>
          <a:lstStyle/>
          <a:p>
            <a:pPr marL="365760" marR="0" lvl="0" indent="-289560" algn="l" rtl="0">
              <a:lnSpc>
                <a:spcPct val="100000"/>
              </a:lnSpc>
              <a:spcBef>
                <a:spcPts val="0"/>
              </a:spcBef>
              <a:buClr>
                <a:schemeClr val="accent1"/>
              </a:buClr>
              <a:buSzPct val="80000"/>
              <a:buFont typeface="Cabin"/>
              <a:buChar char="●"/>
            </a:pPr>
            <a:r>
              <a:rPr lang="en-US" sz="2800" b="1" i="0" u="none" strike="noStrike" cap="none">
                <a:solidFill>
                  <a:schemeClr val="dk1"/>
                </a:solidFill>
                <a:latin typeface="Cabin"/>
                <a:ea typeface="Cabin"/>
                <a:cs typeface="Cabin"/>
                <a:sym typeface="Cabin"/>
              </a:rPr>
              <a:t>To figure out how many are expected to have black fur with a pink nose, use the above fractions &amp;:</a:t>
            </a:r>
          </a:p>
          <a:p>
            <a:pPr marL="365760" marR="0" lvl="0" indent="-289560" algn="l" rtl="0">
              <a:lnSpc>
                <a:spcPct val="100000"/>
              </a:lnSpc>
              <a:spcBef>
                <a:spcPts val="600"/>
              </a:spcBef>
              <a:buClr>
                <a:schemeClr val="accent1"/>
              </a:buClr>
              <a:buSzPct val="80000"/>
              <a:buFont typeface="Cabin"/>
              <a:buChar char="●"/>
            </a:pPr>
            <a:r>
              <a:rPr lang="en-US" sz="2800" b="0" i="0" u="none" strike="noStrike" cap="none">
                <a:solidFill>
                  <a:schemeClr val="dk1"/>
                </a:solidFill>
                <a:latin typeface="Cabin"/>
                <a:ea typeface="Cabin"/>
                <a:cs typeface="Cabin"/>
                <a:sym typeface="Cabin"/>
              </a:rPr>
              <a:t>multiply the top numbers with one another; </a:t>
            </a:r>
          </a:p>
          <a:p>
            <a:pPr marL="365760" marR="0" lvl="0" indent="-289560" algn="l" rtl="0">
              <a:lnSpc>
                <a:spcPct val="100000"/>
              </a:lnSpc>
              <a:spcBef>
                <a:spcPts val="600"/>
              </a:spcBef>
              <a:buClr>
                <a:schemeClr val="accent1"/>
              </a:buClr>
              <a:buSzPct val="80000"/>
              <a:buFont typeface="Cabin"/>
              <a:buChar char="●"/>
            </a:pPr>
            <a:r>
              <a:rPr lang="en-US" sz="2800" b="0" i="0" u="none" strike="noStrike" cap="none">
                <a:solidFill>
                  <a:schemeClr val="dk1"/>
                </a:solidFill>
                <a:latin typeface="Cabin"/>
                <a:ea typeface="Cabin"/>
                <a:cs typeface="Cabin"/>
                <a:sym typeface="Cabin"/>
              </a:rPr>
              <a:t>then multiply the bottom numbers together. </a:t>
            </a:r>
          </a:p>
          <a:p>
            <a:pPr marL="365760" marR="0" lvl="0" indent="-289560" algn="l" rtl="0">
              <a:lnSpc>
                <a:spcPct val="100000"/>
              </a:lnSpc>
              <a:spcBef>
                <a:spcPts val="600"/>
              </a:spcBef>
              <a:buClr>
                <a:schemeClr val="accent1"/>
              </a:buClr>
              <a:buSzPct val="80000"/>
              <a:buFont typeface="Cabin"/>
              <a:buNone/>
            </a:pPr>
            <a:endParaRPr sz="2800" b="0" i="0" u="none" strike="noStrike" cap="none">
              <a:solidFill>
                <a:schemeClr val="dk1"/>
              </a:solidFill>
              <a:latin typeface="Cabin"/>
              <a:ea typeface="Cabin"/>
              <a:cs typeface="Cabin"/>
              <a:sym typeface="Cabin"/>
            </a:endParaRPr>
          </a:p>
        </p:txBody>
      </p:sp>
      <p:sp>
        <p:nvSpPr>
          <p:cNvPr id="463" name="Shape 463"/>
          <p:cNvSpPr txBox="1"/>
          <p:nvPr/>
        </p:nvSpPr>
        <p:spPr>
          <a:xfrm>
            <a:off x="990600" y="4191000"/>
            <a:ext cx="8153400" cy="1077218"/>
          </a:xfrm>
          <a:prstGeom prst="rect">
            <a:avLst/>
          </a:prstGeom>
          <a:gradFill>
            <a:gsLst>
              <a:gs pos="0">
                <a:srgbClr val="FFCFCF"/>
              </a:gs>
              <a:gs pos="50000">
                <a:srgbClr val="FFC3C5"/>
              </a:gs>
              <a:gs pos="97000">
                <a:srgbClr val="FFAFB1"/>
              </a:gs>
              <a:gs pos="100000">
                <a:srgbClr val="FFABAB"/>
              </a:gs>
            </a:gsLst>
            <a:path path="circle">
              <a:fillToRect l="50000" t="50000" r="50000" b="50000"/>
            </a:path>
            <a:tileRect/>
          </a:gradFill>
          <a:ln w="9525" cap="flat" cmpd="sng">
            <a:solidFill>
              <a:schemeClr val="accent3"/>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3200" b="0" i="0" u="sng" strike="noStrike" cap="none">
                <a:solidFill>
                  <a:schemeClr val="dk1"/>
                </a:solidFill>
                <a:latin typeface="Cabin"/>
                <a:ea typeface="Cabin"/>
                <a:cs typeface="Cabin"/>
                <a:sym typeface="Cabin"/>
              </a:rPr>
              <a:t>3</a:t>
            </a:r>
            <a:r>
              <a:rPr lang="en-US" sz="3200" b="0" i="0" u="none" strike="noStrike" cap="none">
                <a:solidFill>
                  <a:schemeClr val="dk1"/>
                </a:solidFill>
                <a:latin typeface="Cabin"/>
                <a:ea typeface="Cabin"/>
                <a:cs typeface="Cabin"/>
                <a:sym typeface="Cabin"/>
              </a:rPr>
              <a:t>   X   </a:t>
            </a:r>
            <a:r>
              <a:rPr lang="en-US" sz="3200" b="0" i="0" u="sng" strike="noStrike" cap="none">
                <a:solidFill>
                  <a:schemeClr val="dk1"/>
                </a:solidFill>
                <a:latin typeface="Cabin"/>
                <a:ea typeface="Cabin"/>
                <a:cs typeface="Cabin"/>
                <a:sym typeface="Cabin"/>
              </a:rPr>
              <a:t>1</a:t>
            </a:r>
            <a:r>
              <a:rPr lang="en-US" sz="3200" b="0" i="0" u="none" strike="noStrike" cap="none">
                <a:solidFill>
                  <a:schemeClr val="dk1"/>
                </a:solidFill>
                <a:latin typeface="Cabin"/>
                <a:ea typeface="Cabin"/>
                <a:cs typeface="Cabin"/>
                <a:sym typeface="Cabin"/>
              </a:rPr>
              <a:t>   =   </a:t>
            </a:r>
            <a:r>
              <a:rPr lang="en-US" sz="3200" b="0" i="0" u="sng" strike="noStrike" cap="none">
                <a:solidFill>
                  <a:schemeClr val="dk1"/>
                </a:solidFill>
                <a:latin typeface="Cabin"/>
                <a:ea typeface="Cabin"/>
                <a:cs typeface="Cabin"/>
                <a:sym typeface="Cabin"/>
              </a:rPr>
              <a:t> 3 </a:t>
            </a:r>
            <a:r>
              <a:rPr lang="en-US" sz="3200" b="0" i="0" u="none" strike="noStrike" cap="none">
                <a:solidFill>
                  <a:schemeClr val="dk1"/>
                </a:solidFill>
                <a:latin typeface="Cabin"/>
                <a:ea typeface="Cabin"/>
                <a:cs typeface="Cabin"/>
                <a:sym typeface="Cabin"/>
              </a:rPr>
              <a:t>  with black fur &amp; a pink nose</a:t>
            </a:r>
          </a:p>
          <a:p>
            <a:pPr marL="0" marR="0" lvl="0" indent="0" algn="l" rtl="0">
              <a:spcBef>
                <a:spcPts val="0"/>
              </a:spcBef>
              <a:buSzPct val="25000"/>
              <a:buNone/>
            </a:pPr>
            <a:r>
              <a:rPr lang="en-US" sz="3200" b="0" i="0" u="none" strike="noStrike" cap="none">
                <a:solidFill>
                  <a:schemeClr val="dk1"/>
                </a:solidFill>
                <a:latin typeface="Cabin"/>
                <a:ea typeface="Cabin"/>
                <a:cs typeface="Cabin"/>
                <a:sym typeface="Cabin"/>
              </a:rPr>
              <a:t>  4	    4	      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3"/>
                                        </p:tgtEl>
                                        <p:attrNameLst>
                                          <p:attrName>style.visibility</p:attrName>
                                        </p:attrNameLst>
                                      </p:cBhvr>
                                      <p:to>
                                        <p:strVal val="visible"/>
                                      </p:to>
                                    </p:set>
                                    <p:animEffect transition="in" filter="fade">
                                      <p:cBhvr>
                                        <p:cTn id="7" dur="1"/>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Crossing</a:t>
            </a:r>
          </a:p>
        </p:txBody>
      </p:sp>
      <p:sp>
        <p:nvSpPr>
          <p:cNvPr id="469" name="Shape 469"/>
          <p:cNvSpPr txBox="1">
            <a:spLocks noGrp="1"/>
          </p:cNvSpPr>
          <p:nvPr>
            <p:ph type="body" idx="1"/>
          </p:nvPr>
        </p:nvSpPr>
        <p:spPr>
          <a:xfrm>
            <a:off x="1435608" y="1447800"/>
            <a:ext cx="7498080" cy="4800600"/>
          </a:xfrm>
          <a:prstGeom prst="rect">
            <a:avLst/>
          </a:prstGeom>
          <a:noFill/>
          <a:ln>
            <a:noFill/>
          </a:ln>
        </p:spPr>
        <p:txBody>
          <a:bodyPr wrap="square" lIns="91425" tIns="45700" rIns="91425" bIns="45700" anchor="t" anchorCtr="0">
            <a:noAutofit/>
          </a:bodyPr>
          <a:lstStyle/>
          <a:p>
            <a:pPr marL="365760" marR="0" lvl="0" indent="-289560" algn="l" rtl="0">
              <a:lnSpc>
                <a:spcPct val="100000"/>
              </a:lnSpc>
              <a:spcBef>
                <a:spcPts val="0"/>
              </a:spcBef>
              <a:buClr>
                <a:schemeClr val="accent1"/>
              </a:buClr>
              <a:buSzPct val="80000"/>
              <a:buFont typeface="Cabin"/>
              <a:buChar char="●"/>
            </a:pPr>
            <a:r>
              <a:rPr lang="en-US" sz="2800" b="1" i="0" u="none" strike="noStrike" cap="none">
                <a:solidFill>
                  <a:schemeClr val="dk1"/>
                </a:solidFill>
                <a:latin typeface="Cabin"/>
                <a:ea typeface="Cabin"/>
                <a:cs typeface="Cabin"/>
                <a:sym typeface="Cabin"/>
              </a:rPr>
              <a:t>Method #2 </a:t>
            </a:r>
            <a:r>
              <a:rPr lang="en-US" sz="2800" b="0" i="0" u="none" strike="noStrike" cap="none">
                <a:solidFill>
                  <a:schemeClr val="dk1"/>
                </a:solidFill>
                <a:latin typeface="Cabin"/>
                <a:ea typeface="Cabin"/>
                <a:cs typeface="Cabin"/>
                <a:sym typeface="Cabin"/>
              </a:rPr>
              <a:t>- Set up a 16 box punnett square, called a </a:t>
            </a:r>
            <a:r>
              <a:rPr lang="en-US" sz="2800" b="1" i="0" u="none" strike="noStrike" cap="none">
                <a:solidFill>
                  <a:schemeClr val="dk1"/>
                </a:solidFill>
                <a:latin typeface="Cabin"/>
                <a:ea typeface="Cabin"/>
                <a:cs typeface="Cabin"/>
                <a:sym typeface="Cabin"/>
              </a:rPr>
              <a:t>dihybrid</a:t>
            </a:r>
            <a:r>
              <a:rPr lang="en-US" sz="2800" b="0" i="0" u="none" strike="noStrike" cap="none">
                <a:solidFill>
                  <a:schemeClr val="dk1"/>
                </a:solidFill>
                <a:latin typeface="Cabin"/>
                <a:ea typeface="Cabin"/>
                <a:cs typeface="Cabin"/>
                <a:sym typeface="Cabin"/>
              </a:rPr>
              <a:t> cross.  This shows two traits being crossed at the same time.  The 16 box punnett square is already set up below to show the results of crossing these two hybrid puppies.</a:t>
            </a:r>
          </a:p>
          <a:p>
            <a:pPr marL="365760" marR="0" lvl="0" indent="-289560" algn="l" rtl="0">
              <a:lnSpc>
                <a:spcPct val="100000"/>
              </a:lnSpc>
              <a:spcBef>
                <a:spcPts val="600"/>
              </a:spcBef>
              <a:buClr>
                <a:schemeClr val="accent1"/>
              </a:buClr>
              <a:buSzPct val="80000"/>
              <a:buFont typeface="Cabin"/>
              <a:buChar char="●"/>
            </a:pPr>
            <a:r>
              <a:rPr lang="en-US" sz="2800" b="0" i="0" u="none" strike="noStrike" cap="none">
                <a:solidFill>
                  <a:schemeClr val="dk1"/>
                </a:solidFill>
                <a:latin typeface="Cabin"/>
                <a:ea typeface="Cabin"/>
                <a:cs typeface="Cabin"/>
                <a:sym typeface="Cabin"/>
              </a:rPr>
              <a:t> 	What are the genotypes of the parents?  </a:t>
            </a:r>
          </a:p>
        </p:txBody>
      </p:sp>
      <p:sp>
        <p:nvSpPr>
          <p:cNvPr id="470" name="Shape 470"/>
          <p:cNvSpPr txBox="1"/>
          <p:nvPr/>
        </p:nvSpPr>
        <p:spPr>
          <a:xfrm>
            <a:off x="4267200" y="4800600"/>
            <a:ext cx="2971800" cy="523220"/>
          </a:xfrm>
          <a:prstGeom prst="rect">
            <a:avLst/>
          </a:prstGeom>
          <a:gradFill>
            <a:gsLst>
              <a:gs pos="0">
                <a:srgbClr val="EDFFCB"/>
              </a:gs>
              <a:gs pos="50000">
                <a:srgbClr val="EAFFBF"/>
              </a:gs>
              <a:gs pos="97000">
                <a:srgbClr val="E3FFAB"/>
              </a:gs>
              <a:gs pos="100000">
                <a:srgbClr val="E3FFA5"/>
              </a:gs>
            </a:gsLst>
            <a:path path="circle">
              <a:fillToRect l="50000" t="50000" r="50000" b="50000"/>
            </a:path>
            <a:tileRect/>
          </a:gradFill>
          <a:ln w="9525" cap="flat" cmpd="sng">
            <a:solidFill>
              <a:schemeClr val="accent4"/>
            </a:solidFill>
            <a:prstDash val="solid"/>
            <a:round/>
            <a:headEnd type="none" w="med" len="med"/>
            <a:tailEnd type="none" w="med" len="med"/>
          </a:ln>
        </p:spPr>
        <p:txBody>
          <a:bodyPr wrap="square" lIns="91425" tIns="45700" rIns="91425" bIns="45700" anchor="t" anchorCtr="0">
            <a:noAutofit/>
          </a:bodyPr>
          <a:lstStyle/>
          <a:p>
            <a:pPr marL="0" marR="0" lvl="0" indent="0" algn="ctr" rtl="0">
              <a:spcBef>
                <a:spcPts val="0"/>
              </a:spcBef>
              <a:buSzPct val="25000"/>
              <a:buNone/>
            </a:pPr>
            <a:r>
              <a:rPr lang="en-US" sz="2800" b="0" i="0" u="none" strike="noStrike" cap="none">
                <a:solidFill>
                  <a:schemeClr val="dk1"/>
                </a:solidFill>
                <a:latin typeface="Cabin"/>
                <a:ea typeface="Cabin"/>
                <a:cs typeface="Cabin"/>
                <a:sym typeface="Cabin"/>
              </a:rPr>
              <a:t>BbNn x BbNn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0"/>
                                        </p:tgtEl>
                                        <p:attrNameLst>
                                          <p:attrName>style.visibility</p:attrName>
                                        </p:attrNameLst>
                                      </p:cBhvr>
                                      <p:to>
                                        <p:strVal val="visible"/>
                                      </p:to>
                                    </p:set>
                                    <p:animEffect transition="in" filter="fade">
                                      <p:cBhvr>
                                        <p:cTn id="7" dur="1"/>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Dihybrid Cross</a:t>
            </a:r>
          </a:p>
        </p:txBody>
      </p:sp>
      <p:graphicFrame>
        <p:nvGraphicFramePr>
          <p:cNvPr id="476" name="Shape 476"/>
          <p:cNvGraphicFramePr/>
          <p:nvPr/>
        </p:nvGraphicFramePr>
        <p:xfrm>
          <a:off x="1295400" y="1981200"/>
          <a:ext cx="7499375" cy="1854250"/>
        </p:xfrm>
        <a:graphic>
          <a:graphicData uri="http://schemas.openxmlformats.org/drawingml/2006/table">
            <a:tbl>
              <a:tblPr firstRow="1" bandRow="1">
                <a:noFill/>
                <a:tableStyleId>{CBDE251E-748B-4D1D-B075-E9288E031A05}</a:tableStyleId>
              </a:tblPr>
              <a:tblGrid>
                <a:gridCol w="1499875">
                  <a:extLst>
                    <a:ext uri="{9D8B030D-6E8A-4147-A177-3AD203B41FA5}">
                      <a16:colId xmlns:a16="http://schemas.microsoft.com/office/drawing/2014/main" val="20000"/>
                    </a:ext>
                  </a:extLst>
                </a:gridCol>
                <a:gridCol w="1499875">
                  <a:extLst>
                    <a:ext uri="{9D8B030D-6E8A-4147-A177-3AD203B41FA5}">
                      <a16:colId xmlns:a16="http://schemas.microsoft.com/office/drawing/2014/main" val="20001"/>
                    </a:ext>
                  </a:extLst>
                </a:gridCol>
                <a:gridCol w="1499875">
                  <a:extLst>
                    <a:ext uri="{9D8B030D-6E8A-4147-A177-3AD203B41FA5}">
                      <a16:colId xmlns:a16="http://schemas.microsoft.com/office/drawing/2014/main" val="20002"/>
                    </a:ext>
                  </a:extLst>
                </a:gridCol>
                <a:gridCol w="1499875">
                  <a:extLst>
                    <a:ext uri="{9D8B030D-6E8A-4147-A177-3AD203B41FA5}">
                      <a16:colId xmlns:a16="http://schemas.microsoft.com/office/drawing/2014/main" val="20003"/>
                    </a:ext>
                  </a:extLst>
                </a:gridCol>
                <a:gridCol w="1499875">
                  <a:extLst>
                    <a:ext uri="{9D8B030D-6E8A-4147-A177-3AD203B41FA5}">
                      <a16:colId xmlns:a16="http://schemas.microsoft.com/office/drawing/2014/main" val="20004"/>
                    </a:ext>
                  </a:extLst>
                </a:gridCol>
              </a:tblGrid>
              <a:tr h="370850">
                <a:tc>
                  <a:txBody>
                    <a:bodyPr/>
                    <a:lstStyle/>
                    <a:p>
                      <a:pPr marL="0" marR="0" lvl="0" indent="0" algn="ctr" rtl="0">
                        <a:spcBef>
                          <a:spcPts val="0"/>
                        </a:spcBef>
                        <a:buSzPct val="25000"/>
                        <a:buNone/>
                      </a:pPr>
                      <a:endParaRPr sz="1800" u="none" strike="noStrike" cap="none"/>
                    </a:p>
                  </a:txBody>
                  <a:tcPr marL="91450" marR="91450" marT="45725" marB="45725">
                    <a:solidFill>
                      <a:schemeClr val="lt1"/>
                    </a:solidFill>
                  </a:tcPr>
                </a:tc>
                <a:tc>
                  <a:txBody>
                    <a:bodyPr/>
                    <a:lstStyle/>
                    <a:p>
                      <a:pPr marL="0" marR="0" lvl="0" indent="0" algn="ctr" rtl="0">
                        <a:spcBef>
                          <a:spcPts val="0"/>
                        </a:spcBef>
                        <a:buSzPct val="25000"/>
                        <a:buNone/>
                      </a:pPr>
                      <a:r>
                        <a:rPr lang="en-US" sz="1800" u="none" strike="noStrike" cap="none">
                          <a:solidFill>
                            <a:schemeClr val="accent3"/>
                          </a:solidFill>
                        </a:rPr>
                        <a:t>BN</a:t>
                      </a:r>
                    </a:p>
                  </a:txBody>
                  <a:tcPr marL="91450" marR="91450" marT="45725" marB="45725">
                    <a:solidFill>
                      <a:srgbClr val="FFE29C"/>
                    </a:solidFill>
                  </a:tcPr>
                </a:tc>
                <a:tc>
                  <a:txBody>
                    <a:bodyPr/>
                    <a:lstStyle/>
                    <a:p>
                      <a:pPr marL="0" marR="0" lvl="0" indent="0" algn="ctr" rtl="0">
                        <a:spcBef>
                          <a:spcPts val="0"/>
                        </a:spcBef>
                        <a:buSzPct val="25000"/>
                        <a:buNone/>
                      </a:pPr>
                      <a:r>
                        <a:rPr lang="en-US" sz="1800" u="none" strike="noStrike" cap="none">
                          <a:solidFill>
                            <a:schemeClr val="accent3"/>
                          </a:solidFill>
                        </a:rPr>
                        <a:t>Bn</a:t>
                      </a:r>
                    </a:p>
                  </a:txBody>
                  <a:tcPr marL="91450" marR="91450" marT="45725" marB="45725">
                    <a:solidFill>
                      <a:srgbClr val="FFE29C"/>
                    </a:solidFill>
                  </a:tcPr>
                </a:tc>
                <a:tc>
                  <a:txBody>
                    <a:bodyPr/>
                    <a:lstStyle/>
                    <a:p>
                      <a:pPr marL="0" marR="0" lvl="0" indent="0" algn="ctr" rtl="0">
                        <a:spcBef>
                          <a:spcPts val="0"/>
                        </a:spcBef>
                        <a:buSzPct val="25000"/>
                        <a:buNone/>
                      </a:pPr>
                      <a:r>
                        <a:rPr lang="en-US" sz="1800" u="none" strike="noStrike" cap="none">
                          <a:solidFill>
                            <a:schemeClr val="accent3"/>
                          </a:solidFill>
                        </a:rPr>
                        <a:t>bN</a:t>
                      </a:r>
                    </a:p>
                  </a:txBody>
                  <a:tcPr marL="91450" marR="91450" marT="45725" marB="45725">
                    <a:solidFill>
                      <a:srgbClr val="FFE29C"/>
                    </a:solidFill>
                  </a:tcPr>
                </a:tc>
                <a:tc>
                  <a:txBody>
                    <a:bodyPr/>
                    <a:lstStyle/>
                    <a:p>
                      <a:pPr marL="0" marR="0" lvl="0" indent="0" algn="ctr" rtl="0">
                        <a:spcBef>
                          <a:spcPts val="0"/>
                        </a:spcBef>
                        <a:buSzPct val="25000"/>
                        <a:buNone/>
                      </a:pPr>
                      <a:r>
                        <a:rPr lang="en-US" sz="1800" u="none" strike="noStrike" cap="none">
                          <a:solidFill>
                            <a:schemeClr val="accent3"/>
                          </a:solidFill>
                        </a:rPr>
                        <a:t>bn</a:t>
                      </a:r>
                    </a:p>
                  </a:txBody>
                  <a:tcPr marL="91450" marR="91450" marT="45725" marB="45725">
                    <a:solidFill>
                      <a:srgbClr val="FFE29C"/>
                    </a:solidFill>
                  </a:tcPr>
                </a:tc>
                <a:extLst>
                  <a:ext uri="{0D108BD9-81ED-4DB2-BD59-A6C34878D82A}">
                    <a16:rowId xmlns:a16="http://schemas.microsoft.com/office/drawing/2014/main" val="10000"/>
                  </a:ext>
                </a:extLst>
              </a:tr>
              <a:tr h="370850">
                <a:tc>
                  <a:txBody>
                    <a:bodyPr/>
                    <a:lstStyle/>
                    <a:p>
                      <a:pPr marL="0" marR="0" lvl="0" indent="0" algn="ctr" rtl="0">
                        <a:spcBef>
                          <a:spcPts val="0"/>
                        </a:spcBef>
                        <a:buSzPct val="25000"/>
                        <a:buNone/>
                      </a:pPr>
                      <a:r>
                        <a:rPr lang="en-US" sz="1800" b="1" u="none" strike="noStrike" cap="none">
                          <a:solidFill>
                            <a:schemeClr val="accent3"/>
                          </a:solidFill>
                        </a:rPr>
                        <a:t>BN</a:t>
                      </a:r>
                    </a:p>
                  </a:txBody>
                  <a:tcPr marL="91450" marR="91450" marT="45725" marB="45725">
                    <a:solidFill>
                      <a:srgbClr val="FFE29C"/>
                    </a:solidFill>
                  </a:tcPr>
                </a:tc>
                <a:tc>
                  <a:txBody>
                    <a:bodyPr/>
                    <a:lstStyle/>
                    <a:p>
                      <a:pPr marL="0" marR="0" lvl="0" indent="0" algn="ctr" rtl="0">
                        <a:spcBef>
                          <a:spcPts val="0"/>
                        </a:spcBef>
                        <a:buSzPct val="25000"/>
                        <a:buNone/>
                      </a:pPr>
                      <a:r>
                        <a:rPr lang="en-US" sz="1800" u="none" strike="noStrike" cap="none"/>
                        <a:t>BBNN</a:t>
                      </a:r>
                    </a:p>
                  </a:txBody>
                  <a:tcPr marL="91450" marR="91450" marT="45725" marB="45725">
                    <a:solidFill>
                      <a:schemeClr val="accent2"/>
                    </a:solidFill>
                  </a:tcPr>
                </a:tc>
                <a:tc>
                  <a:txBody>
                    <a:bodyPr/>
                    <a:lstStyle/>
                    <a:p>
                      <a:pPr marL="0" marR="0" lvl="0" indent="0" algn="ctr" rtl="0">
                        <a:spcBef>
                          <a:spcPts val="0"/>
                        </a:spcBef>
                        <a:buSzPct val="25000"/>
                        <a:buNone/>
                      </a:pPr>
                      <a:r>
                        <a:rPr lang="en-US" sz="1800" u="none" strike="noStrike" cap="none"/>
                        <a:t>BBNn</a:t>
                      </a:r>
                    </a:p>
                  </a:txBody>
                  <a:tcPr marL="91450" marR="91450" marT="45725" marB="45725">
                    <a:solidFill>
                      <a:schemeClr val="accent2"/>
                    </a:solidFill>
                  </a:tcPr>
                </a:tc>
                <a:tc>
                  <a:txBody>
                    <a:bodyPr/>
                    <a:lstStyle/>
                    <a:p>
                      <a:pPr marL="0" marR="0" lvl="0" indent="0" algn="ctr" rtl="0">
                        <a:spcBef>
                          <a:spcPts val="0"/>
                        </a:spcBef>
                        <a:buSzPct val="25000"/>
                        <a:buNone/>
                      </a:pPr>
                      <a:r>
                        <a:rPr lang="en-US" sz="1800" u="none" strike="noStrike" cap="none"/>
                        <a:t>BbNN</a:t>
                      </a:r>
                    </a:p>
                  </a:txBody>
                  <a:tcPr marL="91450" marR="91450" marT="45725" marB="45725">
                    <a:solidFill>
                      <a:schemeClr val="accent2"/>
                    </a:solidFill>
                  </a:tcPr>
                </a:tc>
                <a:tc>
                  <a:txBody>
                    <a:bodyPr/>
                    <a:lstStyle/>
                    <a:p>
                      <a:pPr marL="0" marR="0" lvl="0" indent="0" algn="ctr" rtl="0">
                        <a:spcBef>
                          <a:spcPts val="0"/>
                        </a:spcBef>
                        <a:buSzPct val="25000"/>
                        <a:buNone/>
                      </a:pPr>
                      <a:r>
                        <a:rPr lang="en-US" sz="1800" u="none" strike="noStrike" cap="none"/>
                        <a:t>BbNn</a:t>
                      </a:r>
                    </a:p>
                  </a:txBody>
                  <a:tcPr marL="91450" marR="91450" marT="45725" marB="45725">
                    <a:solidFill>
                      <a:schemeClr val="accent2"/>
                    </a:solidFill>
                  </a:tcPr>
                </a:tc>
                <a:extLst>
                  <a:ext uri="{0D108BD9-81ED-4DB2-BD59-A6C34878D82A}">
                    <a16:rowId xmlns:a16="http://schemas.microsoft.com/office/drawing/2014/main" val="10001"/>
                  </a:ext>
                </a:extLst>
              </a:tr>
              <a:tr h="370850">
                <a:tc>
                  <a:txBody>
                    <a:bodyPr/>
                    <a:lstStyle/>
                    <a:p>
                      <a:pPr marL="0" marR="0" lvl="0" indent="0" algn="ctr" rtl="0">
                        <a:spcBef>
                          <a:spcPts val="0"/>
                        </a:spcBef>
                        <a:buSzPct val="25000"/>
                        <a:buNone/>
                      </a:pPr>
                      <a:r>
                        <a:rPr lang="en-US" sz="1800" b="1" u="none" strike="noStrike" cap="none">
                          <a:solidFill>
                            <a:schemeClr val="accent3"/>
                          </a:solidFill>
                        </a:rPr>
                        <a:t>Bn</a:t>
                      </a:r>
                    </a:p>
                  </a:txBody>
                  <a:tcPr marL="91450" marR="91450" marT="45725" marB="45725">
                    <a:solidFill>
                      <a:srgbClr val="FFE29C"/>
                    </a:solidFill>
                  </a:tcPr>
                </a:tc>
                <a:tc>
                  <a:txBody>
                    <a:bodyPr/>
                    <a:lstStyle/>
                    <a:p>
                      <a:pPr marL="0" marR="0" lvl="0" indent="0" algn="ctr" rtl="0">
                        <a:spcBef>
                          <a:spcPts val="0"/>
                        </a:spcBef>
                        <a:buSzPct val="25000"/>
                        <a:buNone/>
                      </a:pPr>
                      <a:r>
                        <a:rPr lang="en-US" sz="1800" u="none" strike="noStrike" cap="none"/>
                        <a:t>BBNn</a:t>
                      </a:r>
                    </a:p>
                  </a:txBody>
                  <a:tcPr marL="91450" marR="91450" marT="45725" marB="45725">
                    <a:solidFill>
                      <a:schemeClr val="accent2"/>
                    </a:solidFill>
                  </a:tcPr>
                </a:tc>
                <a:tc>
                  <a:txBody>
                    <a:bodyPr/>
                    <a:lstStyle/>
                    <a:p>
                      <a:pPr marL="0" marR="0" lvl="0" indent="0" algn="ctr" rtl="0">
                        <a:spcBef>
                          <a:spcPts val="0"/>
                        </a:spcBef>
                        <a:buSzPct val="25000"/>
                        <a:buNone/>
                      </a:pPr>
                      <a:r>
                        <a:rPr lang="en-US" sz="1800" u="none" strike="noStrike" cap="none"/>
                        <a:t>BBnn</a:t>
                      </a:r>
                    </a:p>
                  </a:txBody>
                  <a:tcPr marL="91450" marR="91450" marT="45725" marB="45725">
                    <a:solidFill>
                      <a:schemeClr val="accent2"/>
                    </a:solidFill>
                  </a:tcPr>
                </a:tc>
                <a:tc>
                  <a:txBody>
                    <a:bodyPr/>
                    <a:lstStyle/>
                    <a:p>
                      <a:pPr marL="0" marR="0" lvl="0" indent="0" algn="ctr" rtl="0">
                        <a:spcBef>
                          <a:spcPts val="0"/>
                        </a:spcBef>
                        <a:buSzPct val="25000"/>
                        <a:buNone/>
                      </a:pPr>
                      <a:r>
                        <a:rPr lang="en-US" sz="1800" u="none" strike="noStrike" cap="none"/>
                        <a:t>BbNn</a:t>
                      </a:r>
                    </a:p>
                  </a:txBody>
                  <a:tcPr marL="91450" marR="91450" marT="45725" marB="45725">
                    <a:solidFill>
                      <a:schemeClr val="accent2"/>
                    </a:solidFill>
                  </a:tcPr>
                </a:tc>
                <a:tc>
                  <a:txBody>
                    <a:bodyPr/>
                    <a:lstStyle/>
                    <a:p>
                      <a:pPr marL="0" marR="0" lvl="0" indent="0" algn="ctr" rtl="0">
                        <a:spcBef>
                          <a:spcPts val="0"/>
                        </a:spcBef>
                        <a:buSzPct val="25000"/>
                        <a:buNone/>
                      </a:pPr>
                      <a:r>
                        <a:rPr lang="en-US" sz="1800" u="none" strike="noStrike" cap="none"/>
                        <a:t>Bbnn</a:t>
                      </a:r>
                    </a:p>
                  </a:txBody>
                  <a:tcPr marL="91450" marR="91450" marT="45725" marB="45725">
                    <a:solidFill>
                      <a:schemeClr val="accent2"/>
                    </a:solidFill>
                  </a:tcPr>
                </a:tc>
                <a:extLst>
                  <a:ext uri="{0D108BD9-81ED-4DB2-BD59-A6C34878D82A}">
                    <a16:rowId xmlns:a16="http://schemas.microsoft.com/office/drawing/2014/main" val="10002"/>
                  </a:ext>
                </a:extLst>
              </a:tr>
              <a:tr h="370850">
                <a:tc>
                  <a:txBody>
                    <a:bodyPr/>
                    <a:lstStyle/>
                    <a:p>
                      <a:pPr marL="0" marR="0" lvl="0" indent="0" algn="ctr" rtl="0">
                        <a:spcBef>
                          <a:spcPts val="0"/>
                        </a:spcBef>
                        <a:buSzPct val="25000"/>
                        <a:buNone/>
                      </a:pPr>
                      <a:r>
                        <a:rPr lang="en-US" sz="1800" b="1" u="none" strike="noStrike" cap="none">
                          <a:solidFill>
                            <a:schemeClr val="accent3"/>
                          </a:solidFill>
                        </a:rPr>
                        <a:t>bN</a:t>
                      </a:r>
                    </a:p>
                  </a:txBody>
                  <a:tcPr marL="91450" marR="91450" marT="45725" marB="45725">
                    <a:solidFill>
                      <a:srgbClr val="FFE29C"/>
                    </a:solidFill>
                  </a:tcPr>
                </a:tc>
                <a:tc>
                  <a:txBody>
                    <a:bodyPr/>
                    <a:lstStyle/>
                    <a:p>
                      <a:pPr marL="0" marR="0" lvl="0" indent="0" algn="ctr" rtl="0">
                        <a:spcBef>
                          <a:spcPts val="0"/>
                        </a:spcBef>
                        <a:buSzPct val="25000"/>
                        <a:buNone/>
                      </a:pPr>
                      <a:r>
                        <a:rPr lang="en-US" sz="1800" u="none" strike="noStrike" cap="none"/>
                        <a:t>BbNN</a:t>
                      </a:r>
                    </a:p>
                  </a:txBody>
                  <a:tcPr marL="91450" marR="91450" marT="45725" marB="45725">
                    <a:solidFill>
                      <a:schemeClr val="accent2"/>
                    </a:solidFill>
                  </a:tcPr>
                </a:tc>
                <a:tc>
                  <a:txBody>
                    <a:bodyPr/>
                    <a:lstStyle/>
                    <a:p>
                      <a:pPr marL="0" marR="0" lvl="0" indent="0" algn="ctr" rtl="0">
                        <a:spcBef>
                          <a:spcPts val="0"/>
                        </a:spcBef>
                        <a:buSzPct val="25000"/>
                        <a:buNone/>
                      </a:pPr>
                      <a:r>
                        <a:rPr lang="en-US" sz="1800" u="none" strike="noStrike" cap="none"/>
                        <a:t>BbNn</a:t>
                      </a:r>
                    </a:p>
                  </a:txBody>
                  <a:tcPr marL="91450" marR="91450" marT="45725" marB="45725">
                    <a:solidFill>
                      <a:schemeClr val="accent2"/>
                    </a:solidFill>
                  </a:tcPr>
                </a:tc>
                <a:tc>
                  <a:txBody>
                    <a:bodyPr/>
                    <a:lstStyle/>
                    <a:p>
                      <a:pPr marL="0" marR="0" lvl="0" indent="0" algn="ctr" rtl="0">
                        <a:spcBef>
                          <a:spcPts val="0"/>
                        </a:spcBef>
                        <a:buSzPct val="25000"/>
                        <a:buNone/>
                      </a:pPr>
                      <a:r>
                        <a:rPr lang="en-US" sz="1800" u="none" strike="noStrike" cap="none"/>
                        <a:t>bbNN</a:t>
                      </a:r>
                    </a:p>
                  </a:txBody>
                  <a:tcPr marL="91450" marR="91450" marT="45725" marB="45725">
                    <a:solidFill>
                      <a:schemeClr val="accent2"/>
                    </a:solidFill>
                  </a:tcPr>
                </a:tc>
                <a:tc>
                  <a:txBody>
                    <a:bodyPr/>
                    <a:lstStyle/>
                    <a:p>
                      <a:pPr marL="0" marR="0" lvl="0" indent="0" algn="ctr" rtl="0">
                        <a:spcBef>
                          <a:spcPts val="0"/>
                        </a:spcBef>
                        <a:buSzPct val="25000"/>
                        <a:buNone/>
                      </a:pPr>
                      <a:r>
                        <a:rPr lang="en-US" sz="1800" u="none" strike="noStrike" cap="none"/>
                        <a:t>bbNn</a:t>
                      </a:r>
                    </a:p>
                  </a:txBody>
                  <a:tcPr marL="91450" marR="91450" marT="45725" marB="45725">
                    <a:solidFill>
                      <a:schemeClr val="accent2"/>
                    </a:solidFill>
                  </a:tcPr>
                </a:tc>
                <a:extLst>
                  <a:ext uri="{0D108BD9-81ED-4DB2-BD59-A6C34878D82A}">
                    <a16:rowId xmlns:a16="http://schemas.microsoft.com/office/drawing/2014/main" val="10003"/>
                  </a:ext>
                </a:extLst>
              </a:tr>
              <a:tr h="370850">
                <a:tc>
                  <a:txBody>
                    <a:bodyPr/>
                    <a:lstStyle/>
                    <a:p>
                      <a:pPr marL="0" marR="0" lvl="0" indent="0" algn="ctr" rtl="0">
                        <a:spcBef>
                          <a:spcPts val="0"/>
                        </a:spcBef>
                        <a:buSzPct val="25000"/>
                        <a:buNone/>
                      </a:pPr>
                      <a:r>
                        <a:rPr lang="en-US" sz="1800" b="1" u="none" strike="noStrike" cap="none">
                          <a:solidFill>
                            <a:schemeClr val="accent3"/>
                          </a:solidFill>
                        </a:rPr>
                        <a:t>bn</a:t>
                      </a:r>
                    </a:p>
                  </a:txBody>
                  <a:tcPr marL="91450" marR="91450" marT="45725" marB="45725">
                    <a:solidFill>
                      <a:srgbClr val="FFE29C"/>
                    </a:solidFill>
                  </a:tcPr>
                </a:tc>
                <a:tc>
                  <a:txBody>
                    <a:bodyPr/>
                    <a:lstStyle/>
                    <a:p>
                      <a:pPr marL="0" marR="0" lvl="0" indent="0" algn="ctr" rtl="0">
                        <a:spcBef>
                          <a:spcPts val="0"/>
                        </a:spcBef>
                        <a:buSzPct val="25000"/>
                        <a:buNone/>
                      </a:pPr>
                      <a:endParaRPr sz="1800" u="none" strike="noStrike" cap="none"/>
                    </a:p>
                  </a:txBody>
                  <a:tcPr marL="91450" marR="91450" marT="45725" marB="45725">
                    <a:solidFill>
                      <a:schemeClr val="accent2"/>
                    </a:solidFill>
                  </a:tcPr>
                </a:tc>
                <a:tc>
                  <a:txBody>
                    <a:bodyPr/>
                    <a:lstStyle/>
                    <a:p>
                      <a:pPr marL="0" marR="0" lvl="0" indent="0" algn="ctr" rtl="0">
                        <a:spcBef>
                          <a:spcPts val="0"/>
                        </a:spcBef>
                        <a:buSzPct val="25000"/>
                        <a:buNone/>
                      </a:pPr>
                      <a:r>
                        <a:rPr lang="en-US" sz="1800" u="none" strike="noStrike" cap="none"/>
                        <a:t>Bbnn</a:t>
                      </a:r>
                    </a:p>
                  </a:txBody>
                  <a:tcPr marL="91450" marR="91450" marT="45725" marB="45725">
                    <a:solidFill>
                      <a:schemeClr val="accent2"/>
                    </a:solidFill>
                  </a:tcPr>
                </a:tc>
                <a:tc>
                  <a:txBody>
                    <a:bodyPr/>
                    <a:lstStyle/>
                    <a:p>
                      <a:pPr marL="0" marR="0" lvl="0" indent="0" algn="ctr" rtl="0">
                        <a:spcBef>
                          <a:spcPts val="0"/>
                        </a:spcBef>
                        <a:buSzPct val="25000"/>
                        <a:buNone/>
                      </a:pPr>
                      <a:endParaRPr sz="1800" u="none" strike="noStrike" cap="none"/>
                    </a:p>
                  </a:txBody>
                  <a:tcPr marL="91450" marR="91450" marT="45725" marB="45725">
                    <a:solidFill>
                      <a:schemeClr val="accent2"/>
                    </a:solidFill>
                  </a:tcPr>
                </a:tc>
                <a:tc>
                  <a:txBody>
                    <a:bodyPr/>
                    <a:lstStyle/>
                    <a:p>
                      <a:pPr marL="0" marR="0" lvl="0" indent="0" algn="ctr" rtl="0">
                        <a:spcBef>
                          <a:spcPts val="0"/>
                        </a:spcBef>
                        <a:buSzPct val="25000"/>
                        <a:buNone/>
                      </a:pPr>
                      <a:r>
                        <a:rPr lang="en-US" sz="1800" u="none" strike="noStrike" cap="none"/>
                        <a:t>bbnn</a:t>
                      </a:r>
                    </a:p>
                  </a:txBody>
                  <a:tcPr marL="91450" marR="91450" marT="45725" marB="45725">
                    <a:solidFill>
                      <a:schemeClr val="accent2"/>
                    </a:solidFill>
                  </a:tcPr>
                </a:tc>
                <a:extLst>
                  <a:ext uri="{0D108BD9-81ED-4DB2-BD59-A6C34878D82A}">
                    <a16:rowId xmlns:a16="http://schemas.microsoft.com/office/drawing/2014/main" val="10004"/>
                  </a:ext>
                </a:extLst>
              </a:tr>
            </a:tbl>
          </a:graphicData>
        </a:graphic>
      </p:graphicFrame>
      <p:sp>
        <p:nvSpPr>
          <p:cNvPr id="477" name="Shape 477"/>
          <p:cNvSpPr txBox="1"/>
          <p:nvPr/>
        </p:nvSpPr>
        <p:spPr>
          <a:xfrm>
            <a:off x="2971800" y="3505200"/>
            <a:ext cx="1219200" cy="36933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b="0" i="0" u="none" strike="noStrike" cap="none">
                <a:solidFill>
                  <a:schemeClr val="dk1"/>
                </a:solidFill>
                <a:latin typeface="Cabin"/>
                <a:ea typeface="Cabin"/>
                <a:cs typeface="Cabin"/>
                <a:sym typeface="Cabin"/>
              </a:rPr>
              <a:t>BbNn</a:t>
            </a:r>
          </a:p>
        </p:txBody>
      </p:sp>
      <p:sp>
        <p:nvSpPr>
          <p:cNvPr id="478" name="Shape 478"/>
          <p:cNvSpPr txBox="1"/>
          <p:nvPr/>
        </p:nvSpPr>
        <p:spPr>
          <a:xfrm>
            <a:off x="5943600" y="3505200"/>
            <a:ext cx="1219200" cy="36933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800" b="0" i="0" u="none" strike="noStrike" cap="none">
                <a:solidFill>
                  <a:schemeClr val="dk1"/>
                </a:solidFill>
                <a:latin typeface="Cabin"/>
                <a:ea typeface="Cabin"/>
                <a:cs typeface="Cabin"/>
                <a:sym typeface="Cabin"/>
              </a:rPr>
              <a:t>bbNn</a:t>
            </a:r>
          </a:p>
        </p:txBody>
      </p:sp>
      <p:sp>
        <p:nvSpPr>
          <p:cNvPr id="479" name="Shape 479"/>
          <p:cNvSpPr/>
          <p:nvPr/>
        </p:nvSpPr>
        <p:spPr>
          <a:xfrm>
            <a:off x="4572000" y="2667000"/>
            <a:ext cx="914400" cy="533400"/>
          </a:xfrm>
          <a:prstGeom prst="ellipse">
            <a:avLst/>
          </a:prstGeom>
          <a:noFill/>
          <a:ln w="9525"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480" name="Shape 480"/>
          <p:cNvSpPr/>
          <p:nvPr/>
        </p:nvSpPr>
        <p:spPr>
          <a:xfrm>
            <a:off x="4495800" y="3429000"/>
            <a:ext cx="914400" cy="533400"/>
          </a:xfrm>
          <a:prstGeom prst="ellipse">
            <a:avLst/>
          </a:prstGeom>
          <a:noFill/>
          <a:ln w="9525"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481" name="Shape 481"/>
          <p:cNvSpPr/>
          <p:nvPr/>
        </p:nvSpPr>
        <p:spPr>
          <a:xfrm>
            <a:off x="7543800" y="2667000"/>
            <a:ext cx="914400" cy="533400"/>
          </a:xfrm>
          <a:prstGeom prst="ellipse">
            <a:avLst/>
          </a:prstGeom>
          <a:noFill/>
          <a:ln w="9525" cap="flat" cmpd="sng">
            <a:solidFill>
              <a:schemeClr val="dk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bin"/>
              <a:ea typeface="Cabin"/>
              <a:cs typeface="Cabin"/>
              <a:sym typeface="Cabin"/>
            </a:endParaRPr>
          </a:p>
        </p:txBody>
      </p:sp>
      <p:sp>
        <p:nvSpPr>
          <p:cNvPr id="482" name="Shape 482"/>
          <p:cNvSpPr txBox="1"/>
          <p:nvPr/>
        </p:nvSpPr>
        <p:spPr>
          <a:xfrm>
            <a:off x="1143000" y="4114800"/>
            <a:ext cx="7772400" cy="20313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bin"/>
                <a:ea typeface="Cabin"/>
                <a:cs typeface="Cabin"/>
                <a:sym typeface="Cabin"/>
              </a:rPr>
              <a:t>Fill in the two missing boxes </a:t>
            </a:r>
          </a:p>
          <a:p>
            <a:pPr marL="0" marR="0" lvl="0" indent="0" algn="l" rtl="0">
              <a:spcBef>
                <a:spcPts val="0"/>
              </a:spcBef>
              <a:buSzPct val="25000"/>
              <a:buNone/>
            </a:pPr>
            <a:r>
              <a:rPr lang="en-US" sz="1800" b="0" i="0" u="none" strike="noStrike" cap="none">
                <a:solidFill>
                  <a:schemeClr val="dk1"/>
                </a:solidFill>
                <a:latin typeface="Cabin"/>
                <a:ea typeface="Cabin"/>
                <a:cs typeface="Cabin"/>
                <a:sym typeface="Cabin"/>
              </a:rPr>
              <a:t>(use the other boxes to figure out the pattern of your letters)</a:t>
            </a:r>
          </a:p>
          <a:p>
            <a:pPr marL="0" marR="0" lvl="0" indent="0" algn="l" rtl="0">
              <a:spcBef>
                <a:spcPts val="0"/>
              </a:spcBef>
              <a:buSzPct val="25000"/>
              <a:buNone/>
            </a:pPr>
            <a:r>
              <a:rPr lang="en-US" sz="1800" b="0" i="0" u="none" strike="noStrike" cap="none">
                <a:solidFill>
                  <a:schemeClr val="dk1"/>
                </a:solidFill>
                <a:latin typeface="Cabin"/>
                <a:ea typeface="Cabin"/>
                <a:cs typeface="Cabin"/>
                <a:sym typeface="Cabin"/>
              </a:rPr>
              <a:t> </a:t>
            </a:r>
          </a:p>
          <a:p>
            <a:pPr marL="0" marR="0" lvl="0" indent="0" algn="l" rtl="0">
              <a:spcBef>
                <a:spcPts val="0"/>
              </a:spcBef>
              <a:buSzPct val="25000"/>
              <a:buNone/>
            </a:pPr>
            <a:r>
              <a:rPr lang="en-US" sz="1800" b="0" i="0" u="none" strike="noStrike" cap="none">
                <a:solidFill>
                  <a:schemeClr val="dk1"/>
                </a:solidFill>
                <a:latin typeface="Cabin"/>
                <a:ea typeface="Cabin"/>
                <a:cs typeface="Cabin"/>
                <a:sym typeface="Cabin"/>
              </a:rPr>
              <a:t>Circle the boxes that have the genotypes for </a:t>
            </a:r>
            <a:r>
              <a:rPr lang="en-US" sz="1800" b="1" i="0" u="none" strike="noStrike" cap="none">
                <a:solidFill>
                  <a:schemeClr val="dk1"/>
                </a:solidFill>
                <a:latin typeface="Cabin"/>
                <a:ea typeface="Cabin"/>
                <a:cs typeface="Cabin"/>
                <a:sym typeface="Cabin"/>
              </a:rPr>
              <a:t>black fur</a:t>
            </a:r>
            <a:r>
              <a:rPr lang="en-US" sz="1800" b="0" i="0" u="none" strike="noStrike" cap="none">
                <a:solidFill>
                  <a:schemeClr val="dk1"/>
                </a:solidFill>
                <a:latin typeface="Cabin"/>
                <a:ea typeface="Cabin"/>
                <a:cs typeface="Cabin"/>
                <a:sym typeface="Cabin"/>
              </a:rPr>
              <a:t> </a:t>
            </a:r>
            <a:r>
              <a:rPr lang="en-US" sz="1800" b="0" i="0" u="sng" strike="noStrike" cap="none">
                <a:solidFill>
                  <a:schemeClr val="dk1"/>
                </a:solidFill>
                <a:latin typeface="Cabin"/>
                <a:ea typeface="Cabin"/>
                <a:cs typeface="Cabin"/>
                <a:sym typeface="Cabin"/>
              </a:rPr>
              <a:t>AND</a:t>
            </a:r>
            <a:r>
              <a:rPr lang="en-US" sz="1800" b="0" i="0" u="none" strike="noStrike" cap="none">
                <a:solidFill>
                  <a:schemeClr val="dk1"/>
                </a:solidFill>
                <a:latin typeface="Cabin"/>
                <a:ea typeface="Cabin"/>
                <a:cs typeface="Cabin"/>
                <a:sym typeface="Cabin"/>
              </a:rPr>
              <a:t> a </a:t>
            </a:r>
            <a:r>
              <a:rPr lang="en-US" sz="1800" b="1" i="0" u="none" strike="noStrike" cap="none">
                <a:solidFill>
                  <a:schemeClr val="dk1"/>
                </a:solidFill>
                <a:latin typeface="Cabin"/>
                <a:ea typeface="Cabin"/>
                <a:cs typeface="Cabin"/>
                <a:sym typeface="Cabin"/>
              </a:rPr>
              <a:t>pink nose</a:t>
            </a:r>
            <a:r>
              <a:rPr lang="en-US" sz="1800" b="0" i="0" u="none" strike="noStrike" cap="none">
                <a:solidFill>
                  <a:schemeClr val="dk1"/>
                </a:solidFill>
                <a:latin typeface="Cabin"/>
                <a:ea typeface="Cabin"/>
                <a:cs typeface="Cabin"/>
                <a:sym typeface="Cabin"/>
              </a:rPr>
              <a:t>.</a:t>
            </a:r>
          </a:p>
          <a:p>
            <a:pPr marL="0" marR="0" lvl="0" indent="0" algn="l" rtl="0">
              <a:spcBef>
                <a:spcPts val="0"/>
              </a:spcBef>
              <a:buSzPct val="25000"/>
              <a:buNone/>
            </a:pPr>
            <a:r>
              <a:rPr lang="en-US" sz="1800" b="0" i="0" u="none" strike="noStrike" cap="none">
                <a:solidFill>
                  <a:schemeClr val="dk1"/>
                </a:solidFill>
                <a:latin typeface="Cabin"/>
                <a:ea typeface="Cabin"/>
                <a:cs typeface="Cabin"/>
                <a:sym typeface="Cabin"/>
              </a:rPr>
              <a:t> </a:t>
            </a:r>
          </a:p>
          <a:p>
            <a:pPr marL="0" marR="0" lvl="0" indent="0" algn="l" rtl="0">
              <a:spcBef>
                <a:spcPts val="0"/>
              </a:spcBef>
              <a:buSzPct val="25000"/>
              <a:buNone/>
            </a:pPr>
            <a:r>
              <a:rPr lang="en-US" sz="1800" b="0" i="0" u="none" strike="noStrike" cap="none">
                <a:solidFill>
                  <a:schemeClr val="dk1"/>
                </a:solidFill>
                <a:latin typeface="Cabin"/>
                <a:ea typeface="Cabin"/>
                <a:cs typeface="Cabin"/>
                <a:sym typeface="Cabin"/>
              </a:rPr>
              <a:t>What fraction of the boxes did you circle?  ____ out of ____ boxes =   _____</a:t>
            </a:r>
          </a:p>
          <a:p>
            <a:pPr marL="0" marR="0" lvl="0" indent="0" algn="l" rtl="0">
              <a:spcBef>
                <a:spcPts val="0"/>
              </a:spcBef>
              <a:buNone/>
            </a:pPr>
            <a:endParaRPr sz="1800" b="0" i="0" u="none" strike="noStrike" cap="none">
              <a:solidFill>
                <a:schemeClr val="dk1"/>
              </a:solidFill>
              <a:latin typeface="Cabin"/>
              <a:ea typeface="Cabin"/>
              <a:cs typeface="Cabin"/>
              <a:sym typeface="Cabin"/>
            </a:endParaRPr>
          </a:p>
        </p:txBody>
      </p:sp>
      <p:sp>
        <p:nvSpPr>
          <p:cNvPr id="483" name="Shape 483"/>
          <p:cNvSpPr txBox="1"/>
          <p:nvPr/>
        </p:nvSpPr>
        <p:spPr>
          <a:xfrm>
            <a:off x="5257800" y="5410200"/>
            <a:ext cx="1295400" cy="46166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400" b="0" i="0" u="none" strike="noStrike" cap="none">
                <a:solidFill>
                  <a:schemeClr val="dk1"/>
                </a:solidFill>
                <a:latin typeface="Cabin"/>
                <a:ea typeface="Cabin"/>
                <a:cs typeface="Cabin"/>
                <a:sym typeface="Cabin"/>
              </a:rPr>
              <a:t>3</a:t>
            </a:r>
          </a:p>
        </p:txBody>
      </p:sp>
      <p:sp>
        <p:nvSpPr>
          <p:cNvPr id="484" name="Shape 484"/>
          <p:cNvSpPr txBox="1"/>
          <p:nvPr/>
        </p:nvSpPr>
        <p:spPr>
          <a:xfrm>
            <a:off x="6400800" y="5410200"/>
            <a:ext cx="1295400" cy="46166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400" b="0" i="0" u="none" strike="noStrike" cap="none">
                <a:solidFill>
                  <a:schemeClr val="dk1"/>
                </a:solidFill>
                <a:latin typeface="Cabin"/>
                <a:ea typeface="Cabin"/>
                <a:cs typeface="Cabin"/>
                <a:sym typeface="Cabin"/>
              </a:rPr>
              <a:t>16</a:t>
            </a:r>
          </a:p>
        </p:txBody>
      </p:sp>
      <p:sp>
        <p:nvSpPr>
          <p:cNvPr id="485" name="Shape 485"/>
          <p:cNvSpPr txBox="1"/>
          <p:nvPr/>
        </p:nvSpPr>
        <p:spPr>
          <a:xfrm>
            <a:off x="7848600" y="5410200"/>
            <a:ext cx="1295400" cy="46166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400" b="0" i="0" u="none" strike="noStrike" cap="none">
                <a:solidFill>
                  <a:schemeClr val="dk1"/>
                </a:solidFill>
                <a:latin typeface="Cabin"/>
                <a:ea typeface="Cabin"/>
                <a:cs typeface="Cabin"/>
                <a:sym typeface="Cabin"/>
              </a:rPr>
              <a:t>3/16</a:t>
            </a:r>
          </a:p>
        </p:txBody>
      </p:sp>
      <p:sp>
        <p:nvSpPr>
          <p:cNvPr id="486" name="Shape 486"/>
          <p:cNvSpPr txBox="1"/>
          <p:nvPr/>
        </p:nvSpPr>
        <p:spPr>
          <a:xfrm>
            <a:off x="228600" y="5943600"/>
            <a:ext cx="8534400" cy="646331"/>
          </a:xfrm>
          <a:prstGeom prst="rect">
            <a:avLst/>
          </a:prstGeom>
          <a:gradFill>
            <a:gsLst>
              <a:gs pos="0">
                <a:srgbClr val="FFF2D3"/>
              </a:gs>
              <a:gs pos="50000">
                <a:srgbClr val="FEEFC9"/>
              </a:gs>
              <a:gs pos="97000">
                <a:srgbClr val="FFEAB7"/>
              </a:gs>
              <a:gs pos="100000">
                <a:srgbClr val="FFE9B2"/>
              </a:gs>
            </a:gsLst>
            <a:path path="circle">
              <a:fillToRect l="50000" t="50000" r="50000" b="50000"/>
            </a:path>
            <a:tileRect/>
          </a:gradFill>
          <a:ln w="9525" cap="flat" cmpd="sng">
            <a:solidFill>
              <a:schemeClr val="accent2"/>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r>
              <a:rPr lang="en-US" sz="1800" b="1" i="0" u="none" strike="noStrike" cap="none">
                <a:solidFill>
                  <a:schemeClr val="dk1"/>
                </a:solidFill>
                <a:latin typeface="Cabin"/>
                <a:ea typeface="Cabin"/>
                <a:cs typeface="Cabin"/>
                <a:sym typeface="Cabin"/>
              </a:rPr>
              <a:t>The result is the fraction of puppies that are expected to have </a:t>
            </a:r>
            <a:r>
              <a:rPr lang="en-US" sz="1800" b="1" i="0" u="sng" strike="noStrike" cap="none">
                <a:solidFill>
                  <a:schemeClr val="dk1"/>
                </a:solidFill>
                <a:latin typeface="Cabin"/>
                <a:ea typeface="Cabin"/>
                <a:cs typeface="Cabin"/>
                <a:sym typeface="Cabin"/>
              </a:rPr>
              <a:t>both</a:t>
            </a:r>
            <a:r>
              <a:rPr lang="en-US" sz="1800" b="1" i="0" u="none" strike="noStrike" cap="none">
                <a:solidFill>
                  <a:schemeClr val="dk1"/>
                </a:solidFill>
                <a:latin typeface="Cabin"/>
                <a:ea typeface="Cabin"/>
                <a:cs typeface="Cabin"/>
                <a:sym typeface="Cabin"/>
              </a:rPr>
              <a:t> traits.  Your answer should be the same as the one you found on the previous page.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7"/>
                                        </p:tgtEl>
                                        <p:attrNameLst>
                                          <p:attrName>style.visibility</p:attrName>
                                        </p:attrNameLst>
                                      </p:cBhvr>
                                      <p:to>
                                        <p:strVal val="visible"/>
                                      </p:to>
                                    </p:set>
                                    <p:animEffect transition="in" filter="fade">
                                      <p:cBhvr>
                                        <p:cTn id="7" dur="1"/>
                                        <p:tgtEl>
                                          <p:spTgt spid="4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8"/>
                                        </p:tgtEl>
                                        <p:attrNameLst>
                                          <p:attrName>style.visibility</p:attrName>
                                        </p:attrNameLst>
                                      </p:cBhvr>
                                      <p:to>
                                        <p:strVal val="visible"/>
                                      </p:to>
                                    </p:set>
                                    <p:animEffect transition="in" filter="fade">
                                      <p:cBhvr>
                                        <p:cTn id="12" dur="1"/>
                                        <p:tgtEl>
                                          <p:spTgt spid="4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9"/>
                                        </p:tgtEl>
                                        <p:attrNameLst>
                                          <p:attrName>style.visibility</p:attrName>
                                        </p:attrNameLst>
                                      </p:cBhvr>
                                      <p:to>
                                        <p:strVal val="visible"/>
                                      </p:to>
                                    </p:set>
                                    <p:animEffect transition="in" filter="fade">
                                      <p:cBhvr>
                                        <p:cTn id="17" dur="1"/>
                                        <p:tgtEl>
                                          <p:spTgt spid="4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0"/>
                                        </p:tgtEl>
                                        <p:attrNameLst>
                                          <p:attrName>style.visibility</p:attrName>
                                        </p:attrNameLst>
                                      </p:cBhvr>
                                      <p:to>
                                        <p:strVal val="visible"/>
                                      </p:to>
                                    </p:set>
                                    <p:animEffect transition="in" filter="fade">
                                      <p:cBhvr>
                                        <p:cTn id="22" dur="1"/>
                                        <p:tgtEl>
                                          <p:spTgt spid="48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1"/>
                                        </p:tgtEl>
                                        <p:attrNameLst>
                                          <p:attrName>style.visibility</p:attrName>
                                        </p:attrNameLst>
                                      </p:cBhvr>
                                      <p:to>
                                        <p:strVal val="visible"/>
                                      </p:to>
                                    </p:set>
                                    <p:animEffect transition="in" filter="fade">
                                      <p:cBhvr>
                                        <p:cTn id="27" dur="1"/>
                                        <p:tgtEl>
                                          <p:spTgt spid="48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3"/>
                                        </p:tgtEl>
                                        <p:attrNameLst>
                                          <p:attrName>style.visibility</p:attrName>
                                        </p:attrNameLst>
                                      </p:cBhvr>
                                      <p:to>
                                        <p:strVal val="visible"/>
                                      </p:to>
                                    </p:set>
                                    <p:animEffect transition="in" filter="fade">
                                      <p:cBhvr>
                                        <p:cTn id="32" dur="1"/>
                                        <p:tgtEl>
                                          <p:spTgt spid="48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4"/>
                                        </p:tgtEl>
                                        <p:attrNameLst>
                                          <p:attrName>style.visibility</p:attrName>
                                        </p:attrNameLst>
                                      </p:cBhvr>
                                      <p:to>
                                        <p:strVal val="visible"/>
                                      </p:to>
                                    </p:set>
                                    <p:animEffect transition="in" filter="fade">
                                      <p:cBhvr>
                                        <p:cTn id="37" dur="1"/>
                                        <p:tgtEl>
                                          <p:spTgt spid="4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85"/>
                                        </p:tgtEl>
                                        <p:attrNameLst>
                                          <p:attrName>style.visibility</p:attrName>
                                        </p:attrNameLst>
                                      </p:cBhvr>
                                      <p:to>
                                        <p:strVal val="visible"/>
                                      </p:to>
                                    </p:set>
                                    <p:animEffect transition="in" filter="fade">
                                      <p:cBhvr>
                                        <p:cTn id="42" dur="1"/>
                                        <p:tgtEl>
                                          <p:spTgt spid="48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86"/>
                                        </p:tgtEl>
                                        <p:attrNameLst>
                                          <p:attrName>style.visibility</p:attrName>
                                        </p:attrNameLst>
                                      </p:cBhvr>
                                      <p:to>
                                        <p:strVal val="visible"/>
                                      </p:to>
                                    </p:set>
                                    <p:animEffect transition="in" filter="fade">
                                      <p:cBhvr>
                                        <p:cTn id="47" dur="1"/>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Practice</a:t>
            </a:r>
          </a:p>
        </p:txBody>
      </p:sp>
      <p:sp>
        <p:nvSpPr>
          <p:cNvPr id="492" name="Shape 492"/>
          <p:cNvSpPr txBox="1">
            <a:spLocks noGrp="1"/>
          </p:cNvSpPr>
          <p:nvPr>
            <p:ph type="body" idx="1"/>
          </p:nvPr>
        </p:nvSpPr>
        <p:spPr>
          <a:xfrm>
            <a:off x="1435608" y="1447800"/>
            <a:ext cx="7498080" cy="4800600"/>
          </a:xfrm>
          <a:prstGeom prst="rect">
            <a:avLst/>
          </a:prstGeom>
          <a:noFill/>
          <a:ln>
            <a:noFill/>
          </a:ln>
        </p:spPr>
        <p:txBody>
          <a:bodyPr wrap="square" lIns="91425" tIns="45700" rIns="91425" bIns="45700" anchor="t" anchorCtr="0">
            <a:noAutofit/>
          </a:bodyPr>
          <a:lstStyle/>
          <a:p>
            <a:pPr marL="365760" marR="0" lvl="0" indent="-289560" algn="l" rtl="0">
              <a:lnSpc>
                <a:spcPct val="80000"/>
              </a:lnSpc>
              <a:spcBef>
                <a:spcPts val="0"/>
              </a:spcBef>
              <a:buClr>
                <a:schemeClr val="accent1"/>
              </a:buClr>
              <a:buSzPct val="80000"/>
              <a:buFont typeface="Cabin"/>
              <a:buChar char="●"/>
            </a:pPr>
            <a:r>
              <a:rPr lang="en-US" sz="2700" b="0" i="0" u="none" strike="noStrike" cap="none">
                <a:solidFill>
                  <a:schemeClr val="dk1"/>
                </a:solidFill>
                <a:latin typeface="Cabin"/>
                <a:ea typeface="Cabin"/>
                <a:cs typeface="Cabin"/>
                <a:sym typeface="Cabin"/>
              </a:rPr>
              <a:t>The following problem shows a cross between a white, tall plant and a red, dwarf plant.</a:t>
            </a:r>
          </a:p>
          <a:p>
            <a:pPr marL="365760" marR="0" lvl="0" indent="-289560" algn="l" rtl="0">
              <a:lnSpc>
                <a:spcPct val="80000"/>
              </a:lnSpc>
              <a:spcBef>
                <a:spcPts val="600"/>
              </a:spcBef>
              <a:buClr>
                <a:schemeClr val="accent1"/>
              </a:buClr>
              <a:buSzPct val="25000"/>
              <a:buFont typeface="Cabin"/>
              <a:buNone/>
            </a:pPr>
            <a:endParaRPr sz="2700" b="0" i="0" u="sng"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80000"/>
              <a:buFont typeface="Cabin"/>
              <a:buChar char="●"/>
            </a:pPr>
            <a:r>
              <a:rPr lang="en-US" sz="2700" b="0" i="0" u="none" strike="noStrike" cap="none">
                <a:solidFill>
                  <a:schemeClr val="dk1"/>
                </a:solidFill>
                <a:latin typeface="Cabin"/>
                <a:ea typeface="Cabin"/>
                <a:cs typeface="Cabin"/>
                <a:sym typeface="Cabin"/>
              </a:rPr>
              <a:t>Red flower color (R) is dominant over white flower color (r) and tall (T) is dominant over dwarf (t).</a:t>
            </a:r>
          </a:p>
          <a:p>
            <a:pPr marL="365760" marR="0" lvl="0" indent="-289560" algn="l" rtl="0">
              <a:lnSpc>
                <a:spcPct val="80000"/>
              </a:lnSpc>
              <a:spcBef>
                <a:spcPts val="600"/>
              </a:spcBef>
              <a:buClr>
                <a:schemeClr val="accent1"/>
              </a:buClr>
              <a:buSzPct val="25000"/>
              <a:buFont typeface="Cabin"/>
              <a:buNone/>
            </a:pPr>
            <a:endParaRPr sz="2700" b="0" i="0" u="none" strike="noStrike" cap="none">
              <a:solidFill>
                <a:schemeClr val="dk1"/>
              </a:solidFill>
              <a:latin typeface="Cabin"/>
              <a:ea typeface="Cabin"/>
              <a:cs typeface="Cabin"/>
              <a:sym typeface="Cabin"/>
            </a:endParaRPr>
          </a:p>
          <a:p>
            <a:pPr marL="365760" marR="0" lvl="0" indent="-289560" algn="l" rtl="0">
              <a:lnSpc>
                <a:spcPct val="80000"/>
              </a:lnSpc>
              <a:spcBef>
                <a:spcPts val="600"/>
              </a:spcBef>
              <a:buClr>
                <a:schemeClr val="accent1"/>
              </a:buClr>
              <a:buSzPct val="80000"/>
              <a:buFont typeface="Cabin"/>
              <a:buChar char="●"/>
            </a:pPr>
            <a:r>
              <a:rPr lang="en-US" sz="2700" b="0" i="0" u="none" strike="noStrike" cap="none">
                <a:solidFill>
                  <a:schemeClr val="dk1"/>
                </a:solidFill>
                <a:latin typeface="Cabin"/>
                <a:ea typeface="Cabin"/>
                <a:cs typeface="Cabin"/>
                <a:sym typeface="Cabin"/>
              </a:rPr>
              <a:t>Since you haven’t been told if the parents are homozygous or heterozygous for their traits, you can use the punnett square to figure out the genotypes of the parents?  </a:t>
            </a:r>
          </a:p>
          <a:p>
            <a:pPr marL="365760" marR="0" lvl="0" indent="-289560" algn="l" rtl="0">
              <a:lnSpc>
                <a:spcPct val="80000"/>
              </a:lnSpc>
              <a:spcBef>
                <a:spcPts val="600"/>
              </a:spcBef>
              <a:buClr>
                <a:schemeClr val="accent1"/>
              </a:buClr>
              <a:buSzPct val="25000"/>
              <a:buFont typeface="Cabin"/>
              <a:buNone/>
            </a:pPr>
            <a:r>
              <a:rPr lang="en-US" sz="2700" b="0" i="0" u="none" strike="noStrike" cap="none">
                <a:solidFill>
                  <a:schemeClr val="dk1"/>
                </a:solidFill>
                <a:latin typeface="Cabin"/>
                <a:ea typeface="Cabin"/>
                <a:cs typeface="Cabin"/>
                <a:sym typeface="Cabin"/>
              </a:rPr>
              <a:t>			__________ x ___________</a:t>
            </a:r>
          </a:p>
          <a:p>
            <a:pPr marL="365760" marR="0" lvl="0" indent="-289560" algn="l" rtl="0">
              <a:lnSpc>
                <a:spcPct val="80000"/>
              </a:lnSpc>
              <a:spcBef>
                <a:spcPts val="600"/>
              </a:spcBef>
              <a:buClr>
                <a:schemeClr val="accent1"/>
              </a:buClr>
              <a:buSzPct val="80592"/>
              <a:buFont typeface="Cabin"/>
              <a:buNone/>
            </a:pPr>
            <a:endParaRPr sz="2700" b="0" i="0" u="none" strike="noStrike" cap="none">
              <a:solidFill>
                <a:schemeClr val="dk1"/>
              </a:solidFill>
              <a:latin typeface="Cabin"/>
              <a:ea typeface="Cabin"/>
              <a:cs typeface="Cabin"/>
              <a:sym typeface="Cabi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Finish the Square</a:t>
            </a:r>
          </a:p>
        </p:txBody>
      </p:sp>
      <p:graphicFrame>
        <p:nvGraphicFramePr>
          <p:cNvPr id="498" name="Shape 498"/>
          <p:cNvGraphicFramePr/>
          <p:nvPr/>
        </p:nvGraphicFramePr>
        <p:xfrm>
          <a:off x="1219200" y="1295400"/>
          <a:ext cx="3000000" cy="3000000"/>
        </p:xfrm>
        <a:graphic>
          <a:graphicData uri="http://schemas.openxmlformats.org/drawingml/2006/table">
            <a:tbl>
              <a:tblPr firstRow="1" bandRow="1">
                <a:noFill/>
                <a:tableStyleId>{CBDE251E-748B-4D1D-B075-E9288E031A05}</a:tableStyleId>
              </a:tblPr>
              <a:tblGrid>
                <a:gridCol w="1499875">
                  <a:extLst>
                    <a:ext uri="{9D8B030D-6E8A-4147-A177-3AD203B41FA5}">
                      <a16:colId xmlns:a16="http://schemas.microsoft.com/office/drawing/2014/main" val="20000"/>
                    </a:ext>
                  </a:extLst>
                </a:gridCol>
                <a:gridCol w="1499875">
                  <a:extLst>
                    <a:ext uri="{9D8B030D-6E8A-4147-A177-3AD203B41FA5}">
                      <a16:colId xmlns:a16="http://schemas.microsoft.com/office/drawing/2014/main" val="20001"/>
                    </a:ext>
                  </a:extLst>
                </a:gridCol>
                <a:gridCol w="1499875">
                  <a:extLst>
                    <a:ext uri="{9D8B030D-6E8A-4147-A177-3AD203B41FA5}">
                      <a16:colId xmlns:a16="http://schemas.microsoft.com/office/drawing/2014/main" val="20002"/>
                    </a:ext>
                  </a:extLst>
                </a:gridCol>
                <a:gridCol w="1499875">
                  <a:extLst>
                    <a:ext uri="{9D8B030D-6E8A-4147-A177-3AD203B41FA5}">
                      <a16:colId xmlns:a16="http://schemas.microsoft.com/office/drawing/2014/main" val="20003"/>
                    </a:ext>
                  </a:extLst>
                </a:gridCol>
                <a:gridCol w="1499875">
                  <a:extLst>
                    <a:ext uri="{9D8B030D-6E8A-4147-A177-3AD203B41FA5}">
                      <a16:colId xmlns:a16="http://schemas.microsoft.com/office/drawing/2014/main" val="20004"/>
                    </a:ext>
                  </a:extLst>
                </a:gridCol>
              </a:tblGrid>
              <a:tr h="370850">
                <a:tc>
                  <a:txBody>
                    <a:bodyPr/>
                    <a:lstStyle/>
                    <a:p>
                      <a:pPr marL="0" marR="0" lvl="0" indent="0" algn="ctr" rtl="0">
                        <a:spcBef>
                          <a:spcPts val="0"/>
                        </a:spcBef>
                        <a:buSzPct val="25000"/>
                        <a:buNone/>
                      </a:pPr>
                      <a:endParaRPr sz="1800" u="none" strike="noStrike" cap="none"/>
                    </a:p>
                  </a:txBody>
                  <a:tcPr marL="91450" marR="91450" marT="45725" marB="45725">
                    <a:solidFill>
                      <a:schemeClr val="lt1"/>
                    </a:solidFill>
                  </a:tcPr>
                </a:tc>
                <a:tc>
                  <a:txBody>
                    <a:bodyPr/>
                    <a:lstStyle/>
                    <a:p>
                      <a:pPr marL="0" marR="0" lvl="0" indent="0" algn="ctr" rtl="0">
                        <a:spcBef>
                          <a:spcPts val="0"/>
                        </a:spcBef>
                        <a:buSzPct val="25000"/>
                        <a:buNone/>
                      </a:pPr>
                      <a:r>
                        <a:rPr lang="en-US" sz="1800" u="none" strike="noStrike" cap="none">
                          <a:solidFill>
                            <a:schemeClr val="lt1"/>
                          </a:solidFill>
                        </a:rPr>
                        <a:t>rT</a:t>
                      </a:r>
                    </a:p>
                  </a:txBody>
                  <a:tcPr marL="91450" marR="91450" marT="45725" marB="45725">
                    <a:solidFill>
                      <a:srgbClr val="EBA5A6"/>
                    </a:solidFill>
                  </a:tcPr>
                </a:tc>
                <a:tc>
                  <a:txBody>
                    <a:bodyPr/>
                    <a:lstStyle/>
                    <a:p>
                      <a:pPr marL="0" marR="0" lvl="0" indent="0" algn="ctr" rtl="0">
                        <a:spcBef>
                          <a:spcPts val="0"/>
                        </a:spcBef>
                        <a:buSzPct val="25000"/>
                        <a:buNone/>
                      </a:pPr>
                      <a:r>
                        <a:rPr lang="en-US" sz="1800" u="none" strike="noStrike" cap="none">
                          <a:solidFill>
                            <a:schemeClr val="lt1"/>
                          </a:solidFill>
                        </a:rPr>
                        <a:t>rt</a:t>
                      </a:r>
                    </a:p>
                  </a:txBody>
                  <a:tcPr marL="91450" marR="91450" marT="45725" marB="45725">
                    <a:solidFill>
                      <a:srgbClr val="EBA5A6"/>
                    </a:solidFill>
                  </a:tcPr>
                </a:tc>
                <a:tc>
                  <a:txBody>
                    <a:bodyPr/>
                    <a:lstStyle/>
                    <a:p>
                      <a:pPr marL="0" marR="0" lvl="0" indent="0" algn="ctr" rtl="0">
                        <a:spcBef>
                          <a:spcPts val="0"/>
                        </a:spcBef>
                        <a:buSzPct val="25000"/>
                        <a:buNone/>
                      </a:pPr>
                      <a:r>
                        <a:rPr lang="en-US" sz="1800" u="none" strike="noStrike" cap="none">
                          <a:solidFill>
                            <a:schemeClr val="lt1"/>
                          </a:solidFill>
                        </a:rPr>
                        <a:t>rT</a:t>
                      </a:r>
                    </a:p>
                  </a:txBody>
                  <a:tcPr marL="91450" marR="91450" marT="45725" marB="45725">
                    <a:solidFill>
                      <a:srgbClr val="EBA5A6"/>
                    </a:solidFill>
                  </a:tcPr>
                </a:tc>
                <a:tc>
                  <a:txBody>
                    <a:bodyPr/>
                    <a:lstStyle/>
                    <a:p>
                      <a:pPr marL="0" marR="0" lvl="0" indent="0" algn="ctr" rtl="0">
                        <a:spcBef>
                          <a:spcPts val="0"/>
                        </a:spcBef>
                        <a:buSzPct val="25000"/>
                        <a:buNone/>
                      </a:pPr>
                      <a:r>
                        <a:rPr lang="en-US" sz="1800" u="none" strike="noStrike" cap="none">
                          <a:solidFill>
                            <a:schemeClr val="lt1"/>
                          </a:solidFill>
                        </a:rPr>
                        <a:t>rt</a:t>
                      </a:r>
                    </a:p>
                  </a:txBody>
                  <a:tcPr marL="91450" marR="91450" marT="45725" marB="45725">
                    <a:solidFill>
                      <a:srgbClr val="EBA5A6"/>
                    </a:solidFill>
                  </a:tcPr>
                </a:tc>
                <a:extLst>
                  <a:ext uri="{0D108BD9-81ED-4DB2-BD59-A6C34878D82A}">
                    <a16:rowId xmlns:a16="http://schemas.microsoft.com/office/drawing/2014/main" val="10000"/>
                  </a:ext>
                </a:extLst>
              </a:tr>
              <a:tr h="370850">
                <a:tc>
                  <a:txBody>
                    <a:bodyPr/>
                    <a:lstStyle/>
                    <a:p>
                      <a:pPr marL="0" marR="0" lvl="0" indent="0" algn="ctr" rtl="0">
                        <a:spcBef>
                          <a:spcPts val="0"/>
                        </a:spcBef>
                        <a:buSzPct val="25000"/>
                        <a:buNone/>
                      </a:pPr>
                      <a:r>
                        <a:rPr lang="en-US" sz="1800" b="1" u="none" strike="noStrike" cap="none">
                          <a:solidFill>
                            <a:schemeClr val="lt1"/>
                          </a:solidFill>
                        </a:rPr>
                        <a:t>Rt</a:t>
                      </a:r>
                    </a:p>
                  </a:txBody>
                  <a:tcPr marL="91450" marR="91450" marT="45725" marB="45725">
                    <a:solidFill>
                      <a:srgbClr val="EBA5A6"/>
                    </a:solidFill>
                  </a:tcPr>
                </a:tc>
                <a:tc>
                  <a:txBody>
                    <a:bodyPr/>
                    <a:lstStyle/>
                    <a:p>
                      <a:pPr marL="0" marR="0" lvl="0" indent="0" algn="ctr" rtl="0">
                        <a:spcBef>
                          <a:spcPts val="0"/>
                        </a:spcBef>
                        <a:buSzPct val="25000"/>
                        <a:buNone/>
                      </a:pPr>
                      <a:endParaRPr sz="1800" u="none" strike="noStrike" cap="none"/>
                    </a:p>
                  </a:txBody>
                  <a:tcPr marL="91450" marR="91450" marT="45725" marB="45725">
                    <a:solidFill>
                      <a:srgbClr val="E1797A"/>
                    </a:solidFill>
                  </a:tcPr>
                </a:tc>
                <a:tc>
                  <a:txBody>
                    <a:bodyPr/>
                    <a:lstStyle/>
                    <a:p>
                      <a:pPr marL="0" marR="0" lvl="0" indent="0" algn="ctr" rtl="0">
                        <a:spcBef>
                          <a:spcPts val="0"/>
                        </a:spcBef>
                        <a:buSzPct val="25000"/>
                        <a:buNone/>
                      </a:pPr>
                      <a:r>
                        <a:rPr lang="en-US" sz="1800" u="none" strike="noStrike" cap="none"/>
                        <a:t>Rrtt</a:t>
                      </a:r>
                    </a:p>
                  </a:txBody>
                  <a:tcPr marL="91450" marR="91450" marT="45725" marB="45725">
                    <a:solidFill>
                      <a:srgbClr val="E1797A"/>
                    </a:solidFill>
                  </a:tcPr>
                </a:tc>
                <a:tc>
                  <a:txBody>
                    <a:bodyPr/>
                    <a:lstStyle/>
                    <a:p>
                      <a:pPr marL="0" marR="0" lvl="0" indent="0" algn="ctr" rtl="0">
                        <a:spcBef>
                          <a:spcPts val="0"/>
                        </a:spcBef>
                        <a:buSzPct val="25000"/>
                        <a:buNone/>
                      </a:pPr>
                      <a:r>
                        <a:rPr lang="en-US" sz="1800" u="none" strike="noStrike" cap="none"/>
                        <a:t>RrTt</a:t>
                      </a:r>
                    </a:p>
                  </a:txBody>
                  <a:tcPr marL="91450" marR="91450" marT="45725" marB="45725">
                    <a:solidFill>
                      <a:srgbClr val="E1797A"/>
                    </a:solidFill>
                  </a:tcPr>
                </a:tc>
                <a:tc>
                  <a:txBody>
                    <a:bodyPr/>
                    <a:lstStyle/>
                    <a:p>
                      <a:pPr marL="0" marR="0" lvl="0" indent="0" algn="ctr" rtl="0">
                        <a:spcBef>
                          <a:spcPts val="0"/>
                        </a:spcBef>
                        <a:buSzPct val="25000"/>
                        <a:buNone/>
                      </a:pPr>
                      <a:r>
                        <a:rPr lang="en-US" sz="1800" u="none" strike="noStrike" cap="none"/>
                        <a:t>Rrtt</a:t>
                      </a:r>
                    </a:p>
                  </a:txBody>
                  <a:tcPr marL="91450" marR="91450" marT="45725" marB="45725">
                    <a:solidFill>
                      <a:srgbClr val="E1797A"/>
                    </a:solidFill>
                  </a:tcPr>
                </a:tc>
                <a:extLst>
                  <a:ext uri="{0D108BD9-81ED-4DB2-BD59-A6C34878D82A}">
                    <a16:rowId xmlns:a16="http://schemas.microsoft.com/office/drawing/2014/main" val="10001"/>
                  </a:ext>
                </a:extLst>
              </a:tr>
              <a:tr h="370850">
                <a:tc>
                  <a:txBody>
                    <a:bodyPr/>
                    <a:lstStyle/>
                    <a:p>
                      <a:pPr marL="0" marR="0" lvl="0" indent="0" algn="ctr" rtl="0">
                        <a:spcBef>
                          <a:spcPts val="0"/>
                        </a:spcBef>
                        <a:buSzPct val="25000"/>
                        <a:buNone/>
                      </a:pPr>
                      <a:r>
                        <a:rPr lang="en-US" sz="1800" b="1" u="none" strike="noStrike" cap="none">
                          <a:solidFill>
                            <a:schemeClr val="lt1"/>
                          </a:solidFill>
                        </a:rPr>
                        <a:t>Rt</a:t>
                      </a:r>
                    </a:p>
                  </a:txBody>
                  <a:tcPr marL="91450" marR="91450" marT="45725" marB="45725">
                    <a:solidFill>
                      <a:srgbClr val="EBA5A6"/>
                    </a:solidFill>
                  </a:tcPr>
                </a:tc>
                <a:tc>
                  <a:txBody>
                    <a:bodyPr/>
                    <a:lstStyle/>
                    <a:p>
                      <a:pPr marL="0" marR="0" lvl="0" indent="0" algn="ctr" rtl="0">
                        <a:spcBef>
                          <a:spcPts val="0"/>
                        </a:spcBef>
                        <a:buSzPct val="25000"/>
                        <a:buNone/>
                      </a:pPr>
                      <a:r>
                        <a:rPr lang="en-US" sz="1800" u="none" strike="noStrike" cap="none"/>
                        <a:t>RrTt</a:t>
                      </a:r>
                    </a:p>
                  </a:txBody>
                  <a:tcPr marL="91450" marR="91450" marT="45725" marB="45725">
                    <a:solidFill>
                      <a:srgbClr val="E1797A"/>
                    </a:solidFill>
                  </a:tcPr>
                </a:tc>
                <a:tc>
                  <a:txBody>
                    <a:bodyPr/>
                    <a:lstStyle/>
                    <a:p>
                      <a:pPr marL="0" marR="0" lvl="0" indent="0" algn="ctr" rtl="0">
                        <a:spcBef>
                          <a:spcPts val="0"/>
                        </a:spcBef>
                        <a:buSzPct val="25000"/>
                        <a:buNone/>
                      </a:pPr>
                      <a:r>
                        <a:rPr lang="en-US" sz="1800" u="none" strike="noStrike" cap="none"/>
                        <a:t>Rrtt</a:t>
                      </a:r>
                    </a:p>
                  </a:txBody>
                  <a:tcPr marL="91450" marR="91450" marT="45725" marB="45725">
                    <a:solidFill>
                      <a:srgbClr val="E1797A"/>
                    </a:solidFill>
                  </a:tcPr>
                </a:tc>
                <a:tc>
                  <a:txBody>
                    <a:bodyPr/>
                    <a:lstStyle/>
                    <a:p>
                      <a:pPr marL="0" marR="0" lvl="0" indent="0" algn="ctr" rtl="0">
                        <a:spcBef>
                          <a:spcPts val="0"/>
                        </a:spcBef>
                        <a:buSzPct val="25000"/>
                        <a:buNone/>
                      </a:pPr>
                      <a:r>
                        <a:rPr lang="en-US" sz="1800" u="none" strike="noStrike" cap="none"/>
                        <a:t>RrTt</a:t>
                      </a:r>
                    </a:p>
                  </a:txBody>
                  <a:tcPr marL="91450" marR="91450" marT="45725" marB="45725">
                    <a:solidFill>
                      <a:srgbClr val="E1797A"/>
                    </a:solidFill>
                  </a:tcPr>
                </a:tc>
                <a:tc>
                  <a:txBody>
                    <a:bodyPr/>
                    <a:lstStyle/>
                    <a:p>
                      <a:pPr marL="0" marR="0" lvl="0" indent="0" algn="ctr" rtl="0">
                        <a:spcBef>
                          <a:spcPts val="0"/>
                        </a:spcBef>
                        <a:buSzPct val="25000"/>
                        <a:buNone/>
                      </a:pPr>
                      <a:r>
                        <a:rPr lang="en-US" sz="1800" u="none" strike="noStrike" cap="none"/>
                        <a:t>Rrtt</a:t>
                      </a:r>
                    </a:p>
                  </a:txBody>
                  <a:tcPr marL="91450" marR="91450" marT="45725" marB="45725">
                    <a:solidFill>
                      <a:srgbClr val="E1797A"/>
                    </a:solidFill>
                  </a:tcPr>
                </a:tc>
                <a:extLst>
                  <a:ext uri="{0D108BD9-81ED-4DB2-BD59-A6C34878D82A}">
                    <a16:rowId xmlns:a16="http://schemas.microsoft.com/office/drawing/2014/main" val="10002"/>
                  </a:ext>
                </a:extLst>
              </a:tr>
              <a:tr h="370850">
                <a:tc>
                  <a:txBody>
                    <a:bodyPr/>
                    <a:lstStyle/>
                    <a:p>
                      <a:pPr marL="0" marR="0" lvl="0" indent="0" algn="ctr" rtl="0">
                        <a:spcBef>
                          <a:spcPts val="0"/>
                        </a:spcBef>
                        <a:buSzPct val="25000"/>
                        <a:buNone/>
                      </a:pPr>
                      <a:r>
                        <a:rPr lang="en-US" sz="1800" b="1" u="none" strike="noStrike" cap="none">
                          <a:solidFill>
                            <a:schemeClr val="lt1"/>
                          </a:solidFill>
                        </a:rPr>
                        <a:t>rt</a:t>
                      </a:r>
                    </a:p>
                  </a:txBody>
                  <a:tcPr marL="91450" marR="91450" marT="45725" marB="45725">
                    <a:solidFill>
                      <a:srgbClr val="EBA5A6"/>
                    </a:solidFill>
                  </a:tcPr>
                </a:tc>
                <a:tc>
                  <a:txBody>
                    <a:bodyPr/>
                    <a:lstStyle/>
                    <a:p>
                      <a:pPr marL="0" marR="0" lvl="0" indent="0" algn="ctr" rtl="0">
                        <a:spcBef>
                          <a:spcPts val="0"/>
                        </a:spcBef>
                        <a:buSzPct val="25000"/>
                        <a:buNone/>
                      </a:pPr>
                      <a:r>
                        <a:rPr lang="en-US" sz="1800" u="none" strike="noStrike" cap="none"/>
                        <a:t>rrTt</a:t>
                      </a:r>
                    </a:p>
                  </a:txBody>
                  <a:tcPr marL="91450" marR="91450" marT="45725" marB="45725">
                    <a:solidFill>
                      <a:srgbClr val="E1797A"/>
                    </a:solidFill>
                  </a:tcPr>
                </a:tc>
                <a:tc>
                  <a:txBody>
                    <a:bodyPr/>
                    <a:lstStyle/>
                    <a:p>
                      <a:pPr marL="0" marR="0" lvl="0" indent="0" algn="ctr" rtl="0">
                        <a:spcBef>
                          <a:spcPts val="0"/>
                        </a:spcBef>
                        <a:buSzPct val="25000"/>
                        <a:buNone/>
                      </a:pPr>
                      <a:r>
                        <a:rPr lang="en-US" sz="1800" u="none" strike="noStrike" cap="none"/>
                        <a:t>rrtt</a:t>
                      </a:r>
                    </a:p>
                  </a:txBody>
                  <a:tcPr marL="91450" marR="91450" marT="45725" marB="45725">
                    <a:solidFill>
                      <a:srgbClr val="E1797A"/>
                    </a:solidFill>
                  </a:tcPr>
                </a:tc>
                <a:tc>
                  <a:txBody>
                    <a:bodyPr/>
                    <a:lstStyle/>
                    <a:p>
                      <a:pPr marL="0" marR="0" lvl="0" indent="0" algn="ctr" rtl="0">
                        <a:spcBef>
                          <a:spcPts val="0"/>
                        </a:spcBef>
                        <a:buSzPct val="25000"/>
                        <a:buNone/>
                      </a:pPr>
                      <a:r>
                        <a:rPr lang="en-US" sz="1800" u="none" strike="noStrike" cap="none"/>
                        <a:t>rrTt</a:t>
                      </a:r>
                    </a:p>
                  </a:txBody>
                  <a:tcPr marL="91450" marR="91450" marT="45725" marB="45725">
                    <a:solidFill>
                      <a:srgbClr val="E1797A"/>
                    </a:solidFill>
                  </a:tcPr>
                </a:tc>
                <a:tc>
                  <a:txBody>
                    <a:bodyPr/>
                    <a:lstStyle/>
                    <a:p>
                      <a:pPr marL="0" marR="0" lvl="0" indent="0" algn="ctr" rtl="0">
                        <a:spcBef>
                          <a:spcPts val="0"/>
                        </a:spcBef>
                        <a:buSzPct val="25000"/>
                        <a:buNone/>
                      </a:pPr>
                      <a:endParaRPr sz="1800" u="none" strike="noStrike" cap="none"/>
                    </a:p>
                  </a:txBody>
                  <a:tcPr marL="91450" marR="91450" marT="45725" marB="45725">
                    <a:solidFill>
                      <a:srgbClr val="E1797A"/>
                    </a:solidFill>
                  </a:tcPr>
                </a:tc>
                <a:extLst>
                  <a:ext uri="{0D108BD9-81ED-4DB2-BD59-A6C34878D82A}">
                    <a16:rowId xmlns:a16="http://schemas.microsoft.com/office/drawing/2014/main" val="10003"/>
                  </a:ext>
                </a:extLst>
              </a:tr>
              <a:tr h="370850">
                <a:tc>
                  <a:txBody>
                    <a:bodyPr/>
                    <a:lstStyle/>
                    <a:p>
                      <a:pPr marL="0" marR="0" lvl="0" indent="0" algn="ctr" rtl="0">
                        <a:spcBef>
                          <a:spcPts val="0"/>
                        </a:spcBef>
                        <a:buSzPct val="25000"/>
                        <a:buNone/>
                      </a:pPr>
                      <a:r>
                        <a:rPr lang="en-US" sz="1800" b="1" u="none" strike="noStrike" cap="none">
                          <a:solidFill>
                            <a:schemeClr val="lt1"/>
                          </a:solidFill>
                        </a:rPr>
                        <a:t>rt</a:t>
                      </a:r>
                    </a:p>
                  </a:txBody>
                  <a:tcPr marL="91450" marR="91450" marT="45725" marB="45725">
                    <a:solidFill>
                      <a:srgbClr val="EBA5A6"/>
                    </a:solidFill>
                  </a:tcPr>
                </a:tc>
                <a:tc>
                  <a:txBody>
                    <a:bodyPr/>
                    <a:lstStyle/>
                    <a:p>
                      <a:pPr marL="0" marR="0" lvl="0" indent="0" algn="ctr" rtl="0">
                        <a:spcBef>
                          <a:spcPts val="0"/>
                        </a:spcBef>
                        <a:buSzPct val="25000"/>
                        <a:buNone/>
                      </a:pPr>
                      <a:r>
                        <a:rPr lang="en-US" sz="1800" u="none" strike="noStrike" cap="none"/>
                        <a:t>rrTt</a:t>
                      </a:r>
                    </a:p>
                  </a:txBody>
                  <a:tcPr marL="91450" marR="91450" marT="45725" marB="45725">
                    <a:solidFill>
                      <a:srgbClr val="E1797A"/>
                    </a:solidFill>
                  </a:tcPr>
                </a:tc>
                <a:tc>
                  <a:txBody>
                    <a:bodyPr/>
                    <a:lstStyle/>
                    <a:p>
                      <a:pPr marL="0" marR="0" lvl="0" indent="0" algn="ctr" rtl="0">
                        <a:spcBef>
                          <a:spcPts val="0"/>
                        </a:spcBef>
                        <a:buSzPct val="25000"/>
                        <a:buNone/>
                      </a:pPr>
                      <a:r>
                        <a:rPr lang="en-US" sz="1800" u="none" strike="noStrike" cap="none"/>
                        <a:t>rrtt</a:t>
                      </a:r>
                    </a:p>
                  </a:txBody>
                  <a:tcPr marL="91450" marR="91450" marT="45725" marB="45725">
                    <a:solidFill>
                      <a:srgbClr val="E1797A"/>
                    </a:solidFill>
                  </a:tcPr>
                </a:tc>
                <a:tc>
                  <a:txBody>
                    <a:bodyPr/>
                    <a:lstStyle/>
                    <a:p>
                      <a:pPr marL="0" marR="0" lvl="0" indent="0" algn="ctr" rtl="0">
                        <a:spcBef>
                          <a:spcPts val="0"/>
                        </a:spcBef>
                        <a:buSzPct val="25000"/>
                        <a:buNone/>
                      </a:pPr>
                      <a:r>
                        <a:rPr lang="en-US" sz="1800" u="none" strike="noStrike" cap="none"/>
                        <a:t>rrTt</a:t>
                      </a:r>
                    </a:p>
                  </a:txBody>
                  <a:tcPr marL="91450" marR="91450" marT="45725" marB="45725">
                    <a:solidFill>
                      <a:srgbClr val="E1797A"/>
                    </a:solidFill>
                  </a:tcPr>
                </a:tc>
                <a:tc>
                  <a:txBody>
                    <a:bodyPr/>
                    <a:lstStyle/>
                    <a:p>
                      <a:pPr marL="0" marR="0" lvl="0" indent="0" algn="ctr" rtl="0">
                        <a:spcBef>
                          <a:spcPts val="0"/>
                        </a:spcBef>
                        <a:buSzPct val="25000"/>
                        <a:buNone/>
                      </a:pPr>
                      <a:endParaRPr sz="1800" u="none" strike="noStrike" cap="none"/>
                    </a:p>
                  </a:txBody>
                  <a:tcPr marL="91450" marR="91450" marT="45725" marB="45725">
                    <a:solidFill>
                      <a:srgbClr val="E1797A"/>
                    </a:solidFill>
                  </a:tcPr>
                </a:tc>
                <a:extLst>
                  <a:ext uri="{0D108BD9-81ED-4DB2-BD59-A6C34878D82A}">
                    <a16:rowId xmlns:a16="http://schemas.microsoft.com/office/drawing/2014/main" val="10004"/>
                  </a:ext>
                </a:extLst>
              </a:tr>
            </a:tbl>
          </a:graphicData>
        </a:graphic>
      </p:graphicFrame>
      <p:sp>
        <p:nvSpPr>
          <p:cNvPr id="499" name="Shape 499"/>
          <p:cNvSpPr txBox="1"/>
          <p:nvPr/>
        </p:nvSpPr>
        <p:spPr>
          <a:xfrm>
            <a:off x="1066800" y="3200400"/>
            <a:ext cx="8077200" cy="34163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b="1" i="0" u="none" strike="noStrike" cap="none">
                <a:solidFill>
                  <a:schemeClr val="dk1"/>
                </a:solidFill>
                <a:latin typeface="Cabin"/>
                <a:ea typeface="Cabin"/>
                <a:cs typeface="Cabin"/>
                <a:sym typeface="Cabin"/>
              </a:rPr>
              <a:t>Fill in the genotype for any boxes that are blank.</a:t>
            </a:r>
          </a:p>
          <a:p>
            <a:pPr marL="0" marR="0" lvl="0" indent="0" algn="l" rtl="0">
              <a:spcBef>
                <a:spcPts val="0"/>
              </a:spcBef>
              <a:buNone/>
            </a:pPr>
            <a:endParaRPr sz="1800" b="0" i="0" u="none" strike="noStrike" cap="none">
              <a:solidFill>
                <a:schemeClr val="dk1"/>
              </a:solidFill>
              <a:latin typeface="Cabin"/>
              <a:ea typeface="Cabin"/>
              <a:cs typeface="Cabin"/>
              <a:sym typeface="Cabin"/>
            </a:endParaRPr>
          </a:p>
          <a:p>
            <a:pPr marL="0" marR="0" lvl="0" indent="0" algn="l" rtl="0">
              <a:spcBef>
                <a:spcPts val="0"/>
              </a:spcBef>
              <a:buSzPct val="25000"/>
              <a:buNone/>
            </a:pPr>
            <a:r>
              <a:rPr lang="en-US" sz="1800" b="0" i="0" u="none" strike="noStrike" cap="none">
                <a:solidFill>
                  <a:schemeClr val="dk1"/>
                </a:solidFill>
                <a:latin typeface="Cabin"/>
                <a:ea typeface="Cabin"/>
                <a:cs typeface="Cabin"/>
                <a:sym typeface="Cabin"/>
              </a:rPr>
              <a:t>What fraction of their offspring to we expect to be red AND tall? </a:t>
            </a:r>
          </a:p>
          <a:p>
            <a:pPr marL="0" marR="0" lvl="0" indent="0" algn="l" rtl="0">
              <a:spcBef>
                <a:spcPts val="0"/>
              </a:spcBef>
              <a:buNone/>
            </a:pPr>
            <a:endParaRPr sz="1800" b="0" i="0" u="none" strike="noStrike" cap="none">
              <a:solidFill>
                <a:schemeClr val="dk1"/>
              </a:solidFill>
              <a:latin typeface="Cabin"/>
              <a:ea typeface="Cabin"/>
              <a:cs typeface="Cabin"/>
              <a:sym typeface="Cabin"/>
            </a:endParaRPr>
          </a:p>
          <a:p>
            <a:pPr marL="0" marR="0" lvl="0" indent="0" algn="l" rtl="0">
              <a:spcBef>
                <a:spcPts val="0"/>
              </a:spcBef>
              <a:buNone/>
            </a:pPr>
            <a:endParaRPr sz="1800" b="0" i="0" u="none" strike="noStrike" cap="none">
              <a:solidFill>
                <a:schemeClr val="dk1"/>
              </a:solidFill>
              <a:latin typeface="Cabin"/>
              <a:ea typeface="Cabin"/>
              <a:cs typeface="Cabin"/>
              <a:sym typeface="Cabin"/>
            </a:endParaRPr>
          </a:p>
          <a:p>
            <a:pPr marL="0" marR="0" lvl="0" indent="0" algn="l" rtl="0">
              <a:spcBef>
                <a:spcPts val="0"/>
              </a:spcBef>
              <a:buSzPct val="25000"/>
              <a:buNone/>
            </a:pPr>
            <a:r>
              <a:rPr lang="en-US" sz="1800" b="0" i="0" u="none" strike="noStrike" cap="none">
                <a:solidFill>
                  <a:schemeClr val="dk1"/>
                </a:solidFill>
                <a:latin typeface="Cabin"/>
                <a:ea typeface="Cabin"/>
                <a:cs typeface="Cabin"/>
                <a:sym typeface="Cabin"/>
              </a:rPr>
              <a:t/>
            </a:r>
            <a:br>
              <a:rPr lang="en-US" sz="1800" b="0" i="0" u="none" strike="noStrike" cap="none">
                <a:solidFill>
                  <a:schemeClr val="dk1"/>
                </a:solidFill>
                <a:latin typeface="Cabin"/>
                <a:ea typeface="Cabin"/>
                <a:cs typeface="Cabin"/>
                <a:sym typeface="Cabin"/>
              </a:rPr>
            </a:br>
            <a:r>
              <a:rPr lang="en-US" sz="1800" b="0" i="0" u="none" strike="noStrike" cap="none">
                <a:solidFill>
                  <a:schemeClr val="dk1"/>
                </a:solidFill>
                <a:latin typeface="Cabin"/>
                <a:ea typeface="Cabin"/>
                <a:cs typeface="Cabin"/>
                <a:sym typeface="Cabin"/>
              </a:rPr>
              <a:t>What fraction of their offspring do we expect to be white AND dwarf?</a:t>
            </a:r>
          </a:p>
          <a:p>
            <a:pPr marL="0" marR="0" lvl="0" indent="0" algn="l" rtl="0">
              <a:spcBef>
                <a:spcPts val="0"/>
              </a:spcBef>
              <a:buNone/>
            </a:pPr>
            <a:endParaRPr sz="1800" b="0" i="0" u="none" strike="noStrike" cap="none">
              <a:solidFill>
                <a:schemeClr val="dk1"/>
              </a:solidFill>
              <a:latin typeface="Cabin"/>
              <a:ea typeface="Cabin"/>
              <a:cs typeface="Cabin"/>
              <a:sym typeface="Cabin"/>
            </a:endParaRPr>
          </a:p>
          <a:p>
            <a:pPr marL="0" marR="0" lvl="0" indent="0" algn="l" rtl="0">
              <a:spcBef>
                <a:spcPts val="0"/>
              </a:spcBef>
              <a:buNone/>
            </a:pPr>
            <a:endParaRPr sz="1800" b="0" i="0" u="none" strike="noStrike" cap="none">
              <a:solidFill>
                <a:schemeClr val="dk1"/>
              </a:solidFill>
              <a:latin typeface="Cabin"/>
              <a:ea typeface="Cabin"/>
              <a:cs typeface="Cabin"/>
              <a:sym typeface="Cabin"/>
            </a:endParaRPr>
          </a:p>
          <a:p>
            <a:pPr marL="0" marR="0" lvl="0" indent="0" algn="l" rtl="0">
              <a:spcBef>
                <a:spcPts val="0"/>
              </a:spcBef>
              <a:buSzPct val="25000"/>
              <a:buNone/>
            </a:pPr>
            <a:r>
              <a:rPr lang="en-US" sz="1800" b="0" i="0" u="none" strike="noStrike" cap="none">
                <a:solidFill>
                  <a:schemeClr val="dk1"/>
                </a:solidFill>
                <a:latin typeface="Cabin"/>
                <a:ea typeface="Cabin"/>
                <a:cs typeface="Cabin"/>
                <a:sym typeface="Cabin"/>
              </a:rPr>
              <a:t> </a:t>
            </a:r>
          </a:p>
          <a:p>
            <a:pPr marL="0" marR="0" lvl="0" indent="0" algn="l" rtl="0">
              <a:spcBef>
                <a:spcPts val="0"/>
              </a:spcBef>
              <a:buSzPct val="25000"/>
              <a:buNone/>
            </a:pPr>
            <a:r>
              <a:rPr lang="en-US" sz="1800" b="0" i="0" u="none" strike="noStrike" cap="none">
                <a:solidFill>
                  <a:schemeClr val="dk1"/>
                </a:solidFill>
                <a:latin typeface="Cabin"/>
                <a:ea typeface="Cabin"/>
                <a:cs typeface="Cabin"/>
                <a:sym typeface="Cabin"/>
              </a:rPr>
              <a:t>What fraction of their offspring do we expect to be red? </a:t>
            </a:r>
          </a:p>
          <a:p>
            <a:pPr marL="0" marR="0" lvl="0" indent="0" algn="l" rtl="0">
              <a:spcBef>
                <a:spcPts val="0"/>
              </a:spcBef>
              <a:buNone/>
            </a:pPr>
            <a:endParaRPr sz="1800" b="0" i="0" u="none" strike="noStrike" cap="none">
              <a:solidFill>
                <a:schemeClr val="dk1"/>
              </a:solidFill>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277091" y="1524000"/>
            <a:ext cx="3879273" cy="4663440"/>
          </a:xfrm>
        </p:spPr>
        <p:txBody>
          <a:bodyPr/>
          <a:lstStyle/>
          <a:p>
            <a:pPr lvl="0" indent="-289560">
              <a:lnSpc>
                <a:spcPct val="80000"/>
              </a:lnSpc>
              <a:spcBef>
                <a:spcPts val="600"/>
              </a:spcBef>
              <a:buSzPct val="78666"/>
            </a:pPr>
            <a:r>
              <a:rPr lang="en-US" sz="2950" dirty="0">
                <a:solidFill>
                  <a:schemeClr val="dk1"/>
                </a:solidFill>
                <a:latin typeface="Cabin"/>
                <a:ea typeface="Cabin"/>
                <a:cs typeface="Cabin"/>
                <a:sym typeface="Cabin"/>
              </a:rPr>
              <a:t>Genes are segments of DNA or the places on the chromosomes that code for specific traits. </a:t>
            </a:r>
          </a:p>
          <a:p>
            <a:pPr lvl="1" indent="-246380">
              <a:lnSpc>
                <a:spcPct val="80000"/>
              </a:lnSpc>
              <a:spcBef>
                <a:spcPts val="550"/>
              </a:spcBef>
              <a:buSzPct val="100000"/>
            </a:pPr>
            <a:r>
              <a:rPr lang="en-US" sz="2600" dirty="0">
                <a:solidFill>
                  <a:schemeClr val="dk1"/>
                </a:solidFill>
                <a:latin typeface="Cabin"/>
                <a:ea typeface="Cabin"/>
                <a:cs typeface="Cabin"/>
                <a:sym typeface="Cabin"/>
              </a:rPr>
              <a:t>Such as height, eye color, etc.</a:t>
            </a:r>
            <a:endParaRPr lang="en-US" dirty="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891" y="1524000"/>
            <a:ext cx="4752109" cy="4834295"/>
          </a:xfrm>
          <a:prstGeom prst="rect">
            <a:avLst/>
          </a:prstGeom>
        </p:spPr>
      </p:pic>
    </p:spTree>
    <p:extLst>
      <p:ext uri="{BB962C8B-B14F-4D97-AF65-F5344CB8AC3E}">
        <p14:creationId xmlns:p14="http://schemas.microsoft.com/office/powerpoint/2010/main" val="3427587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858" y="0"/>
            <a:ext cx="7498080" cy="748146"/>
          </a:xfrm>
        </p:spPr>
        <p:txBody>
          <a:bodyPr/>
          <a:lstStyle/>
          <a:p>
            <a:r>
              <a:rPr lang="en-US" sz="4000" dirty="0">
                <a:solidFill>
                  <a:srgbClr val="562214"/>
                </a:solidFill>
                <a:latin typeface="Cabin"/>
                <a:ea typeface="Cabin"/>
                <a:cs typeface="Cabin"/>
                <a:sym typeface="Cabin"/>
              </a:rPr>
              <a:t>Reading the Chromosomes</a:t>
            </a:r>
            <a:endParaRPr lang="en-US" sz="4000" dirty="0"/>
          </a:p>
        </p:txBody>
      </p:sp>
      <p:sp>
        <p:nvSpPr>
          <p:cNvPr id="3" name="Text Placeholder 2"/>
          <p:cNvSpPr>
            <a:spLocks noGrp="1"/>
          </p:cNvSpPr>
          <p:nvPr>
            <p:ph type="body" idx="1"/>
          </p:nvPr>
        </p:nvSpPr>
        <p:spPr>
          <a:xfrm>
            <a:off x="0" y="671946"/>
            <a:ext cx="4244898" cy="5334000"/>
          </a:xfrm>
        </p:spPr>
        <p:txBody>
          <a:bodyPr/>
          <a:lstStyle/>
          <a:p>
            <a:pPr lvl="0"/>
            <a:r>
              <a:rPr lang="en-US" sz="2800" dirty="0">
                <a:solidFill>
                  <a:schemeClr val="dk1"/>
                </a:solidFill>
                <a:latin typeface="Cabin"/>
                <a:ea typeface="Cabin"/>
                <a:cs typeface="Cabin"/>
                <a:sym typeface="Cabin"/>
              </a:rPr>
              <a:t>Sometimes the two chromosomes in a pair don’t have the same instructions.  </a:t>
            </a:r>
          </a:p>
          <a:p>
            <a:endParaRPr lang="en-US" dirty="0"/>
          </a:p>
        </p:txBody>
      </p:sp>
      <p:sp>
        <p:nvSpPr>
          <p:cNvPr id="4" name="Text Placeholder 3"/>
          <p:cNvSpPr>
            <a:spLocks noGrp="1"/>
          </p:cNvSpPr>
          <p:nvPr>
            <p:ph type="body" idx="2"/>
          </p:nvPr>
        </p:nvSpPr>
        <p:spPr>
          <a:xfrm>
            <a:off x="4147916" y="536171"/>
            <a:ext cx="3657600" cy="4663440"/>
          </a:xfrm>
        </p:spPr>
        <p:txBody>
          <a:bodyPr/>
          <a:lstStyle/>
          <a:p>
            <a:r>
              <a:rPr lang="en-US" sz="2800" dirty="0">
                <a:solidFill>
                  <a:schemeClr val="dk1"/>
                </a:solidFill>
                <a:latin typeface="Cabin"/>
                <a:ea typeface="Cabin"/>
                <a:cs typeface="Cabin"/>
                <a:sym typeface="Cabin"/>
              </a:rPr>
              <a:t>The instructions from mom may be different from the ones that you inherit from dad.</a:t>
            </a:r>
            <a:endParaRPr lang="en-US" sz="2800" dirty="0"/>
          </a:p>
        </p:txBody>
      </p:sp>
      <p:pic>
        <p:nvPicPr>
          <p:cNvPr id="5" name="Shape 114"/>
          <p:cNvPicPr preferRelativeResize="0">
            <a:picLocks noGrp="1"/>
          </p:cNvPicPr>
          <p:nvPr>
            <p:ph type="body" idx="2"/>
          </p:nvPr>
        </p:nvPicPr>
        <p:blipFill rotWithShape="1">
          <a:blip r:embed="rId2">
            <a:alphaModFix/>
          </a:blip>
          <a:srcRect t="2226" b="3115"/>
          <a:stretch/>
        </p:blipFill>
        <p:spPr>
          <a:xfrm>
            <a:off x="60825" y="2867891"/>
            <a:ext cx="8922327" cy="3990109"/>
          </a:xfrm>
          <a:prstGeom prst="rect">
            <a:avLst/>
          </a:prstGeom>
          <a:noFill/>
          <a:ln w="76200" cap="flat" cmpd="sng">
            <a:solidFill>
              <a:srgbClr val="FFFFFF"/>
            </a:solidFill>
            <a:prstDash val="solid"/>
            <a:miter lim="8000"/>
            <a:headEnd type="none" w="med" len="med"/>
            <a:tailEnd type="none" w="med" len="med"/>
          </a:ln>
        </p:spPr>
      </p:pic>
    </p:spTree>
    <p:extLst>
      <p:ext uri="{BB962C8B-B14F-4D97-AF65-F5344CB8AC3E}">
        <p14:creationId xmlns:p14="http://schemas.microsoft.com/office/powerpoint/2010/main" val="1078524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a:solidFill>
                  <a:srgbClr val="562214"/>
                </a:solidFill>
                <a:latin typeface="Cabin"/>
                <a:ea typeface="Cabin"/>
                <a:cs typeface="Cabin"/>
                <a:sym typeface="Cabin"/>
              </a:rPr>
              <a:t>Gregor</a:t>
            </a:r>
            <a:r>
              <a:rPr lang="en-US" sz="4800" dirty="0">
                <a:solidFill>
                  <a:srgbClr val="562214"/>
                </a:solidFill>
                <a:latin typeface="Cabin"/>
                <a:ea typeface="Cabin"/>
                <a:cs typeface="Cabin"/>
                <a:sym typeface="Cabin"/>
              </a:rPr>
              <a:t> Mendel</a:t>
            </a:r>
            <a:endParaRPr lang="en-US" sz="4800" dirty="0"/>
          </a:p>
        </p:txBody>
      </p:sp>
      <p:sp>
        <p:nvSpPr>
          <p:cNvPr id="3" name="Text Placeholder 2"/>
          <p:cNvSpPr>
            <a:spLocks noGrp="1"/>
          </p:cNvSpPr>
          <p:nvPr>
            <p:ph type="body" idx="1"/>
          </p:nvPr>
        </p:nvSpPr>
        <p:spPr/>
        <p:txBody>
          <a:bodyPr/>
          <a:lstStyle/>
          <a:p>
            <a:r>
              <a:rPr lang="en-US" dirty="0">
                <a:hlinkClick r:id="rId2"/>
              </a:rPr>
              <a:t>https://</a:t>
            </a:r>
            <a:r>
              <a:rPr lang="en-US" dirty="0" smtClean="0">
                <a:hlinkClick r:id="rId2"/>
              </a:rPr>
              <a:t>www.youtube.com/watch?v=cWt1RFnWNzk</a:t>
            </a:r>
            <a:endParaRPr lang="en-US" dirty="0" smtClean="0"/>
          </a:p>
          <a:p>
            <a:endParaRPr lang="en-US" dirty="0"/>
          </a:p>
        </p:txBody>
      </p:sp>
    </p:spTree>
    <p:extLst>
      <p:ext uri="{BB962C8B-B14F-4D97-AF65-F5344CB8AC3E}">
        <p14:creationId xmlns:p14="http://schemas.microsoft.com/office/powerpoint/2010/main" val="2975904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dirty="0" err="1">
                <a:solidFill>
                  <a:srgbClr val="562214"/>
                </a:solidFill>
                <a:latin typeface="Cabin"/>
                <a:ea typeface="Cabin"/>
                <a:cs typeface="Cabin"/>
                <a:sym typeface="Cabin"/>
              </a:rPr>
              <a:t>Gregor</a:t>
            </a:r>
            <a:r>
              <a:rPr lang="en-US" sz="4300" b="0" i="0" u="none" strike="noStrike" cap="none" dirty="0">
                <a:solidFill>
                  <a:srgbClr val="562214"/>
                </a:solidFill>
                <a:latin typeface="Cabin"/>
                <a:ea typeface="Cabin"/>
                <a:cs typeface="Cabin"/>
                <a:sym typeface="Cabin"/>
              </a:rPr>
              <a:t> Mendel</a:t>
            </a:r>
          </a:p>
        </p:txBody>
      </p:sp>
      <p:sp>
        <p:nvSpPr>
          <p:cNvPr id="127" name="Shape 127"/>
          <p:cNvSpPr txBox="1">
            <a:spLocks noGrp="1"/>
          </p:cNvSpPr>
          <p:nvPr>
            <p:ph type="body" idx="1"/>
          </p:nvPr>
        </p:nvSpPr>
        <p:spPr>
          <a:xfrm>
            <a:off x="1435608" y="1447800"/>
            <a:ext cx="7498080" cy="4800600"/>
          </a:xfrm>
          <a:prstGeom prst="rect">
            <a:avLst/>
          </a:prstGeom>
          <a:noFill/>
          <a:ln>
            <a:noFill/>
          </a:ln>
        </p:spPr>
        <p:txBody>
          <a:bodyPr wrap="square" lIns="91425" tIns="45700" rIns="91425" bIns="45700" anchor="t" anchorCtr="0">
            <a:noAutofit/>
          </a:bodyPr>
          <a:lstStyle/>
          <a:p>
            <a:pPr marL="365760" marR="0" lvl="0" indent="-289560" algn="l" rtl="0">
              <a:lnSpc>
                <a:spcPct val="90000"/>
              </a:lnSpc>
              <a:spcBef>
                <a:spcPts val="0"/>
              </a:spcBef>
              <a:buClr>
                <a:schemeClr val="accent1"/>
              </a:buClr>
              <a:buSzPct val="78666"/>
              <a:buFont typeface="Cabin"/>
              <a:buChar char="●"/>
            </a:pPr>
            <a:r>
              <a:rPr lang="en-US" sz="2950" b="1" i="0" u="none" strike="noStrike" cap="none">
                <a:solidFill>
                  <a:schemeClr val="dk1"/>
                </a:solidFill>
                <a:latin typeface="Cabin"/>
                <a:ea typeface="Cabin"/>
                <a:cs typeface="Cabin"/>
                <a:sym typeface="Cabin"/>
              </a:rPr>
              <a:t>(1822-1884) </a:t>
            </a:r>
            <a:r>
              <a:rPr lang="en-US" sz="2950" b="0" i="0" u="none" strike="noStrike" cap="none">
                <a:solidFill>
                  <a:schemeClr val="dk1"/>
                </a:solidFill>
                <a:latin typeface="Cabin"/>
                <a:ea typeface="Cabin"/>
                <a:cs typeface="Cabin"/>
                <a:sym typeface="Cabin"/>
              </a:rPr>
              <a:t>was an Austrian monk that taught high school science and tended the garden of the monastery.  </a:t>
            </a:r>
          </a:p>
          <a:p>
            <a:pPr marL="365760" marR="0" lvl="0" indent="-289560" algn="l" rtl="0">
              <a:lnSpc>
                <a:spcPct val="90000"/>
              </a:lnSpc>
              <a:spcBef>
                <a:spcPts val="600"/>
              </a:spcBef>
              <a:buClr>
                <a:schemeClr val="accent1"/>
              </a:buClr>
              <a:buSzPct val="78666"/>
              <a:buFont typeface="Cabin"/>
              <a:buChar char="●"/>
            </a:pPr>
            <a:r>
              <a:rPr lang="en-US" sz="2950" b="0" i="0" u="none" strike="noStrike" cap="none">
                <a:solidFill>
                  <a:schemeClr val="dk1"/>
                </a:solidFill>
                <a:latin typeface="Cabin"/>
                <a:ea typeface="Cabin"/>
                <a:cs typeface="Cabin"/>
                <a:sym typeface="Cabin"/>
              </a:rPr>
              <a:t>While he was not a considered a well known scientist of his time, today he is considered to be the </a:t>
            </a:r>
            <a:r>
              <a:rPr lang="en-US" sz="2950" b="1" i="1" u="none" strike="noStrike" cap="none">
                <a:solidFill>
                  <a:schemeClr val="dk1"/>
                </a:solidFill>
                <a:latin typeface="Cabin"/>
                <a:ea typeface="Cabin"/>
                <a:cs typeface="Cabin"/>
                <a:sym typeface="Cabin"/>
              </a:rPr>
              <a:t>father of modern genetics</a:t>
            </a:r>
            <a:r>
              <a:rPr lang="en-US" sz="2950" b="0" i="0" u="none" strike="noStrike" cap="none">
                <a:solidFill>
                  <a:schemeClr val="dk1"/>
                </a:solidFill>
                <a:latin typeface="Cabin"/>
                <a:ea typeface="Cabin"/>
                <a:cs typeface="Cabin"/>
                <a:sym typeface="Cabin"/>
              </a:rPr>
              <a:t>.  </a:t>
            </a:r>
          </a:p>
          <a:p>
            <a:pPr marL="365760" marR="0" lvl="0" indent="-289560" algn="l" rtl="0">
              <a:lnSpc>
                <a:spcPct val="90000"/>
              </a:lnSpc>
              <a:spcBef>
                <a:spcPts val="600"/>
              </a:spcBef>
              <a:buClr>
                <a:schemeClr val="accent1"/>
              </a:buClr>
              <a:buSzPct val="78666"/>
              <a:buFont typeface="Cabin"/>
              <a:buChar char="●"/>
            </a:pPr>
            <a:r>
              <a:rPr lang="en-US" sz="2950" b="1" i="0" u="none" strike="noStrike" cap="none">
                <a:solidFill>
                  <a:schemeClr val="dk1"/>
                </a:solidFill>
                <a:latin typeface="Cabin"/>
                <a:ea typeface="Cabin"/>
                <a:cs typeface="Cabin"/>
                <a:sym typeface="Cabin"/>
              </a:rPr>
              <a:t>Genetics</a:t>
            </a:r>
            <a:r>
              <a:rPr lang="en-US" sz="2950" b="0" i="0" u="none" strike="noStrike" cap="none">
                <a:solidFill>
                  <a:schemeClr val="dk1"/>
                </a:solidFill>
                <a:latin typeface="Cabin"/>
                <a:ea typeface="Cabin"/>
                <a:cs typeface="Cabin"/>
                <a:sym typeface="Cabin"/>
              </a:rPr>
              <a:t> is the branch of biology that studies heredity or the passing of traits from parent to offspring.  </a:t>
            </a:r>
          </a:p>
          <a:p>
            <a:pPr marL="365760" marR="0" lvl="0" indent="-289560" algn="l" rtl="0">
              <a:lnSpc>
                <a:spcPct val="90000"/>
              </a:lnSpc>
              <a:spcBef>
                <a:spcPts val="600"/>
              </a:spcBef>
              <a:buClr>
                <a:schemeClr val="accent1"/>
              </a:buClr>
              <a:buSzPct val="78933"/>
              <a:buFont typeface="Cabin"/>
              <a:buNone/>
            </a:pPr>
            <a:endParaRPr sz="2950" b="0" i="0" u="none" strike="noStrike" cap="none">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animEffect transition="in" filter="fade">
                                      <p:cBhvr>
                                        <p:cTn id="7" dur="1"/>
                                        <p:tgtEl>
                                          <p:spTgt spid="1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xEl>
                                              <p:pRg st="1" end="1"/>
                                            </p:txEl>
                                          </p:spTgt>
                                        </p:tgtEl>
                                        <p:attrNameLst>
                                          <p:attrName>style.visibility</p:attrName>
                                        </p:attrNameLst>
                                      </p:cBhvr>
                                      <p:to>
                                        <p:strVal val="visible"/>
                                      </p:to>
                                    </p:set>
                                    <p:animEffect transition="in" filter="fade">
                                      <p:cBhvr>
                                        <p:cTn id="12" dur="1"/>
                                        <p:tgtEl>
                                          <p:spTgt spid="1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xEl>
                                              <p:pRg st="2" end="2"/>
                                            </p:txEl>
                                          </p:spTgt>
                                        </p:tgtEl>
                                        <p:attrNameLst>
                                          <p:attrName>style.visibility</p:attrName>
                                        </p:attrNameLst>
                                      </p:cBhvr>
                                      <p:to>
                                        <p:strVal val="visible"/>
                                      </p:to>
                                    </p:set>
                                    <p:animEffect transition="in" filter="fade">
                                      <p:cBhvr>
                                        <p:cTn id="17" dur="1"/>
                                        <p:tgtEl>
                                          <p:spTgt spid="1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xEl>
                                              <p:pRg st="3" end="3"/>
                                            </p:txEl>
                                          </p:spTgt>
                                        </p:tgtEl>
                                        <p:attrNameLst>
                                          <p:attrName>style.visibility</p:attrName>
                                        </p:attrNameLst>
                                      </p:cBhvr>
                                      <p:to>
                                        <p:strVal val="visible"/>
                                      </p:to>
                                    </p:set>
                                    <p:animEffect transition="in" filter="fade">
                                      <p:cBhvr>
                                        <p:cTn id="22" dur="1"/>
                                        <p:tgtEl>
                                          <p:spTgt spid="1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1435608" y="274638"/>
            <a:ext cx="749808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562214"/>
              </a:buClr>
              <a:buSzPct val="25000"/>
              <a:buFont typeface="Cabin"/>
              <a:buNone/>
            </a:pPr>
            <a:r>
              <a:rPr lang="en-US" sz="4300" b="0" i="0" u="none" strike="noStrike" cap="none">
                <a:solidFill>
                  <a:srgbClr val="562214"/>
                </a:solidFill>
                <a:latin typeface="Cabin"/>
                <a:ea typeface="Cabin"/>
                <a:cs typeface="Cabin"/>
                <a:sym typeface="Cabin"/>
              </a:rPr>
              <a:t>Gregor Mendel</a:t>
            </a:r>
          </a:p>
        </p:txBody>
      </p:sp>
      <p:sp>
        <p:nvSpPr>
          <p:cNvPr id="133" name="Shape 133"/>
          <p:cNvSpPr txBox="1">
            <a:spLocks noGrp="1"/>
          </p:cNvSpPr>
          <p:nvPr>
            <p:ph type="body" idx="1"/>
          </p:nvPr>
        </p:nvSpPr>
        <p:spPr>
          <a:xfrm>
            <a:off x="1435608" y="1447800"/>
            <a:ext cx="7498080" cy="4800600"/>
          </a:xfrm>
          <a:prstGeom prst="rect">
            <a:avLst/>
          </a:prstGeom>
          <a:noFill/>
          <a:ln>
            <a:noFill/>
          </a:ln>
        </p:spPr>
        <p:txBody>
          <a:bodyPr wrap="square" lIns="91425" tIns="45700" rIns="91425" bIns="45700" anchor="t" anchorCtr="0">
            <a:noAutofit/>
          </a:bodyPr>
          <a:lstStyle/>
          <a:p>
            <a:pPr marL="365760" marR="0" lvl="0" indent="-289560" algn="l" rtl="0">
              <a:lnSpc>
                <a:spcPct val="80000"/>
              </a:lnSpc>
              <a:spcBef>
                <a:spcPts val="0"/>
              </a:spcBef>
              <a:buClr>
                <a:schemeClr val="accent1"/>
              </a:buClr>
              <a:buSzPct val="78666"/>
              <a:buFont typeface="Cabin"/>
              <a:buChar char="●"/>
            </a:pPr>
            <a:r>
              <a:rPr lang="en-US" sz="2950" b="0" i="0" u="none" strike="noStrike" cap="none">
                <a:solidFill>
                  <a:schemeClr val="dk1"/>
                </a:solidFill>
                <a:latin typeface="Cabin"/>
                <a:ea typeface="Cabin"/>
                <a:cs typeface="Cabin"/>
                <a:sym typeface="Cabin"/>
              </a:rPr>
              <a:t>It took approximately 8 years for Mendel to gather enough data to support his theories of heredity.  </a:t>
            </a:r>
          </a:p>
          <a:p>
            <a:pPr marL="365760" marR="0" lvl="0" indent="-289560" algn="l" rtl="0">
              <a:lnSpc>
                <a:spcPct val="80000"/>
              </a:lnSpc>
              <a:spcBef>
                <a:spcPts val="600"/>
              </a:spcBef>
              <a:buClr>
                <a:schemeClr val="accent1"/>
              </a:buClr>
              <a:buSzPct val="78666"/>
              <a:buFont typeface="Cabin"/>
              <a:buChar char="●"/>
            </a:pPr>
            <a:r>
              <a:rPr lang="en-US" sz="2950" b="0" i="0" u="none" strike="noStrike" cap="none">
                <a:solidFill>
                  <a:schemeClr val="dk1"/>
                </a:solidFill>
                <a:latin typeface="Cabin"/>
                <a:ea typeface="Cabin"/>
                <a:cs typeface="Cabin"/>
                <a:sym typeface="Cabin"/>
              </a:rPr>
              <a:t>Using many generations (of over 25,000 pea plants) he was able to show how traits could be passed from parents to offspring, even traits that couldn’t be seen on the parent.</a:t>
            </a:r>
          </a:p>
          <a:p>
            <a:pPr marL="365760" marR="0" lvl="0" indent="-289560" algn="l" rtl="0">
              <a:lnSpc>
                <a:spcPct val="80000"/>
              </a:lnSpc>
              <a:spcBef>
                <a:spcPts val="600"/>
              </a:spcBef>
              <a:buClr>
                <a:schemeClr val="accent1"/>
              </a:buClr>
              <a:buSzPct val="78933"/>
              <a:buFont typeface="Cabin"/>
              <a:buNone/>
            </a:pPr>
            <a:endParaRPr sz="2950" b="0" i="0" u="none" strike="noStrike" cap="none">
              <a:solidFill>
                <a:schemeClr val="dk1"/>
              </a:solidFill>
              <a:latin typeface="Cabin"/>
              <a:ea typeface="Cabin"/>
              <a:cs typeface="Cabin"/>
              <a:sym typeface="Cabin"/>
            </a:endParaRPr>
          </a:p>
          <a:p>
            <a:pPr marL="640080" marR="0" lvl="1" indent="-246380" algn="l" rtl="0">
              <a:lnSpc>
                <a:spcPct val="80000"/>
              </a:lnSpc>
              <a:spcBef>
                <a:spcPts val="550"/>
              </a:spcBef>
              <a:buClr>
                <a:schemeClr val="accent1"/>
              </a:buClr>
              <a:buSzPct val="100000"/>
              <a:buFont typeface="Cabin"/>
              <a:buChar char="◦"/>
            </a:pPr>
            <a:r>
              <a:rPr lang="en-US" sz="2600" b="0" i="0" u="none" strike="noStrike" cap="none">
                <a:solidFill>
                  <a:schemeClr val="dk1"/>
                </a:solidFill>
                <a:latin typeface="Cabin"/>
                <a:ea typeface="Cabin"/>
                <a:cs typeface="Cabin"/>
                <a:sym typeface="Cabin"/>
              </a:rPr>
              <a:t>P</a:t>
            </a:r>
            <a:r>
              <a:rPr lang="en-US" sz="2600" b="0" i="0" u="none" strike="noStrike" cap="none" baseline="-25000">
                <a:solidFill>
                  <a:schemeClr val="dk1"/>
                </a:solidFill>
                <a:latin typeface="Cabin"/>
                <a:ea typeface="Cabin"/>
                <a:cs typeface="Cabin"/>
                <a:sym typeface="Cabin"/>
              </a:rPr>
              <a:t>1</a:t>
            </a:r>
            <a:r>
              <a:rPr lang="en-US" sz="2600" b="0" i="0" u="none" strike="noStrike" cap="none">
                <a:solidFill>
                  <a:schemeClr val="dk1"/>
                </a:solidFill>
                <a:latin typeface="Cabin"/>
                <a:ea typeface="Cabin"/>
                <a:cs typeface="Cabin"/>
                <a:sym typeface="Cabin"/>
              </a:rPr>
              <a:t>– Parental Generation</a:t>
            </a:r>
          </a:p>
          <a:p>
            <a:pPr marL="640080" marR="0" lvl="1" indent="-246380" algn="l" rtl="0">
              <a:lnSpc>
                <a:spcPct val="80000"/>
              </a:lnSpc>
              <a:spcBef>
                <a:spcPts val="550"/>
              </a:spcBef>
              <a:buClr>
                <a:schemeClr val="accent1"/>
              </a:buClr>
              <a:buSzPct val="100000"/>
              <a:buFont typeface="Cabin"/>
              <a:buChar char="◦"/>
            </a:pPr>
            <a:r>
              <a:rPr lang="en-US" sz="2600" b="0" i="0" u="none" strike="noStrike" cap="none">
                <a:solidFill>
                  <a:schemeClr val="dk1"/>
                </a:solidFill>
                <a:latin typeface="Cabin"/>
                <a:ea typeface="Cabin"/>
                <a:cs typeface="Cabin"/>
                <a:sym typeface="Cabin"/>
              </a:rPr>
              <a:t>F</a:t>
            </a:r>
            <a:r>
              <a:rPr lang="en-US" sz="2600" b="0" i="0" u="none" strike="noStrike" cap="none" baseline="-25000">
                <a:solidFill>
                  <a:schemeClr val="dk1"/>
                </a:solidFill>
                <a:latin typeface="Cabin"/>
                <a:ea typeface="Cabin"/>
                <a:cs typeface="Cabin"/>
                <a:sym typeface="Cabin"/>
              </a:rPr>
              <a:t>1</a:t>
            </a:r>
            <a:r>
              <a:rPr lang="en-US" sz="2600" b="0" i="0" u="none" strike="noStrike" cap="none">
                <a:solidFill>
                  <a:schemeClr val="dk1"/>
                </a:solidFill>
                <a:latin typeface="Cabin"/>
                <a:ea typeface="Cabin"/>
                <a:cs typeface="Cabin"/>
                <a:sym typeface="Cabin"/>
              </a:rPr>
              <a:t>– 1</a:t>
            </a:r>
            <a:r>
              <a:rPr lang="en-US" sz="2600" b="0" i="0" u="none" strike="noStrike" cap="none" baseline="30000">
                <a:solidFill>
                  <a:schemeClr val="dk1"/>
                </a:solidFill>
                <a:latin typeface="Cabin"/>
                <a:ea typeface="Cabin"/>
                <a:cs typeface="Cabin"/>
                <a:sym typeface="Cabin"/>
              </a:rPr>
              <a:t>st</a:t>
            </a:r>
            <a:r>
              <a:rPr lang="en-US" sz="2600" b="0" i="0" u="none" strike="noStrike" cap="none">
                <a:solidFill>
                  <a:schemeClr val="dk1"/>
                </a:solidFill>
                <a:latin typeface="Cabin"/>
                <a:ea typeface="Cabin"/>
                <a:cs typeface="Cabin"/>
                <a:sym typeface="Cabin"/>
              </a:rPr>
              <a:t> generation of offspring</a:t>
            </a:r>
          </a:p>
          <a:p>
            <a:pPr marL="640080" marR="0" lvl="1" indent="-246380" algn="l" rtl="0">
              <a:lnSpc>
                <a:spcPct val="80000"/>
              </a:lnSpc>
              <a:spcBef>
                <a:spcPts val="550"/>
              </a:spcBef>
              <a:buClr>
                <a:schemeClr val="accent1"/>
              </a:buClr>
              <a:buSzPct val="100000"/>
              <a:buFont typeface="Cabin"/>
              <a:buChar char="◦"/>
            </a:pPr>
            <a:r>
              <a:rPr lang="en-US" sz="2600" b="0" i="0" u="none" strike="noStrike" cap="none">
                <a:solidFill>
                  <a:schemeClr val="dk1"/>
                </a:solidFill>
                <a:latin typeface="Cabin"/>
                <a:ea typeface="Cabin"/>
                <a:cs typeface="Cabin"/>
                <a:sym typeface="Cabin"/>
              </a:rPr>
              <a:t>F</a:t>
            </a:r>
            <a:r>
              <a:rPr lang="en-US" sz="2600" b="0" i="0" u="none" strike="noStrike" cap="none" baseline="-25000">
                <a:solidFill>
                  <a:schemeClr val="dk1"/>
                </a:solidFill>
                <a:latin typeface="Cabin"/>
                <a:ea typeface="Cabin"/>
                <a:cs typeface="Cabin"/>
                <a:sym typeface="Cabin"/>
              </a:rPr>
              <a:t>2</a:t>
            </a:r>
            <a:r>
              <a:rPr lang="en-US" sz="2600" b="0" i="0" u="none" strike="noStrike" cap="none">
                <a:solidFill>
                  <a:schemeClr val="dk1"/>
                </a:solidFill>
                <a:latin typeface="Cabin"/>
                <a:ea typeface="Cabin"/>
                <a:cs typeface="Cabin"/>
                <a:sym typeface="Cabin"/>
              </a:rPr>
              <a:t>– 2</a:t>
            </a:r>
            <a:r>
              <a:rPr lang="en-US" sz="2600" b="0" i="0" u="none" strike="noStrike" cap="none" baseline="30000">
                <a:solidFill>
                  <a:schemeClr val="dk1"/>
                </a:solidFill>
                <a:latin typeface="Cabin"/>
                <a:ea typeface="Cabin"/>
                <a:cs typeface="Cabin"/>
                <a:sym typeface="Cabin"/>
              </a:rPr>
              <a:t>nd</a:t>
            </a:r>
            <a:r>
              <a:rPr lang="en-US" sz="2600" b="0" i="0" u="none" strike="noStrike" cap="none">
                <a:solidFill>
                  <a:schemeClr val="dk1"/>
                </a:solidFill>
                <a:latin typeface="Cabin"/>
                <a:ea typeface="Cabin"/>
                <a:cs typeface="Cabin"/>
                <a:sym typeface="Cabin"/>
              </a:rPr>
              <a:t> generation of offspring</a:t>
            </a:r>
          </a:p>
          <a:p>
            <a:pPr marL="640080" marR="0" lvl="1" indent="-246380" algn="l" rtl="0">
              <a:lnSpc>
                <a:spcPct val="80000"/>
              </a:lnSpc>
              <a:spcBef>
                <a:spcPts val="550"/>
              </a:spcBef>
              <a:buClr>
                <a:schemeClr val="accent1"/>
              </a:buClr>
              <a:buSzPct val="99615"/>
              <a:buFont typeface="Cabin"/>
              <a:buNone/>
            </a:pPr>
            <a:endParaRPr sz="2600" b="0" i="0" u="none" strike="noStrike" cap="none">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Effect transition="in" filter="fade">
                                      <p:cBhvr>
                                        <p:cTn id="7" dur="1"/>
                                        <p:tgtEl>
                                          <p:spTgt spid="1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
                                            <p:txEl>
                                              <p:pRg st="1" end="1"/>
                                            </p:txEl>
                                          </p:spTgt>
                                        </p:tgtEl>
                                        <p:attrNameLst>
                                          <p:attrName>style.visibility</p:attrName>
                                        </p:attrNameLst>
                                      </p:cBhvr>
                                      <p:to>
                                        <p:strVal val="visible"/>
                                      </p:to>
                                    </p:set>
                                    <p:animEffect transition="in" filter="fade">
                                      <p:cBhvr>
                                        <p:cTn id="12" dur="1"/>
                                        <p:tgtEl>
                                          <p:spTgt spid="1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
                                            <p:txEl>
                                              <p:pRg st="2" end="2"/>
                                            </p:txEl>
                                          </p:spTgt>
                                        </p:tgtEl>
                                        <p:attrNameLst>
                                          <p:attrName>style.visibility</p:attrName>
                                        </p:attrNameLst>
                                      </p:cBhvr>
                                      <p:to>
                                        <p:strVal val="visible"/>
                                      </p:to>
                                    </p:set>
                                    <p:animEffect transition="in" filter="fade">
                                      <p:cBhvr>
                                        <p:cTn id="17" dur="1"/>
                                        <p:tgtEl>
                                          <p:spTgt spid="1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
                                            <p:txEl>
                                              <p:pRg st="3" end="3"/>
                                            </p:txEl>
                                          </p:spTgt>
                                        </p:tgtEl>
                                        <p:attrNameLst>
                                          <p:attrName>style.visibility</p:attrName>
                                        </p:attrNameLst>
                                      </p:cBhvr>
                                      <p:to>
                                        <p:strVal val="visible"/>
                                      </p:to>
                                    </p:set>
                                    <p:animEffect transition="in" filter="fade">
                                      <p:cBhvr>
                                        <p:cTn id="22" dur="1"/>
                                        <p:tgtEl>
                                          <p:spTgt spid="1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
                                            <p:txEl>
                                              <p:pRg st="4" end="4"/>
                                            </p:txEl>
                                          </p:spTgt>
                                        </p:tgtEl>
                                        <p:attrNameLst>
                                          <p:attrName>style.visibility</p:attrName>
                                        </p:attrNameLst>
                                      </p:cBhvr>
                                      <p:to>
                                        <p:strVal val="visible"/>
                                      </p:to>
                                    </p:set>
                                    <p:animEffect transition="in" filter="fade">
                                      <p:cBhvr>
                                        <p:cTn id="27" dur="1"/>
                                        <p:tgtEl>
                                          <p:spTgt spid="1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3">
                                            <p:txEl>
                                              <p:pRg st="5" end="5"/>
                                            </p:txEl>
                                          </p:spTgt>
                                        </p:tgtEl>
                                        <p:attrNameLst>
                                          <p:attrName>style.visibility</p:attrName>
                                        </p:attrNameLst>
                                      </p:cBhvr>
                                      <p:to>
                                        <p:strVal val="visible"/>
                                      </p:to>
                                    </p:set>
                                    <p:animEffect transition="in" filter="fade">
                                      <p:cBhvr>
                                        <p:cTn id="32" dur="1"/>
                                        <p:tgtEl>
                                          <p:spTgt spid="13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3">
                                            <p:txEl>
                                              <p:pRg st="6" end="6"/>
                                            </p:txEl>
                                          </p:spTgt>
                                        </p:tgtEl>
                                        <p:attrNameLst>
                                          <p:attrName>style.visibility</p:attrName>
                                        </p:attrNameLst>
                                      </p:cBhvr>
                                      <p:to>
                                        <p:strVal val="visible"/>
                                      </p:to>
                                    </p:set>
                                    <p:animEffect transition="in" filter="fade">
                                      <p:cBhvr>
                                        <p:cTn id="37" dur="1"/>
                                        <p:tgtEl>
                                          <p:spTgt spid="1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Shape 138"/>
          <p:cNvPicPr preferRelativeResize="0"/>
          <p:nvPr/>
        </p:nvPicPr>
        <p:blipFill rotWithShape="1">
          <a:blip r:embed="rId3">
            <a:alphaModFix/>
          </a:blip>
          <a:srcRect/>
          <a:stretch/>
        </p:blipFill>
        <p:spPr>
          <a:xfrm>
            <a:off x="0" y="-76200"/>
            <a:ext cx="2413000" cy="2971800"/>
          </a:xfrm>
          <a:prstGeom prst="rect">
            <a:avLst/>
          </a:prstGeom>
          <a:noFill/>
          <a:ln>
            <a:noFill/>
          </a:ln>
        </p:spPr>
      </p:pic>
      <p:sp>
        <p:nvSpPr>
          <p:cNvPr id="139" name="Shape 139"/>
          <p:cNvSpPr txBox="1"/>
          <p:nvPr/>
        </p:nvSpPr>
        <p:spPr>
          <a:xfrm>
            <a:off x="2362200" y="95250"/>
            <a:ext cx="6705600" cy="1444625"/>
          </a:xfrm>
          <a:prstGeom prst="rect">
            <a:avLst/>
          </a:prstGeom>
          <a:no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r>
              <a:rPr lang="en-US" sz="2200" b="0" i="0" u="sng" strike="noStrike" cap="none">
                <a:solidFill>
                  <a:schemeClr val="dk1"/>
                </a:solidFill>
                <a:latin typeface="Cabin"/>
                <a:ea typeface="Cabin"/>
                <a:cs typeface="Cabin"/>
                <a:sym typeface="Cabin"/>
              </a:rPr>
              <a:t>Gregor Mendel</a:t>
            </a:r>
            <a:r>
              <a:rPr lang="en-US" sz="2200" b="0" i="0" u="none" strike="noStrike" cap="none">
                <a:solidFill>
                  <a:schemeClr val="dk1"/>
                </a:solidFill>
                <a:latin typeface="Cabin"/>
                <a:ea typeface="Cabin"/>
                <a:cs typeface="Cabin"/>
                <a:sym typeface="Cabin"/>
              </a:rPr>
              <a:t>, the “Father of Genetics” - an Austrian </a:t>
            </a:r>
            <a:r>
              <a:rPr lang="en-US" sz="2200" b="0" i="0" u="sng" strike="noStrike" cap="none">
                <a:solidFill>
                  <a:schemeClr val="dk1"/>
                </a:solidFill>
                <a:latin typeface="Cabin"/>
                <a:ea typeface="Cabin"/>
                <a:cs typeface="Cabin"/>
                <a:sym typeface="Cabin"/>
              </a:rPr>
              <a:t>monk</a:t>
            </a:r>
            <a:r>
              <a:rPr lang="en-US" sz="2200" b="0" i="0" u="none" strike="noStrike" cap="none">
                <a:solidFill>
                  <a:schemeClr val="dk1"/>
                </a:solidFill>
                <a:latin typeface="Cabin"/>
                <a:ea typeface="Cabin"/>
                <a:cs typeface="Cabin"/>
                <a:sym typeface="Cabin"/>
              </a:rPr>
              <a:t> who lived in the 1800s.</a:t>
            </a:r>
            <a:br>
              <a:rPr lang="en-US" sz="2200" b="0" i="0" u="none" strike="noStrike" cap="none">
                <a:solidFill>
                  <a:schemeClr val="dk1"/>
                </a:solidFill>
                <a:latin typeface="Cabin"/>
                <a:ea typeface="Cabin"/>
                <a:cs typeface="Cabin"/>
                <a:sym typeface="Cabin"/>
              </a:rPr>
            </a:br>
            <a:r>
              <a:rPr lang="en-US" sz="2200" b="0" i="0" u="none" strike="noStrike" cap="none">
                <a:solidFill>
                  <a:schemeClr val="dk1"/>
                </a:solidFill>
                <a:latin typeface="Cabin"/>
                <a:ea typeface="Cabin"/>
                <a:cs typeface="Cabin"/>
                <a:sym typeface="Cabin"/>
              </a:rPr>
              <a:t>Studied how </a:t>
            </a:r>
            <a:r>
              <a:rPr lang="en-US" sz="2200" b="0" i="0" u="sng" strike="noStrike" cap="none">
                <a:solidFill>
                  <a:schemeClr val="dk1"/>
                </a:solidFill>
                <a:latin typeface="Cabin"/>
                <a:ea typeface="Cabin"/>
                <a:cs typeface="Cabin"/>
                <a:sym typeface="Cabin"/>
              </a:rPr>
              <a:t>traits</a:t>
            </a:r>
            <a:r>
              <a:rPr lang="en-US" sz="2200" b="0" i="0" u="none" strike="noStrike" cap="none">
                <a:solidFill>
                  <a:schemeClr val="dk1"/>
                </a:solidFill>
                <a:latin typeface="Cabin"/>
                <a:ea typeface="Cabin"/>
                <a:cs typeface="Cabin"/>
                <a:sym typeface="Cabin"/>
              </a:rPr>
              <a:t> were passed from generation to generation of </a:t>
            </a:r>
            <a:r>
              <a:rPr lang="en-US" sz="2200" b="0" i="0" u="sng" strike="noStrike" cap="none">
                <a:solidFill>
                  <a:schemeClr val="dk1"/>
                </a:solidFill>
                <a:latin typeface="Cabin"/>
                <a:ea typeface="Cabin"/>
                <a:cs typeface="Cabin"/>
                <a:sym typeface="Cabin"/>
              </a:rPr>
              <a:t>pea plants</a:t>
            </a:r>
            <a:r>
              <a:rPr lang="en-US" sz="2200" b="0" i="0" u="none" strike="noStrike" cap="none">
                <a:solidFill>
                  <a:schemeClr val="dk1"/>
                </a:solidFill>
                <a:latin typeface="Cabin"/>
                <a:ea typeface="Cabin"/>
                <a:cs typeface="Cabin"/>
                <a:sym typeface="Cabin"/>
              </a:rPr>
              <a:t> in his garden.</a:t>
            </a:r>
          </a:p>
        </p:txBody>
      </p:sp>
      <p:grpSp>
        <p:nvGrpSpPr>
          <p:cNvPr id="140" name="Shape 140"/>
          <p:cNvGrpSpPr/>
          <p:nvPr/>
        </p:nvGrpSpPr>
        <p:grpSpPr>
          <a:xfrm>
            <a:off x="152400" y="2819400"/>
            <a:ext cx="1917699" cy="2209800"/>
            <a:chOff x="4406" y="2544"/>
            <a:chExt cx="1328" cy="1631"/>
          </a:xfrm>
        </p:grpSpPr>
        <p:pic>
          <p:nvPicPr>
            <p:cNvPr id="141" name="Shape 141"/>
            <p:cNvPicPr preferRelativeResize="0"/>
            <p:nvPr/>
          </p:nvPicPr>
          <p:blipFill rotWithShape="1">
            <a:blip r:embed="rId4">
              <a:alphaModFix/>
            </a:blip>
            <a:srcRect l="44601" r="11722" b="46679"/>
            <a:stretch/>
          </p:blipFill>
          <p:spPr>
            <a:xfrm>
              <a:off x="4406" y="2544"/>
              <a:ext cx="1258" cy="1631"/>
            </a:xfrm>
            <a:prstGeom prst="rect">
              <a:avLst/>
            </a:prstGeom>
            <a:noFill/>
            <a:ln>
              <a:noFill/>
            </a:ln>
          </p:spPr>
        </p:pic>
        <p:sp>
          <p:nvSpPr>
            <p:cNvPr id="142" name="Shape 142"/>
            <p:cNvSpPr/>
            <p:nvPr/>
          </p:nvSpPr>
          <p:spPr>
            <a:xfrm>
              <a:off x="5435" y="3579"/>
              <a:ext cx="299" cy="293"/>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2000" b="1" i="0" u="none" strike="noStrike" cap="none">
                  <a:solidFill>
                    <a:srgbClr val="CC0000"/>
                  </a:solidFill>
                  <a:latin typeface="Cabin"/>
                  <a:ea typeface="Cabin"/>
                  <a:cs typeface="Cabin"/>
                  <a:sym typeface="Cabin"/>
                </a:rPr>
                <a:t>F</a:t>
              </a:r>
              <a:r>
                <a:rPr lang="en-US" sz="2000" b="1" i="0" u="none" strike="noStrike" cap="none" baseline="-25000">
                  <a:solidFill>
                    <a:srgbClr val="CC0000"/>
                  </a:solidFill>
                  <a:latin typeface="Cabin"/>
                  <a:ea typeface="Cabin"/>
                  <a:cs typeface="Cabin"/>
                  <a:sym typeface="Cabin"/>
                </a:rPr>
                <a:t>1</a:t>
              </a:r>
            </a:p>
          </p:txBody>
        </p:sp>
        <p:sp>
          <p:nvSpPr>
            <p:cNvPr id="143" name="Shape 143"/>
            <p:cNvSpPr/>
            <p:nvPr/>
          </p:nvSpPr>
          <p:spPr>
            <a:xfrm>
              <a:off x="5460" y="2907"/>
              <a:ext cx="245" cy="293"/>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2000" b="1" i="0" u="none" strike="noStrike" cap="none">
                  <a:solidFill>
                    <a:srgbClr val="CC0000"/>
                  </a:solidFill>
                  <a:latin typeface="Cabin"/>
                  <a:ea typeface="Cabin"/>
                  <a:cs typeface="Cabin"/>
                  <a:sym typeface="Cabin"/>
                </a:rPr>
                <a:t>P</a:t>
              </a:r>
            </a:p>
          </p:txBody>
        </p:sp>
      </p:grpSp>
      <p:sp>
        <p:nvSpPr>
          <p:cNvPr id="144" name="Shape 144"/>
          <p:cNvSpPr txBox="1"/>
          <p:nvPr/>
        </p:nvSpPr>
        <p:spPr>
          <a:xfrm>
            <a:off x="2362200" y="1752600"/>
            <a:ext cx="6705600" cy="1109663"/>
          </a:xfrm>
          <a:prstGeom prst="rect">
            <a:avLst/>
          </a:prstGeom>
          <a:no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r>
              <a:rPr lang="en-US" sz="2200" b="0" i="0" u="none" strike="noStrike" cap="none">
                <a:solidFill>
                  <a:schemeClr val="dk1"/>
                </a:solidFill>
                <a:latin typeface="Cabin"/>
                <a:ea typeface="Cabin"/>
                <a:cs typeface="Cabin"/>
                <a:sym typeface="Cabin"/>
              </a:rPr>
              <a:t>Mendel noticed on a pea plant that a </a:t>
            </a:r>
            <a:r>
              <a:rPr lang="en-US" sz="2200" b="0" i="0" u="sng" strike="noStrike" cap="none">
                <a:solidFill>
                  <a:schemeClr val="dk1"/>
                </a:solidFill>
                <a:latin typeface="Cabin"/>
                <a:ea typeface="Cabin"/>
                <a:cs typeface="Cabin"/>
                <a:sym typeface="Cabin"/>
              </a:rPr>
              <a:t>purple</a:t>
            </a:r>
            <a:r>
              <a:rPr lang="en-US" sz="2200" b="0" i="0" u="none" strike="noStrike" cap="none">
                <a:solidFill>
                  <a:schemeClr val="dk1"/>
                </a:solidFill>
                <a:latin typeface="Cabin"/>
                <a:ea typeface="Cabin"/>
                <a:cs typeface="Cabin"/>
                <a:sym typeface="Cabin"/>
              </a:rPr>
              <a:t> flower crossed with a </a:t>
            </a:r>
            <a:r>
              <a:rPr lang="en-US" sz="2200" b="0" i="0" u="sng" strike="noStrike" cap="none">
                <a:solidFill>
                  <a:schemeClr val="dk1"/>
                </a:solidFill>
                <a:latin typeface="Cabin"/>
                <a:ea typeface="Cabin"/>
                <a:cs typeface="Cabin"/>
                <a:sym typeface="Cabin"/>
              </a:rPr>
              <a:t>white</a:t>
            </a:r>
            <a:r>
              <a:rPr lang="en-US" sz="2200" b="0" i="0" u="none" strike="noStrike" cap="none">
                <a:solidFill>
                  <a:schemeClr val="dk1"/>
                </a:solidFill>
                <a:latin typeface="Cabin"/>
                <a:ea typeface="Cabin"/>
                <a:cs typeface="Cabin"/>
                <a:sym typeface="Cabin"/>
              </a:rPr>
              <a:t> flower produced purple flowers – </a:t>
            </a:r>
            <a:r>
              <a:rPr lang="en-US" sz="2200" b="0" i="0" u="sng" strike="noStrike" cap="none">
                <a:solidFill>
                  <a:schemeClr val="dk1"/>
                </a:solidFill>
                <a:latin typeface="Cabin"/>
                <a:ea typeface="Cabin"/>
                <a:cs typeface="Cabin"/>
                <a:sym typeface="Cabin"/>
              </a:rPr>
              <a:t>NOT</a:t>
            </a:r>
            <a:r>
              <a:rPr lang="en-US" sz="2200" b="0" i="0" u="none" strike="noStrike" cap="none">
                <a:solidFill>
                  <a:schemeClr val="dk1"/>
                </a:solidFill>
                <a:latin typeface="Cabin"/>
                <a:ea typeface="Cabin"/>
                <a:cs typeface="Cabin"/>
                <a:sym typeface="Cabin"/>
              </a:rPr>
              <a:t> light purple flowers.</a:t>
            </a:r>
          </a:p>
        </p:txBody>
      </p:sp>
      <p:sp>
        <p:nvSpPr>
          <p:cNvPr id="145" name="Shape 145"/>
          <p:cNvSpPr txBox="1"/>
          <p:nvPr/>
        </p:nvSpPr>
        <p:spPr>
          <a:xfrm>
            <a:off x="5334000" y="2971800"/>
            <a:ext cx="3810000" cy="1446213"/>
          </a:xfrm>
          <a:prstGeom prst="rect">
            <a:avLst/>
          </a:prstGeom>
          <a:no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l" rtl="0">
              <a:spcBef>
                <a:spcPts val="0"/>
              </a:spcBef>
              <a:buSzPct val="25000"/>
              <a:buNone/>
            </a:pPr>
            <a:r>
              <a:rPr lang="en-US" sz="2200" b="0" i="0" u="none" strike="noStrike" cap="none">
                <a:solidFill>
                  <a:schemeClr val="dk1"/>
                </a:solidFill>
                <a:latin typeface="Cabin"/>
                <a:ea typeface="Cabin"/>
                <a:cs typeface="Cabin"/>
                <a:sym typeface="Cabin"/>
              </a:rPr>
              <a:t>P Generation – </a:t>
            </a:r>
            <a:r>
              <a:rPr lang="en-US" sz="2200" b="0" i="0" u="sng" strike="noStrike" cap="none">
                <a:solidFill>
                  <a:schemeClr val="dk1"/>
                </a:solidFill>
                <a:latin typeface="Cabin"/>
                <a:ea typeface="Cabin"/>
                <a:cs typeface="Cabin"/>
                <a:sym typeface="Cabin"/>
              </a:rPr>
              <a:t>Parent</a:t>
            </a:r>
          </a:p>
          <a:p>
            <a:pPr marL="0" marR="0" lvl="0" indent="0" algn="l" rtl="0">
              <a:spcBef>
                <a:spcPts val="1100"/>
              </a:spcBef>
              <a:buSzPct val="25000"/>
              <a:buNone/>
            </a:pPr>
            <a:r>
              <a:rPr lang="en-US" sz="2200" b="0" i="0" u="none" strike="noStrike" cap="none">
                <a:solidFill>
                  <a:schemeClr val="dk1"/>
                </a:solidFill>
                <a:latin typeface="Cabin"/>
                <a:ea typeface="Cabin"/>
                <a:cs typeface="Cabin"/>
                <a:sym typeface="Cabin"/>
              </a:rPr>
              <a:t>F1 Generation – </a:t>
            </a:r>
            <a:r>
              <a:rPr lang="en-US" sz="2200" b="0" i="0" u="sng" strike="noStrike" cap="none">
                <a:solidFill>
                  <a:schemeClr val="dk1"/>
                </a:solidFill>
                <a:latin typeface="Cabin"/>
                <a:ea typeface="Cabin"/>
                <a:cs typeface="Cabin"/>
                <a:sym typeface="Cabin"/>
              </a:rPr>
              <a:t>P offspring</a:t>
            </a:r>
          </a:p>
          <a:p>
            <a:pPr marL="0" marR="0" lvl="0" indent="0" algn="l" rtl="0">
              <a:spcBef>
                <a:spcPts val="1100"/>
              </a:spcBef>
              <a:buSzPct val="25000"/>
              <a:buNone/>
            </a:pPr>
            <a:r>
              <a:rPr lang="en-US" sz="2200" b="0" i="0" u="none" strike="noStrike" cap="none">
                <a:solidFill>
                  <a:schemeClr val="dk1"/>
                </a:solidFill>
                <a:latin typeface="Cabin"/>
                <a:ea typeface="Cabin"/>
                <a:cs typeface="Cabin"/>
                <a:sym typeface="Cabin"/>
              </a:rPr>
              <a:t>F2 Generation – </a:t>
            </a:r>
            <a:r>
              <a:rPr lang="en-US" sz="2200" b="0" i="0" u="sng" strike="noStrike" cap="none">
                <a:solidFill>
                  <a:schemeClr val="dk1"/>
                </a:solidFill>
                <a:latin typeface="Cabin"/>
                <a:ea typeface="Cabin"/>
                <a:cs typeface="Cabin"/>
                <a:sym typeface="Cabin"/>
              </a:rPr>
              <a:t>F1 offspring</a:t>
            </a:r>
          </a:p>
        </p:txBody>
      </p:sp>
      <p:sp>
        <p:nvSpPr>
          <p:cNvPr id="146" name="Shape 146"/>
          <p:cNvSpPr txBox="1"/>
          <p:nvPr/>
        </p:nvSpPr>
        <p:spPr>
          <a:xfrm>
            <a:off x="5334000" y="4572000"/>
            <a:ext cx="3657600" cy="93027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200" b="0" i="0" u="none" strike="noStrike" cap="none">
                <a:solidFill>
                  <a:schemeClr val="dk1"/>
                </a:solidFill>
                <a:latin typeface="Cabin"/>
                <a:ea typeface="Cabin"/>
                <a:cs typeface="Cabin"/>
                <a:sym typeface="Cabin"/>
              </a:rPr>
              <a:t>Purple = Dominant trait = </a:t>
            </a:r>
            <a:r>
              <a:rPr lang="en-US" sz="2200" b="0" i="0" u="sng" strike="noStrike" cap="none">
                <a:solidFill>
                  <a:schemeClr val="dk1"/>
                </a:solidFill>
                <a:latin typeface="Cabin"/>
                <a:ea typeface="Cabin"/>
                <a:cs typeface="Cabin"/>
                <a:sym typeface="Cabin"/>
              </a:rPr>
              <a:t>P</a:t>
            </a:r>
          </a:p>
          <a:p>
            <a:pPr marL="0" marR="0" lvl="0" indent="0" algn="l" rtl="0">
              <a:spcBef>
                <a:spcPts val="1100"/>
              </a:spcBef>
              <a:buSzPct val="25000"/>
              <a:buNone/>
            </a:pPr>
            <a:r>
              <a:rPr lang="en-US" sz="2200" b="0" i="0" u="none" strike="noStrike" cap="none">
                <a:solidFill>
                  <a:schemeClr val="dk1"/>
                </a:solidFill>
                <a:latin typeface="Cabin"/>
                <a:ea typeface="Cabin"/>
                <a:cs typeface="Cabin"/>
                <a:sym typeface="Cabin"/>
              </a:rPr>
              <a:t>White = Recessive trait = </a:t>
            </a:r>
            <a:r>
              <a:rPr lang="en-US" sz="2200" b="0" i="0" u="sng" strike="noStrike" cap="none">
                <a:solidFill>
                  <a:schemeClr val="dk1"/>
                </a:solidFill>
                <a:latin typeface="Cabin"/>
                <a:ea typeface="Cabin"/>
                <a:cs typeface="Cabin"/>
                <a:sym typeface="Cabin"/>
              </a:rPr>
              <a:t>p</a:t>
            </a:r>
          </a:p>
        </p:txBody>
      </p:sp>
      <p:grpSp>
        <p:nvGrpSpPr>
          <p:cNvPr id="147" name="Shape 147"/>
          <p:cNvGrpSpPr/>
          <p:nvPr/>
        </p:nvGrpSpPr>
        <p:grpSpPr>
          <a:xfrm>
            <a:off x="2438400" y="2889250"/>
            <a:ext cx="2770188" cy="1225550"/>
            <a:chOff x="751" y="812"/>
            <a:chExt cx="1745" cy="772"/>
          </a:xfrm>
        </p:grpSpPr>
        <p:pic>
          <p:nvPicPr>
            <p:cNvPr id="148" name="Shape 148"/>
            <p:cNvPicPr preferRelativeResize="0"/>
            <p:nvPr/>
          </p:nvPicPr>
          <p:blipFill rotWithShape="1">
            <a:blip r:embed="rId5">
              <a:alphaModFix/>
            </a:blip>
            <a:srcRect l="40654" t="6000" r="40654" b="72000"/>
            <a:stretch/>
          </p:blipFill>
          <p:spPr>
            <a:xfrm>
              <a:off x="751" y="816"/>
              <a:ext cx="732" cy="768"/>
            </a:xfrm>
            <a:prstGeom prst="rect">
              <a:avLst/>
            </a:prstGeom>
            <a:noFill/>
            <a:ln>
              <a:noFill/>
            </a:ln>
          </p:spPr>
        </p:pic>
        <p:pic>
          <p:nvPicPr>
            <p:cNvPr id="149" name="Shape 149"/>
            <p:cNvPicPr preferRelativeResize="0"/>
            <p:nvPr/>
          </p:nvPicPr>
          <p:blipFill rotWithShape="1">
            <a:blip r:embed="rId5">
              <a:alphaModFix/>
            </a:blip>
            <a:srcRect l="41724" t="69600" r="41724" b="9599"/>
            <a:stretch/>
          </p:blipFill>
          <p:spPr>
            <a:xfrm>
              <a:off x="1807" y="812"/>
              <a:ext cx="689" cy="772"/>
            </a:xfrm>
            <a:prstGeom prst="rect">
              <a:avLst/>
            </a:prstGeom>
            <a:noFill/>
            <a:ln>
              <a:noFill/>
            </a:ln>
          </p:spPr>
        </p:pic>
        <p:sp>
          <p:nvSpPr>
            <p:cNvPr id="150" name="Shape 150"/>
            <p:cNvSpPr/>
            <p:nvPr/>
          </p:nvSpPr>
          <p:spPr>
            <a:xfrm>
              <a:off x="1519" y="960"/>
              <a:ext cx="249" cy="346"/>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none" strike="noStrike" cap="none">
                  <a:solidFill>
                    <a:srgbClr val="0F116A"/>
                  </a:solidFill>
                  <a:latin typeface="Cabin"/>
                  <a:ea typeface="Cabin"/>
                  <a:cs typeface="Cabin"/>
                  <a:sym typeface="Cabin"/>
                </a:rPr>
                <a:t>x</a:t>
              </a:r>
            </a:p>
          </p:txBody>
        </p:sp>
      </p:grpSp>
      <p:sp>
        <p:nvSpPr>
          <p:cNvPr id="151" name="Shape 151"/>
          <p:cNvSpPr/>
          <p:nvPr/>
        </p:nvSpPr>
        <p:spPr>
          <a:xfrm>
            <a:off x="2693988" y="3184525"/>
            <a:ext cx="692150"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none" strike="noStrike" cap="none">
                <a:solidFill>
                  <a:schemeClr val="dk2"/>
                </a:solidFill>
                <a:latin typeface="Cabin"/>
                <a:ea typeface="Cabin"/>
                <a:cs typeface="Cabin"/>
                <a:sym typeface="Cabin"/>
              </a:rPr>
              <a:t>PP</a:t>
            </a:r>
          </a:p>
        </p:txBody>
      </p:sp>
      <p:sp>
        <p:nvSpPr>
          <p:cNvPr id="152" name="Shape 152"/>
          <p:cNvSpPr/>
          <p:nvPr/>
        </p:nvSpPr>
        <p:spPr>
          <a:xfrm>
            <a:off x="4314825" y="3108325"/>
            <a:ext cx="649288"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1" u="none" strike="noStrike" cap="none">
                <a:solidFill>
                  <a:srgbClr val="000000"/>
                </a:solidFill>
                <a:latin typeface="Cabin"/>
                <a:ea typeface="Cabin"/>
                <a:cs typeface="Cabin"/>
                <a:sym typeface="Cabin"/>
              </a:rPr>
              <a:t>pp</a:t>
            </a:r>
          </a:p>
        </p:txBody>
      </p:sp>
      <p:pic>
        <p:nvPicPr>
          <p:cNvPr id="153" name="Shape 153"/>
          <p:cNvPicPr preferRelativeResize="0"/>
          <p:nvPr/>
        </p:nvPicPr>
        <p:blipFill rotWithShape="1">
          <a:blip r:embed="rId5">
            <a:alphaModFix/>
          </a:blip>
          <a:srcRect l="40654" t="6000" r="40654" b="72000"/>
          <a:stretch/>
        </p:blipFill>
        <p:spPr>
          <a:xfrm>
            <a:off x="2541588" y="4559300"/>
            <a:ext cx="942975" cy="990600"/>
          </a:xfrm>
          <a:prstGeom prst="rect">
            <a:avLst/>
          </a:prstGeom>
          <a:noFill/>
          <a:ln>
            <a:noFill/>
          </a:ln>
        </p:spPr>
      </p:pic>
      <p:pic>
        <p:nvPicPr>
          <p:cNvPr id="154" name="Shape 154"/>
          <p:cNvPicPr preferRelativeResize="0"/>
          <p:nvPr/>
        </p:nvPicPr>
        <p:blipFill rotWithShape="1">
          <a:blip r:embed="rId5">
            <a:alphaModFix/>
          </a:blip>
          <a:srcRect l="40654" t="6000" r="40654" b="72000"/>
          <a:stretch/>
        </p:blipFill>
        <p:spPr>
          <a:xfrm>
            <a:off x="3989388" y="4559300"/>
            <a:ext cx="942975" cy="990600"/>
          </a:xfrm>
          <a:prstGeom prst="rect">
            <a:avLst/>
          </a:prstGeom>
          <a:noFill/>
          <a:ln>
            <a:noFill/>
          </a:ln>
        </p:spPr>
      </p:pic>
      <p:pic>
        <p:nvPicPr>
          <p:cNvPr id="155" name="Shape 155"/>
          <p:cNvPicPr preferRelativeResize="0"/>
          <p:nvPr/>
        </p:nvPicPr>
        <p:blipFill rotWithShape="1">
          <a:blip r:embed="rId5">
            <a:alphaModFix/>
          </a:blip>
          <a:srcRect l="40654" t="6000" r="40654" b="72000"/>
          <a:stretch/>
        </p:blipFill>
        <p:spPr>
          <a:xfrm>
            <a:off x="3989388" y="5778500"/>
            <a:ext cx="942975" cy="990600"/>
          </a:xfrm>
          <a:prstGeom prst="rect">
            <a:avLst/>
          </a:prstGeom>
          <a:noFill/>
          <a:ln>
            <a:noFill/>
          </a:ln>
        </p:spPr>
      </p:pic>
      <p:pic>
        <p:nvPicPr>
          <p:cNvPr id="156" name="Shape 156"/>
          <p:cNvPicPr preferRelativeResize="0"/>
          <p:nvPr/>
        </p:nvPicPr>
        <p:blipFill rotWithShape="1">
          <a:blip r:embed="rId5">
            <a:alphaModFix/>
          </a:blip>
          <a:srcRect l="40654" t="6000" r="40654" b="72000"/>
          <a:stretch/>
        </p:blipFill>
        <p:spPr>
          <a:xfrm>
            <a:off x="2541588" y="5778500"/>
            <a:ext cx="942975" cy="990600"/>
          </a:xfrm>
          <a:prstGeom prst="rect">
            <a:avLst/>
          </a:prstGeom>
          <a:noFill/>
          <a:ln>
            <a:noFill/>
          </a:ln>
        </p:spPr>
      </p:pic>
      <p:graphicFrame>
        <p:nvGraphicFramePr>
          <p:cNvPr id="157" name="Shape 157"/>
          <p:cNvGraphicFramePr/>
          <p:nvPr/>
        </p:nvGraphicFramePr>
        <p:xfrm>
          <a:off x="2346325" y="4330700"/>
          <a:ext cx="2895600" cy="2527300"/>
        </p:xfrm>
        <a:graphic>
          <a:graphicData uri="http://schemas.openxmlformats.org/drawingml/2006/table">
            <a:tbl>
              <a:tblPr>
                <a:noFill/>
                <a:tableStyleId>{E50CCD6C-4FA3-4F00-B739-CFD5078B2F72}</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1219200">
                <a:tc>
                  <a:txBody>
                    <a:bodyPr/>
                    <a:lstStyle/>
                    <a:p>
                      <a:pPr marL="0" marR="0" lvl="0" indent="0" algn="l" rtl="0">
                        <a:lnSpc>
                          <a:spcPct val="100000"/>
                        </a:lnSpc>
                        <a:spcBef>
                          <a:spcPts val="0"/>
                        </a:spcBef>
                        <a:spcAft>
                          <a:spcPts val="0"/>
                        </a:spcAft>
                        <a:buClr>
                          <a:schemeClr val="dk1"/>
                        </a:buClr>
                        <a:buSzPct val="25000"/>
                        <a:buFont typeface="Cabin"/>
                        <a:buNone/>
                      </a:pPr>
                      <a:endParaRPr sz="2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bin"/>
                        <a:buNone/>
                      </a:pPr>
                      <a:endParaRPr sz="2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0"/>
                  </a:ext>
                </a:extLst>
              </a:tr>
              <a:tr h="1308100">
                <a:tc>
                  <a:txBody>
                    <a:bodyPr/>
                    <a:lstStyle/>
                    <a:p>
                      <a:pPr marL="0" marR="0" lvl="0" indent="0" algn="l" rtl="0">
                        <a:lnSpc>
                          <a:spcPct val="100000"/>
                        </a:lnSpc>
                        <a:spcBef>
                          <a:spcPts val="0"/>
                        </a:spcBef>
                        <a:spcAft>
                          <a:spcPts val="0"/>
                        </a:spcAft>
                        <a:buClr>
                          <a:schemeClr val="dk1"/>
                        </a:buClr>
                        <a:buSzPct val="25000"/>
                        <a:buFont typeface="Cabin"/>
                        <a:buNone/>
                      </a:pPr>
                      <a:endParaRPr sz="2800" b="0" i="0" u="none" strike="noStrike" cap="none">
                        <a:solidFill>
                          <a:schemeClr val="dk1"/>
                        </a:solidFill>
                        <a:latin typeface="Arial"/>
                        <a:ea typeface="Arial"/>
                        <a:cs typeface="Arial"/>
                        <a:sym typeface="Arial"/>
                      </a:endParaRPr>
                    </a:p>
                  </a:txBody>
                  <a:tcPr marL="91450" marR="91450" marT="45725" marB="45725">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Cabin"/>
                        <a:buNone/>
                      </a:pPr>
                      <a:endParaRPr sz="2800" b="0" i="0"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58" name="Shape 158"/>
          <p:cNvSpPr/>
          <p:nvPr/>
        </p:nvSpPr>
        <p:spPr>
          <a:xfrm>
            <a:off x="2889250" y="3781425"/>
            <a:ext cx="417513"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1" u="none" strike="noStrike" cap="none">
                <a:solidFill>
                  <a:srgbClr val="000000"/>
                </a:solidFill>
                <a:latin typeface="Cabin"/>
                <a:ea typeface="Cabin"/>
                <a:cs typeface="Cabin"/>
                <a:sym typeface="Cabin"/>
              </a:rPr>
              <a:t>p</a:t>
            </a:r>
          </a:p>
        </p:txBody>
      </p:sp>
      <p:sp>
        <p:nvSpPr>
          <p:cNvPr id="159" name="Shape 159"/>
          <p:cNvSpPr/>
          <p:nvPr/>
        </p:nvSpPr>
        <p:spPr>
          <a:xfrm>
            <a:off x="4260850" y="3781425"/>
            <a:ext cx="417513"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1" u="none" strike="noStrike" cap="none">
                <a:solidFill>
                  <a:srgbClr val="000000"/>
                </a:solidFill>
                <a:latin typeface="Cabin"/>
                <a:ea typeface="Cabin"/>
                <a:cs typeface="Cabin"/>
                <a:sym typeface="Cabin"/>
              </a:rPr>
              <a:t>p</a:t>
            </a:r>
          </a:p>
        </p:txBody>
      </p:sp>
      <p:sp>
        <p:nvSpPr>
          <p:cNvPr id="160" name="Shape 160"/>
          <p:cNvSpPr/>
          <p:nvPr/>
        </p:nvSpPr>
        <p:spPr>
          <a:xfrm>
            <a:off x="1898650" y="4787900"/>
            <a:ext cx="438150"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none" strike="noStrike" cap="none">
                <a:solidFill>
                  <a:schemeClr val="dk2"/>
                </a:solidFill>
                <a:latin typeface="Cabin"/>
                <a:ea typeface="Cabin"/>
                <a:cs typeface="Cabin"/>
                <a:sym typeface="Cabin"/>
              </a:rPr>
              <a:t>P</a:t>
            </a:r>
          </a:p>
        </p:txBody>
      </p:sp>
      <p:sp>
        <p:nvSpPr>
          <p:cNvPr id="161" name="Shape 161"/>
          <p:cNvSpPr/>
          <p:nvPr/>
        </p:nvSpPr>
        <p:spPr>
          <a:xfrm>
            <a:off x="1846263" y="5943600"/>
            <a:ext cx="438150"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none" strike="noStrike" cap="none">
                <a:solidFill>
                  <a:schemeClr val="dk2"/>
                </a:solidFill>
                <a:latin typeface="Cabin"/>
                <a:ea typeface="Cabin"/>
                <a:cs typeface="Cabin"/>
                <a:sym typeface="Cabin"/>
              </a:rPr>
              <a:t>P</a:t>
            </a:r>
          </a:p>
        </p:txBody>
      </p:sp>
      <p:sp>
        <p:nvSpPr>
          <p:cNvPr id="162" name="Shape 162"/>
          <p:cNvSpPr/>
          <p:nvPr/>
        </p:nvSpPr>
        <p:spPr>
          <a:xfrm>
            <a:off x="2727325" y="4724400"/>
            <a:ext cx="671513"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none" strike="noStrike" cap="none">
                <a:solidFill>
                  <a:schemeClr val="dk2"/>
                </a:solidFill>
                <a:latin typeface="Cabin"/>
                <a:ea typeface="Cabin"/>
                <a:cs typeface="Cabin"/>
                <a:sym typeface="Cabin"/>
              </a:rPr>
              <a:t>P</a:t>
            </a:r>
            <a:r>
              <a:rPr lang="en-US" sz="3000" b="1" i="1" u="none" strike="noStrike" cap="none">
                <a:solidFill>
                  <a:srgbClr val="000000"/>
                </a:solidFill>
                <a:latin typeface="Cabin"/>
                <a:ea typeface="Cabin"/>
                <a:cs typeface="Cabin"/>
                <a:sym typeface="Cabin"/>
              </a:rPr>
              <a:t>p</a:t>
            </a:r>
          </a:p>
        </p:txBody>
      </p:sp>
      <p:sp>
        <p:nvSpPr>
          <p:cNvPr id="163" name="Shape 163"/>
          <p:cNvSpPr/>
          <p:nvPr/>
        </p:nvSpPr>
        <p:spPr>
          <a:xfrm>
            <a:off x="2727325" y="5943600"/>
            <a:ext cx="671513"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none" strike="noStrike" cap="none">
                <a:solidFill>
                  <a:schemeClr val="dk2"/>
                </a:solidFill>
                <a:latin typeface="Cabin"/>
                <a:ea typeface="Cabin"/>
                <a:cs typeface="Cabin"/>
                <a:sym typeface="Cabin"/>
              </a:rPr>
              <a:t>P</a:t>
            </a:r>
            <a:r>
              <a:rPr lang="en-US" sz="3000" b="1" i="1" u="none" strike="noStrike" cap="none">
                <a:solidFill>
                  <a:srgbClr val="000000"/>
                </a:solidFill>
                <a:latin typeface="Cabin"/>
                <a:ea typeface="Cabin"/>
                <a:cs typeface="Cabin"/>
                <a:sym typeface="Cabin"/>
              </a:rPr>
              <a:t>p</a:t>
            </a:r>
          </a:p>
        </p:txBody>
      </p:sp>
      <p:sp>
        <p:nvSpPr>
          <p:cNvPr id="164" name="Shape 164"/>
          <p:cNvSpPr/>
          <p:nvPr/>
        </p:nvSpPr>
        <p:spPr>
          <a:xfrm>
            <a:off x="4175125" y="5943600"/>
            <a:ext cx="671513"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none" strike="noStrike" cap="none">
                <a:solidFill>
                  <a:schemeClr val="dk2"/>
                </a:solidFill>
                <a:latin typeface="Cabin"/>
                <a:ea typeface="Cabin"/>
                <a:cs typeface="Cabin"/>
                <a:sym typeface="Cabin"/>
              </a:rPr>
              <a:t>P</a:t>
            </a:r>
            <a:r>
              <a:rPr lang="en-US" sz="3000" b="1" i="1" u="none" strike="noStrike" cap="none">
                <a:solidFill>
                  <a:srgbClr val="000000"/>
                </a:solidFill>
                <a:latin typeface="Cabin"/>
                <a:ea typeface="Cabin"/>
                <a:cs typeface="Cabin"/>
                <a:sym typeface="Cabin"/>
              </a:rPr>
              <a:t>p</a:t>
            </a:r>
          </a:p>
        </p:txBody>
      </p:sp>
      <p:sp>
        <p:nvSpPr>
          <p:cNvPr id="165" name="Shape 165"/>
          <p:cNvSpPr/>
          <p:nvPr/>
        </p:nvSpPr>
        <p:spPr>
          <a:xfrm>
            <a:off x="4175125" y="4724400"/>
            <a:ext cx="671513" cy="549275"/>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none" strike="noStrike" cap="none">
                <a:solidFill>
                  <a:schemeClr val="dk2"/>
                </a:solidFill>
                <a:latin typeface="Cabin"/>
                <a:ea typeface="Cabin"/>
                <a:cs typeface="Cabin"/>
                <a:sym typeface="Cabin"/>
              </a:rPr>
              <a:t>P</a:t>
            </a:r>
            <a:r>
              <a:rPr lang="en-US" sz="3000" b="1" i="1" u="none" strike="noStrike" cap="none">
                <a:solidFill>
                  <a:srgbClr val="000000"/>
                </a:solidFill>
                <a:latin typeface="Cabin"/>
                <a:ea typeface="Cabin"/>
                <a:cs typeface="Cabin"/>
                <a:sym typeface="Cabin"/>
              </a:rPr>
              <a:t>p</a:t>
            </a:r>
          </a:p>
        </p:txBody>
      </p:sp>
      <p:sp>
        <p:nvSpPr>
          <p:cNvPr id="166" name="Shape 166"/>
          <p:cNvSpPr/>
          <p:nvPr/>
        </p:nvSpPr>
        <p:spPr>
          <a:xfrm>
            <a:off x="3227388" y="5321300"/>
            <a:ext cx="1158875" cy="549275"/>
          </a:xfrm>
          <a:prstGeom prst="rect">
            <a:avLst/>
          </a:prstGeom>
          <a:solidFill>
            <a:srgbClr val="FFEA18"/>
          </a:solidFill>
          <a:ln>
            <a:noFill/>
          </a:ln>
        </p:spPr>
        <p:txBody>
          <a:bodyPr wrap="square" lIns="91425" tIns="45700" rIns="91425" bIns="45700" anchor="ctr" anchorCtr="0">
            <a:noAutofit/>
          </a:bodyPr>
          <a:lstStyle/>
          <a:p>
            <a:pPr marL="0" marR="0" lvl="0" indent="0" algn="ctr" rtl="0">
              <a:spcBef>
                <a:spcPts val="0"/>
              </a:spcBef>
              <a:buSzPct val="25000"/>
              <a:buNone/>
            </a:pPr>
            <a:r>
              <a:rPr lang="en-US" sz="3000" b="1" i="0" u="none" strike="noStrike" cap="none">
                <a:solidFill>
                  <a:srgbClr val="CC0000"/>
                </a:solidFill>
                <a:latin typeface="Cabin"/>
                <a:ea typeface="Cabin"/>
                <a:cs typeface="Cabin"/>
                <a:sym typeface="Cabin"/>
              </a:rPr>
              <a:t>100%</a:t>
            </a:r>
          </a:p>
        </p:txBody>
      </p:sp>
      <p:sp>
        <p:nvSpPr>
          <p:cNvPr id="167" name="Shape 167"/>
          <p:cNvSpPr txBox="1"/>
          <p:nvPr/>
        </p:nvSpPr>
        <p:spPr>
          <a:xfrm>
            <a:off x="6248400" y="5486400"/>
            <a:ext cx="2667000" cy="1433513"/>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200" b="0" i="0" u="none" strike="noStrike" cap="none">
                <a:solidFill>
                  <a:schemeClr val="dk1"/>
                </a:solidFill>
                <a:latin typeface="Cabin"/>
                <a:ea typeface="Cabin"/>
                <a:cs typeface="Cabin"/>
                <a:sym typeface="Cabin"/>
              </a:rPr>
              <a:t>PP = Purple</a:t>
            </a:r>
          </a:p>
          <a:p>
            <a:pPr marL="0" marR="0" lvl="0" indent="0" algn="l" rtl="0">
              <a:spcBef>
                <a:spcPts val="1100"/>
              </a:spcBef>
              <a:buSzPct val="25000"/>
              <a:buNone/>
            </a:pPr>
            <a:r>
              <a:rPr lang="en-US" sz="2200" b="0" i="0" u="none" strike="noStrike" cap="none">
                <a:solidFill>
                  <a:schemeClr val="dk1"/>
                </a:solidFill>
                <a:latin typeface="Cabin"/>
                <a:ea typeface="Cabin"/>
                <a:cs typeface="Cabin"/>
                <a:sym typeface="Cabin"/>
              </a:rPr>
              <a:t>Pp = Purple</a:t>
            </a:r>
          </a:p>
          <a:p>
            <a:pPr marL="0" marR="0" lvl="0" indent="0" algn="l" rtl="0">
              <a:spcBef>
                <a:spcPts val="1100"/>
              </a:spcBef>
              <a:buSzPct val="25000"/>
              <a:buNone/>
            </a:pPr>
            <a:r>
              <a:rPr lang="en-US" sz="2200" b="0" i="0" u="none" strike="noStrike" cap="none">
                <a:solidFill>
                  <a:schemeClr val="dk1"/>
                </a:solidFill>
                <a:latin typeface="Cabin"/>
                <a:ea typeface="Cabin"/>
                <a:cs typeface="Cabin"/>
                <a:sym typeface="Cabin"/>
              </a:rPr>
              <a:t>pp = White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additive="base">
                                        <p:cTn id="7" dur="500"/>
                                        <p:tgtEl>
                                          <p:spTgt spid="151"/>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100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500"/>
                                        <p:tgtEl>
                                          <p:spTgt spid="152"/>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7"/>
                                        </p:tgtEl>
                                        <p:attrNameLst>
                                          <p:attrName>style.visibility</p:attrName>
                                        </p:attrNameLst>
                                      </p:cBhvr>
                                      <p:to>
                                        <p:strVal val="visible"/>
                                      </p:to>
                                    </p:set>
                                    <p:animEffect transition="in" filter="fade">
                                      <p:cBhvr>
                                        <p:cTn id="15" dur="1"/>
                                        <p:tgtEl>
                                          <p:spTgt spid="15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58"/>
                                        </p:tgtEl>
                                        <p:attrNameLst>
                                          <p:attrName>style.visibility</p:attrName>
                                        </p:attrNameLst>
                                      </p:cBhvr>
                                      <p:to>
                                        <p:strVal val="visible"/>
                                      </p:to>
                                    </p:set>
                                    <p:anim calcmode="lin" valueType="num">
                                      <p:cBhvr additive="base">
                                        <p:cTn id="20" dur="500"/>
                                        <p:tgtEl>
                                          <p:spTgt spid="158"/>
                                        </p:tgtEl>
                                        <p:attrNameLst>
                                          <p:attrName>ppt_x</p:attrName>
                                        </p:attrNameLst>
                                      </p:cBhvr>
                                      <p:tavLst>
                                        <p:tav tm="0">
                                          <p:val>
                                            <p:strVal val="#ppt_x-1"/>
                                          </p:val>
                                        </p:tav>
                                        <p:tav tm="100000">
                                          <p:val>
                                            <p:strVal val="#ppt_x"/>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159"/>
                                        </p:tgtEl>
                                        <p:attrNameLst>
                                          <p:attrName>style.visibility</p:attrName>
                                        </p:attrNameLst>
                                      </p:cBhvr>
                                      <p:to>
                                        <p:strVal val="visible"/>
                                      </p:to>
                                    </p:set>
                                    <p:anim calcmode="lin" valueType="num">
                                      <p:cBhvr additive="base">
                                        <p:cTn id="24" dur="500"/>
                                        <p:tgtEl>
                                          <p:spTgt spid="159"/>
                                        </p:tgtEl>
                                        <p:attrNameLst>
                                          <p:attrName>ppt_x</p:attrName>
                                        </p:attrNameLst>
                                      </p:cBhvr>
                                      <p:tavLst>
                                        <p:tav tm="0">
                                          <p:val>
                                            <p:strVal val="#ppt_x-1"/>
                                          </p:val>
                                        </p:tav>
                                        <p:tav tm="100000">
                                          <p:val>
                                            <p:strVal val="#ppt_x"/>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60"/>
                                        </p:tgtEl>
                                        <p:attrNameLst>
                                          <p:attrName>style.visibility</p:attrName>
                                        </p:attrNameLst>
                                      </p:cBhvr>
                                      <p:to>
                                        <p:strVal val="visible"/>
                                      </p:to>
                                    </p:set>
                                    <p:anim calcmode="lin" valueType="num">
                                      <p:cBhvr additive="base">
                                        <p:cTn id="29" dur="500"/>
                                        <p:tgtEl>
                                          <p:spTgt spid="160"/>
                                        </p:tgtEl>
                                        <p:attrNameLst>
                                          <p:attrName>ppt_x</p:attrName>
                                        </p:attrNameLst>
                                      </p:cBhvr>
                                      <p:tavLst>
                                        <p:tav tm="0">
                                          <p:val>
                                            <p:strVal val="#ppt_x-1"/>
                                          </p:val>
                                        </p:tav>
                                        <p:tav tm="100000">
                                          <p:val>
                                            <p:strVal val="#ppt_x"/>
                                          </p:val>
                                        </p:tav>
                                      </p:tavLst>
                                    </p:anim>
                                  </p:childTnLst>
                                </p:cTn>
                              </p:par>
                            </p:childTnLst>
                          </p:cTn>
                        </p:par>
                        <p:par>
                          <p:cTn id="30" fill="hold">
                            <p:stCondLst>
                              <p:cond delay="500"/>
                            </p:stCondLst>
                            <p:childTnLst>
                              <p:par>
                                <p:cTn id="31" presetID="2" presetClass="entr" presetSubtype="8" fill="hold" nodeType="afterEffect">
                                  <p:stCondLst>
                                    <p:cond delay="0"/>
                                  </p:stCondLst>
                                  <p:childTnLst>
                                    <p:set>
                                      <p:cBhvr>
                                        <p:cTn id="32" dur="1" fill="hold">
                                          <p:stCondLst>
                                            <p:cond delay="0"/>
                                          </p:stCondLst>
                                        </p:cTn>
                                        <p:tgtEl>
                                          <p:spTgt spid="161"/>
                                        </p:tgtEl>
                                        <p:attrNameLst>
                                          <p:attrName>style.visibility</p:attrName>
                                        </p:attrNameLst>
                                      </p:cBhvr>
                                      <p:to>
                                        <p:strVal val="visible"/>
                                      </p:to>
                                    </p:set>
                                    <p:anim calcmode="lin" valueType="num">
                                      <p:cBhvr additive="base">
                                        <p:cTn id="33" dur="500"/>
                                        <p:tgtEl>
                                          <p:spTgt spid="161"/>
                                        </p:tgtEl>
                                        <p:attrNameLst>
                                          <p:attrName>ppt_x</p:attrName>
                                        </p:attrNameLst>
                                      </p:cBhvr>
                                      <p:tavLst>
                                        <p:tav tm="0">
                                          <p:val>
                                            <p:strVal val="#ppt_x-1"/>
                                          </p:val>
                                        </p:tav>
                                        <p:tav tm="100000">
                                          <p:val>
                                            <p:strVal val="#ppt_x"/>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2"/>
                                        </p:tgtEl>
                                        <p:attrNameLst>
                                          <p:attrName>style.visibility</p:attrName>
                                        </p:attrNameLst>
                                      </p:cBhvr>
                                      <p:to>
                                        <p:strVal val="visible"/>
                                      </p:to>
                                    </p:set>
                                    <p:animEffect transition="in" filter="fade">
                                      <p:cBhvr>
                                        <p:cTn id="38" dur="1"/>
                                        <p:tgtEl>
                                          <p:spTgt spid="162"/>
                                        </p:tgtEl>
                                      </p:cBhvr>
                                    </p:animEffect>
                                  </p:childTnLst>
                                </p:cTn>
                              </p:par>
                            </p:childTnLst>
                          </p:cTn>
                        </p:par>
                        <p:par>
                          <p:cTn id="39" fill="hold">
                            <p:stCondLst>
                              <p:cond delay="1"/>
                            </p:stCondLst>
                            <p:childTnLst>
                              <p:par>
                                <p:cTn id="40" presetID="10" presetClass="entr" presetSubtype="0" fill="hold" nodeType="afterEffect">
                                  <p:stCondLst>
                                    <p:cond delay="0"/>
                                  </p:stCondLst>
                                  <p:childTnLst>
                                    <p:set>
                                      <p:cBhvr>
                                        <p:cTn id="41" dur="1" fill="hold">
                                          <p:stCondLst>
                                            <p:cond delay="0"/>
                                          </p:stCondLst>
                                        </p:cTn>
                                        <p:tgtEl>
                                          <p:spTgt spid="165"/>
                                        </p:tgtEl>
                                        <p:attrNameLst>
                                          <p:attrName>style.visibility</p:attrName>
                                        </p:attrNameLst>
                                      </p:cBhvr>
                                      <p:to>
                                        <p:strVal val="visible"/>
                                      </p:to>
                                    </p:set>
                                    <p:animEffect transition="in" filter="fade">
                                      <p:cBhvr>
                                        <p:cTn id="42" dur="1"/>
                                        <p:tgtEl>
                                          <p:spTgt spid="165"/>
                                        </p:tgtEl>
                                      </p:cBhvr>
                                    </p:animEffect>
                                  </p:childTnLst>
                                </p:cTn>
                              </p:par>
                            </p:childTnLst>
                          </p:cTn>
                        </p:par>
                        <p:par>
                          <p:cTn id="43" fill="hold">
                            <p:stCondLst>
                              <p:cond delay="2"/>
                            </p:stCondLst>
                            <p:childTnLst>
                              <p:par>
                                <p:cTn id="44" presetID="10" presetClass="entr" presetSubtype="0" fill="hold" nodeType="afterEffect">
                                  <p:stCondLst>
                                    <p:cond delay="0"/>
                                  </p:stCondLst>
                                  <p:childTnLst>
                                    <p:set>
                                      <p:cBhvr>
                                        <p:cTn id="45" dur="1" fill="hold">
                                          <p:stCondLst>
                                            <p:cond delay="0"/>
                                          </p:stCondLst>
                                        </p:cTn>
                                        <p:tgtEl>
                                          <p:spTgt spid="163"/>
                                        </p:tgtEl>
                                        <p:attrNameLst>
                                          <p:attrName>style.visibility</p:attrName>
                                        </p:attrNameLst>
                                      </p:cBhvr>
                                      <p:to>
                                        <p:strVal val="visible"/>
                                      </p:to>
                                    </p:set>
                                    <p:animEffect transition="in" filter="fade">
                                      <p:cBhvr>
                                        <p:cTn id="46" dur="1"/>
                                        <p:tgtEl>
                                          <p:spTgt spid="163"/>
                                        </p:tgtEl>
                                      </p:cBhvr>
                                    </p:animEffect>
                                  </p:childTnLst>
                                </p:cTn>
                              </p:par>
                            </p:childTnLst>
                          </p:cTn>
                        </p:par>
                        <p:par>
                          <p:cTn id="47" fill="hold">
                            <p:stCondLst>
                              <p:cond delay="3"/>
                            </p:stCondLst>
                            <p:childTnLst>
                              <p:par>
                                <p:cTn id="48" presetID="10" presetClass="entr" presetSubtype="0" fill="hold" nodeType="afterEffect">
                                  <p:stCondLst>
                                    <p:cond delay="0"/>
                                  </p:stCondLst>
                                  <p:childTnLst>
                                    <p:set>
                                      <p:cBhvr>
                                        <p:cTn id="49" dur="1" fill="hold">
                                          <p:stCondLst>
                                            <p:cond delay="0"/>
                                          </p:stCondLst>
                                        </p:cTn>
                                        <p:tgtEl>
                                          <p:spTgt spid="164"/>
                                        </p:tgtEl>
                                        <p:attrNameLst>
                                          <p:attrName>style.visibility</p:attrName>
                                        </p:attrNameLst>
                                      </p:cBhvr>
                                      <p:to>
                                        <p:strVal val="visible"/>
                                      </p:to>
                                    </p:set>
                                    <p:animEffect transition="in" filter="fade">
                                      <p:cBhvr>
                                        <p:cTn id="50" dur="1"/>
                                        <p:tgtEl>
                                          <p:spTgt spid="16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53"/>
                                        </p:tgtEl>
                                        <p:attrNameLst>
                                          <p:attrName>style.visibility</p:attrName>
                                        </p:attrNameLst>
                                      </p:cBhvr>
                                      <p:to>
                                        <p:strVal val="visible"/>
                                      </p:to>
                                    </p:set>
                                    <p:animEffect transition="in" filter="fade">
                                      <p:cBhvr>
                                        <p:cTn id="55" dur="1"/>
                                        <p:tgtEl>
                                          <p:spTgt spid="153"/>
                                        </p:tgtEl>
                                      </p:cBhvr>
                                    </p:animEffect>
                                  </p:childTnLst>
                                </p:cTn>
                              </p:par>
                            </p:childTnLst>
                          </p:cTn>
                        </p:par>
                        <p:par>
                          <p:cTn id="56" fill="hold">
                            <p:stCondLst>
                              <p:cond delay="1"/>
                            </p:stCondLst>
                            <p:childTnLst>
                              <p:par>
                                <p:cTn id="57" presetID="10" presetClass="entr" presetSubtype="0" fill="hold" nodeType="afterEffect">
                                  <p:stCondLst>
                                    <p:cond delay="1000"/>
                                  </p:stCondLst>
                                  <p:childTnLst>
                                    <p:set>
                                      <p:cBhvr>
                                        <p:cTn id="58" dur="1" fill="hold">
                                          <p:stCondLst>
                                            <p:cond delay="0"/>
                                          </p:stCondLst>
                                        </p:cTn>
                                        <p:tgtEl>
                                          <p:spTgt spid="154"/>
                                        </p:tgtEl>
                                        <p:attrNameLst>
                                          <p:attrName>style.visibility</p:attrName>
                                        </p:attrNameLst>
                                      </p:cBhvr>
                                      <p:to>
                                        <p:strVal val="visible"/>
                                      </p:to>
                                    </p:set>
                                    <p:animEffect transition="in" filter="fade">
                                      <p:cBhvr>
                                        <p:cTn id="59" dur="1"/>
                                        <p:tgtEl>
                                          <p:spTgt spid="154"/>
                                        </p:tgtEl>
                                      </p:cBhvr>
                                    </p:animEffect>
                                  </p:childTnLst>
                                </p:cTn>
                              </p:par>
                            </p:childTnLst>
                          </p:cTn>
                        </p:par>
                        <p:par>
                          <p:cTn id="60" fill="hold">
                            <p:stCondLst>
                              <p:cond delay="2"/>
                            </p:stCondLst>
                            <p:childTnLst>
                              <p:par>
                                <p:cTn id="61" presetID="10" presetClass="entr" presetSubtype="0" fill="hold" nodeType="afterEffect">
                                  <p:stCondLst>
                                    <p:cond delay="0"/>
                                  </p:stCondLst>
                                  <p:childTnLst>
                                    <p:set>
                                      <p:cBhvr>
                                        <p:cTn id="62" dur="1" fill="hold">
                                          <p:stCondLst>
                                            <p:cond delay="0"/>
                                          </p:stCondLst>
                                        </p:cTn>
                                        <p:tgtEl>
                                          <p:spTgt spid="156"/>
                                        </p:tgtEl>
                                        <p:attrNameLst>
                                          <p:attrName>style.visibility</p:attrName>
                                        </p:attrNameLst>
                                      </p:cBhvr>
                                      <p:to>
                                        <p:strVal val="visible"/>
                                      </p:to>
                                    </p:set>
                                    <p:animEffect transition="in" filter="fade">
                                      <p:cBhvr>
                                        <p:cTn id="63" dur="1"/>
                                        <p:tgtEl>
                                          <p:spTgt spid="156"/>
                                        </p:tgtEl>
                                      </p:cBhvr>
                                    </p:animEffect>
                                  </p:childTnLst>
                                </p:cTn>
                              </p:par>
                            </p:childTnLst>
                          </p:cTn>
                        </p:par>
                        <p:par>
                          <p:cTn id="64" fill="hold">
                            <p:stCondLst>
                              <p:cond delay="3"/>
                            </p:stCondLst>
                            <p:childTnLst>
                              <p:par>
                                <p:cTn id="65" presetID="10" presetClass="entr" presetSubtype="0" fill="hold" nodeType="afterEffect">
                                  <p:stCondLst>
                                    <p:cond delay="0"/>
                                  </p:stCondLst>
                                  <p:childTnLst>
                                    <p:set>
                                      <p:cBhvr>
                                        <p:cTn id="66" dur="1" fill="hold">
                                          <p:stCondLst>
                                            <p:cond delay="0"/>
                                          </p:stCondLst>
                                        </p:cTn>
                                        <p:tgtEl>
                                          <p:spTgt spid="155"/>
                                        </p:tgtEl>
                                        <p:attrNameLst>
                                          <p:attrName>style.visibility</p:attrName>
                                        </p:attrNameLst>
                                      </p:cBhvr>
                                      <p:to>
                                        <p:strVal val="visible"/>
                                      </p:to>
                                    </p:set>
                                    <p:animEffect transition="in" filter="fade">
                                      <p:cBhvr>
                                        <p:cTn id="67" dur="1"/>
                                        <p:tgtEl>
                                          <p:spTgt spid="15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66"/>
                                        </p:tgtEl>
                                        <p:attrNameLst>
                                          <p:attrName>style.visibility</p:attrName>
                                        </p:attrNameLst>
                                      </p:cBhvr>
                                      <p:to>
                                        <p:strVal val="visible"/>
                                      </p:to>
                                    </p:set>
                                    <p:animEffect transition="in" filter="fade">
                                      <p:cBhvr>
                                        <p:cTn id="72"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1283</TotalTime>
  <Words>2439</Words>
  <Application>Microsoft Office PowerPoint</Application>
  <PresentationFormat>On-screen Show (4:3)</PresentationFormat>
  <Paragraphs>507</Paragraphs>
  <Slides>39</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Cabin</vt:lpstr>
      <vt:lpstr>Times New Roman</vt:lpstr>
      <vt:lpstr>Gill Sans MT</vt:lpstr>
      <vt:lpstr>Arial</vt:lpstr>
      <vt:lpstr>Solstice</vt:lpstr>
      <vt:lpstr>Genetics</vt:lpstr>
      <vt:lpstr>PowerPoint Presentation</vt:lpstr>
      <vt:lpstr>Chromosomes </vt:lpstr>
      <vt:lpstr>PowerPoint Presentation</vt:lpstr>
      <vt:lpstr>Reading the Chromosomes</vt:lpstr>
      <vt:lpstr>Gregor Mendel</vt:lpstr>
      <vt:lpstr>Gregor Mendel</vt:lpstr>
      <vt:lpstr>Gregor Mendel</vt:lpstr>
      <vt:lpstr>PowerPoint Presentation</vt:lpstr>
      <vt:lpstr>Mendel’s Conclusions</vt:lpstr>
      <vt:lpstr>Dominant vs. Recessive</vt:lpstr>
      <vt:lpstr> Important Terms to Know:</vt:lpstr>
      <vt:lpstr>PRACTICE</vt:lpstr>
      <vt:lpstr>SYMBOLS </vt:lpstr>
      <vt:lpstr>Questions:</vt:lpstr>
      <vt:lpstr>How likely is that trait to be passed on to the offspring</vt:lpstr>
      <vt:lpstr>PowerPoint Presentation</vt:lpstr>
      <vt:lpstr>Punnett Squares</vt:lpstr>
      <vt:lpstr>Punnett Squares</vt:lpstr>
      <vt:lpstr>Practice</vt:lpstr>
      <vt:lpstr>Practice #1</vt:lpstr>
      <vt:lpstr>Practice #2</vt:lpstr>
      <vt:lpstr>Practice #3</vt:lpstr>
      <vt:lpstr>PowerPoint Presentation</vt:lpstr>
      <vt:lpstr>Test Crosses</vt:lpstr>
      <vt:lpstr>Test Crosses - Example</vt:lpstr>
      <vt:lpstr>Extra Practice</vt:lpstr>
      <vt:lpstr>Extra Practice Continued</vt:lpstr>
      <vt:lpstr>Extra Practice Continued</vt:lpstr>
      <vt:lpstr>Comparing Multiple Traits</vt:lpstr>
      <vt:lpstr>PowerPoint Presentation</vt:lpstr>
      <vt:lpstr>Crossing </vt:lpstr>
      <vt:lpstr>What percentage of their puppies are expected to have black fur &amp; a pink nose? </vt:lpstr>
      <vt:lpstr>PowerPoint Presentation</vt:lpstr>
      <vt:lpstr>Calculating the percentage… </vt:lpstr>
      <vt:lpstr>Crossing</vt:lpstr>
      <vt:lpstr>Dihybrid Cross</vt:lpstr>
      <vt:lpstr>Practice</vt:lpstr>
      <vt:lpstr>Finish the Square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dc:title>
  <dc:creator>John Thomas</dc:creator>
  <cp:lastModifiedBy>John Thomas</cp:lastModifiedBy>
  <cp:revision>9</cp:revision>
  <dcterms:modified xsi:type="dcterms:W3CDTF">2017-11-29T19:41:46Z</dcterms:modified>
</cp:coreProperties>
</file>