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2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A6E6-8A4C-427F-9279-41B933A9BFAA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1265-7DF1-4FD5-A87B-35281B6ED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82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A6E6-8A4C-427F-9279-41B933A9BFAA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1265-7DF1-4FD5-A87B-35281B6ED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166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A6E6-8A4C-427F-9279-41B933A9BFAA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1265-7DF1-4FD5-A87B-35281B6ED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25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A6E6-8A4C-427F-9279-41B933A9BFAA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1265-7DF1-4FD5-A87B-35281B6ED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8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A6E6-8A4C-427F-9279-41B933A9BFAA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1265-7DF1-4FD5-A87B-35281B6ED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17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A6E6-8A4C-427F-9279-41B933A9BFAA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1265-7DF1-4FD5-A87B-35281B6ED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296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A6E6-8A4C-427F-9279-41B933A9BFAA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1265-7DF1-4FD5-A87B-35281B6ED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043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A6E6-8A4C-427F-9279-41B933A9BFAA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1265-7DF1-4FD5-A87B-35281B6ED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596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A6E6-8A4C-427F-9279-41B933A9BFAA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1265-7DF1-4FD5-A87B-35281B6ED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78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A6E6-8A4C-427F-9279-41B933A9BFAA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1265-7DF1-4FD5-A87B-35281B6ED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5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A6E6-8A4C-427F-9279-41B933A9BFAA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1265-7DF1-4FD5-A87B-35281B6ED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42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3A6E6-8A4C-427F-9279-41B933A9BFAA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E1265-7DF1-4FD5-A87B-35281B6ED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5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brainmass.com/biology/dna-chromosomes-and-genomes" TargetMode="External"/><Relationship Id="rId2" Type="http://schemas.openxmlformats.org/officeDocument/2006/relationships/hyperlink" Target="https://brainmass.com/biology/meiosi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rainmass.com/biology/dna-basics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brainmass.com/biology/gene-formatio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brainmass.com/biology/reproductive-systems" TargetMode="External"/><Relationship Id="rId2" Type="http://schemas.openxmlformats.org/officeDocument/2006/relationships/hyperlink" Target="https://brainmass.com/biology/sequencin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brainmass.com/biology/cell-biochem" TargetMode="External"/><Relationship Id="rId7" Type="http://schemas.openxmlformats.org/officeDocument/2006/relationships/hyperlink" Target="https://brainmass.com/biology/mutation" TargetMode="External"/><Relationship Id="rId2" Type="http://schemas.openxmlformats.org/officeDocument/2006/relationships/hyperlink" Target="https://brainmass.com/biology/reading-the-genome-and-gene-express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rainmass.com/biology/protein-structure-and-synthesis" TargetMode="External"/><Relationship Id="rId5" Type="http://schemas.openxmlformats.org/officeDocument/2006/relationships/hyperlink" Target="https://brainmass.com/biology/gene-formation" TargetMode="External"/><Relationship Id="rId4" Type="http://schemas.openxmlformats.org/officeDocument/2006/relationships/hyperlink" Target="https://brainmass.com/biology/dna-chromosomes-and-genom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genetics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Warm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3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359" y="365125"/>
            <a:ext cx="11950261" cy="1325563"/>
          </a:xfrm>
        </p:spPr>
        <p:txBody>
          <a:bodyPr/>
          <a:lstStyle/>
          <a:p>
            <a:r>
              <a:rPr lang="en-US" dirty="0" smtClean="0"/>
              <a:t>9. Why is there no duplication of the DNA between </a:t>
            </a:r>
            <a:r>
              <a:rPr lang="en-US" dirty="0" smtClean="0">
                <a:hlinkClick r:id="rId2"/>
              </a:rPr>
              <a:t>meiosis</a:t>
            </a:r>
            <a:r>
              <a:rPr lang="en-US" dirty="0" smtClean="0"/>
              <a:t> I and meiosis II?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825625"/>
            <a:ext cx="12060621" cy="48747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A. To produce genetically identical daughter cells</a:t>
            </a:r>
          </a:p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B. To increase genetic variability</a:t>
            </a:r>
          </a:p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C. To reduce the </a:t>
            </a:r>
            <a:r>
              <a:rPr lang="en-US" sz="4000" dirty="0" smtClean="0">
                <a:hlinkClick r:id="rId3"/>
              </a:rPr>
              <a:t>chromosome</a:t>
            </a:r>
            <a:r>
              <a:rPr lang="en-US" sz="4000" dirty="0" smtClean="0"/>
              <a:t> number to haploid in the resulting daughter cells</a:t>
            </a:r>
          </a:p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D. The </a:t>
            </a:r>
            <a:r>
              <a:rPr lang="en-US" sz="4000" dirty="0" smtClean="0">
                <a:hlinkClick r:id="rId4"/>
              </a:rPr>
              <a:t>chromosomes</a:t>
            </a:r>
            <a:r>
              <a:rPr lang="en-US" sz="4000" dirty="0" smtClean="0"/>
              <a:t> duplicate twice during </a:t>
            </a:r>
            <a:r>
              <a:rPr lang="en-US" sz="4000" dirty="0" smtClean="0">
                <a:hlinkClick r:id="rId2"/>
              </a:rPr>
              <a:t>meiosis I</a:t>
            </a:r>
            <a:r>
              <a:rPr lang="en-US" sz="4000" dirty="0" smtClean="0"/>
              <a:t>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505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421" y="365125"/>
            <a:ext cx="1174531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10. When you notice that someone has unusually blue eyes, you've noticed their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545" y="1825625"/>
            <a:ext cx="11054255" cy="4351338"/>
          </a:xfrm>
        </p:spPr>
        <p:txBody>
          <a:bodyPr>
            <a:noAutofit/>
          </a:bodyPr>
          <a:lstStyle/>
          <a:p>
            <a:pPr marL="514350" indent="-514350">
              <a:buAutoNum type="alphaUcPeriod"/>
            </a:pPr>
            <a:r>
              <a:rPr lang="en-US" sz="4400" dirty="0" smtClean="0">
                <a:hlinkClick r:id="rId2"/>
              </a:rPr>
              <a:t>phenotype</a:t>
            </a:r>
            <a:r>
              <a:rPr lang="en-US" sz="4400" dirty="0" smtClean="0"/>
              <a:t>. </a:t>
            </a:r>
          </a:p>
          <a:p>
            <a:pPr marL="0" indent="0">
              <a:buNone/>
            </a:pPr>
            <a:r>
              <a:rPr lang="en-US" sz="4400" dirty="0" smtClean="0"/>
              <a:t>B. </a:t>
            </a:r>
            <a:r>
              <a:rPr lang="en-US" sz="4400" dirty="0" smtClean="0">
                <a:hlinkClick r:id="rId2"/>
              </a:rPr>
              <a:t>genotype</a:t>
            </a:r>
            <a:r>
              <a:rPr lang="en-US" sz="4400" dirty="0" smtClean="0"/>
              <a:t>.</a:t>
            </a:r>
          </a:p>
          <a:p>
            <a:pPr marL="0" indent="0">
              <a:buNone/>
            </a:pPr>
            <a:r>
              <a:rPr lang="en-US" sz="4400" dirty="0" smtClean="0"/>
              <a:t>C. allele.</a:t>
            </a:r>
          </a:p>
          <a:p>
            <a:pPr marL="0" indent="0">
              <a:buNone/>
            </a:pPr>
            <a:r>
              <a:rPr lang="en-US" sz="4400" dirty="0" smtClean="0"/>
              <a:t>D. hybridization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692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655" y="365125"/>
            <a:ext cx="11556124" cy="1325563"/>
          </a:xfrm>
        </p:spPr>
        <p:txBody>
          <a:bodyPr/>
          <a:lstStyle/>
          <a:p>
            <a:r>
              <a:rPr lang="en-US" dirty="0" smtClean="0"/>
              <a:t>11. Which of the following strands of DNA would be the complement strand to C-C-A-T-C-G?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1143000" indent="-1143000">
              <a:buAutoNum type="alphaUcPeriod"/>
            </a:pPr>
            <a:r>
              <a:rPr lang="en-US" sz="6000" dirty="0" smtClean="0"/>
              <a:t>G-G-T-A-G-C </a:t>
            </a:r>
          </a:p>
          <a:p>
            <a:pPr marL="1143000" indent="-1143000">
              <a:buAutoNum type="alphaUcPeriod"/>
            </a:pPr>
            <a:r>
              <a:rPr lang="en-US" sz="6000" dirty="0" smtClean="0"/>
              <a:t>A-A-C-G-A-T</a:t>
            </a:r>
          </a:p>
          <a:p>
            <a:pPr marL="1143000" indent="-1143000">
              <a:buAutoNum type="alphaUcPeriod"/>
            </a:pPr>
            <a:r>
              <a:rPr lang="en-US" sz="6000" dirty="0" smtClean="0"/>
              <a:t>G-G-A-T-G-C  </a:t>
            </a:r>
          </a:p>
          <a:p>
            <a:pPr marL="0" indent="0">
              <a:buNone/>
            </a:pPr>
            <a:r>
              <a:rPr lang="en-US" sz="6000" dirty="0" smtClean="0"/>
              <a:t>D. 	 T-T-G-C-T-A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75096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655" y="365125"/>
            <a:ext cx="11745311" cy="1325563"/>
          </a:xfrm>
        </p:spPr>
        <p:txBody>
          <a:bodyPr/>
          <a:lstStyle/>
          <a:p>
            <a:r>
              <a:rPr lang="en-US" dirty="0" smtClean="0"/>
              <a:t>12. Which of the following would have the same base </a:t>
            </a:r>
            <a:r>
              <a:rPr lang="en-US" dirty="0" smtClean="0">
                <a:hlinkClick r:id="rId2"/>
              </a:rPr>
              <a:t>sequencing</a:t>
            </a:r>
            <a:r>
              <a:rPr lang="en-US" dirty="0" smtClean="0"/>
              <a:t> in their DNA?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26124" y="1825625"/>
            <a:ext cx="12318124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5400" dirty="0" smtClean="0"/>
              <a:t>A. A male parent and his male offspring</a:t>
            </a:r>
          </a:p>
          <a:p>
            <a:pPr marL="0" indent="0">
              <a:buNone/>
            </a:pP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B. Siblings</a:t>
            </a:r>
            <a:br>
              <a:rPr lang="en-US" sz="5400" dirty="0" smtClean="0"/>
            </a:br>
            <a:r>
              <a:rPr lang="en-US" sz="5400" dirty="0" smtClean="0"/>
              <a:t>C. Identical twins</a:t>
            </a:r>
            <a:br>
              <a:rPr lang="en-US" sz="5400" dirty="0" smtClean="0"/>
            </a:br>
            <a:r>
              <a:rPr lang="en-US" sz="5400" dirty="0" smtClean="0"/>
              <a:t>D. A </a:t>
            </a:r>
            <a:r>
              <a:rPr lang="en-US" sz="5400" dirty="0" smtClean="0">
                <a:hlinkClick r:id="rId3"/>
              </a:rPr>
              <a:t>female</a:t>
            </a:r>
            <a:r>
              <a:rPr lang="en-US" sz="5400" dirty="0" smtClean="0"/>
              <a:t> parent and her offspring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1270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 During gamete formation,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59" y="1825625"/>
            <a:ext cx="11243441" cy="4351338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 smtClean="0"/>
              <a:t>(</a:t>
            </a:r>
            <a:r>
              <a:rPr lang="en-US" sz="4800" dirty="0"/>
              <a:t>A) diploid gametes are formed. </a:t>
            </a:r>
          </a:p>
          <a:p>
            <a:pPr marL="0" indent="0">
              <a:buNone/>
            </a:pPr>
            <a:r>
              <a:rPr lang="en-US" sz="4800" dirty="0"/>
              <a:t>(B) each gamete receives only one factor. </a:t>
            </a:r>
          </a:p>
          <a:p>
            <a:pPr marL="0" indent="0">
              <a:buNone/>
            </a:pPr>
            <a:r>
              <a:rPr lang="en-US" sz="4800" dirty="0"/>
              <a:t>(C) factors do not segregate. </a:t>
            </a:r>
          </a:p>
          <a:p>
            <a:pPr marL="0" indent="0">
              <a:buNone/>
            </a:pPr>
            <a:r>
              <a:rPr lang="en-US" sz="4800" dirty="0"/>
              <a:t>(D) all </a:t>
            </a:r>
            <a:r>
              <a:rPr lang="en-US" sz="4800" dirty="0" err="1"/>
              <a:t>offsprings</a:t>
            </a:r>
            <a:r>
              <a:rPr lang="en-US" sz="4800" dirty="0"/>
              <a:t> show recessive characters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12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359" y="365125"/>
            <a:ext cx="11902965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14. A cross between two pure individuals differing in two sets of characters is called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dirty="0" smtClean="0"/>
              <a:t>(</a:t>
            </a:r>
            <a:r>
              <a:rPr lang="en-US" sz="6000" dirty="0"/>
              <a:t>A) dihybrid cross </a:t>
            </a:r>
          </a:p>
          <a:p>
            <a:pPr marL="0" indent="0">
              <a:buNone/>
            </a:pPr>
            <a:r>
              <a:rPr lang="en-US" sz="6000" dirty="0"/>
              <a:t>(B) monohybrid cross </a:t>
            </a:r>
          </a:p>
          <a:p>
            <a:pPr marL="0" indent="0">
              <a:buNone/>
            </a:pPr>
            <a:r>
              <a:rPr lang="en-US" sz="6000" dirty="0"/>
              <a:t>(C) trihybrid cross </a:t>
            </a:r>
          </a:p>
          <a:p>
            <a:pPr marL="0" indent="0">
              <a:buNone/>
            </a:pPr>
            <a:r>
              <a:rPr lang="en-US" sz="6000" dirty="0"/>
              <a:t>(D) reciprocal cross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84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365125"/>
            <a:ext cx="11997559" cy="1325563"/>
          </a:xfrm>
        </p:spPr>
        <p:txBody>
          <a:bodyPr/>
          <a:lstStyle/>
          <a:p>
            <a:r>
              <a:rPr lang="en-US" dirty="0" smtClean="0"/>
              <a:t>15. The phenotype of plant with genotype </a:t>
            </a:r>
            <a:r>
              <a:rPr lang="en-US" dirty="0" err="1" smtClean="0"/>
              <a:t>YyRr</a:t>
            </a:r>
            <a:r>
              <a:rPr lang="en-US" dirty="0" smtClean="0"/>
              <a:t> must be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 smtClean="0"/>
              <a:t>(</a:t>
            </a:r>
            <a:r>
              <a:rPr lang="en-US" sz="4800" dirty="0"/>
              <a:t>A) Yellow </a:t>
            </a:r>
            <a:r>
              <a:rPr lang="en-US" sz="4800" dirty="0" smtClean="0"/>
              <a:t>wrinkled</a:t>
            </a:r>
          </a:p>
          <a:p>
            <a:pPr marL="0" indent="0">
              <a:buNone/>
            </a:pPr>
            <a:r>
              <a:rPr lang="en-US" sz="4800" dirty="0" smtClean="0"/>
              <a:t>(</a:t>
            </a:r>
            <a:r>
              <a:rPr lang="en-US" sz="4800" dirty="0"/>
              <a:t>B) Green round </a:t>
            </a:r>
          </a:p>
          <a:p>
            <a:pPr marL="0" indent="0">
              <a:buNone/>
            </a:pPr>
            <a:r>
              <a:rPr lang="en-US" sz="4800" dirty="0"/>
              <a:t>(C) Yellow round </a:t>
            </a:r>
            <a:endParaRPr lang="en-US" sz="4800" dirty="0" smtClean="0"/>
          </a:p>
          <a:p>
            <a:pPr marL="0" indent="0">
              <a:buNone/>
            </a:pPr>
            <a:r>
              <a:rPr lang="en-US" sz="4800" dirty="0" smtClean="0"/>
              <a:t>(</a:t>
            </a:r>
            <a:r>
              <a:rPr lang="en-US" sz="4800" dirty="0"/>
              <a:t>D) green wrinkled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23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344400" cy="23780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16. A cross between individual with unknown genotype for a particular trait with a recessive plant for that trait is called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3199"/>
            <a:ext cx="10515600" cy="3433763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 smtClean="0"/>
              <a:t>(</a:t>
            </a:r>
            <a:r>
              <a:rPr lang="en-US" sz="4800" dirty="0"/>
              <a:t>A) back cross </a:t>
            </a:r>
          </a:p>
          <a:p>
            <a:pPr marL="0" indent="0">
              <a:buNone/>
            </a:pPr>
            <a:r>
              <a:rPr lang="en-US" sz="4800" dirty="0"/>
              <a:t>(B) test cross </a:t>
            </a:r>
          </a:p>
          <a:p>
            <a:pPr marL="0" indent="0">
              <a:buNone/>
            </a:pPr>
            <a:r>
              <a:rPr lang="en-US" sz="4800" dirty="0"/>
              <a:t>(C) monohybrid cross </a:t>
            </a:r>
            <a:endParaRPr lang="en-US" sz="4800" dirty="0" smtClean="0"/>
          </a:p>
          <a:p>
            <a:pPr marL="0" indent="0">
              <a:buNone/>
            </a:pPr>
            <a:r>
              <a:rPr lang="en-US" sz="4800" dirty="0" smtClean="0"/>
              <a:t>(</a:t>
            </a:r>
            <a:r>
              <a:rPr lang="en-US" sz="4800" dirty="0"/>
              <a:t>D) dihybrid cross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23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882869"/>
            <a:ext cx="12391697" cy="160808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17. Mendel crossed a pure white flowered pea plant with pure red flowered plant. The first generation of hybrids from the cross should show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3011213"/>
            <a:ext cx="12192001" cy="3165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(</a:t>
            </a:r>
            <a:r>
              <a:rPr lang="en-US" sz="4000" dirty="0"/>
              <a:t>A) 75% red flowered and 25% white </a:t>
            </a:r>
            <a:r>
              <a:rPr lang="en-US" sz="4000" dirty="0" smtClean="0"/>
              <a:t>flowered </a:t>
            </a:r>
            <a:r>
              <a:rPr lang="en-US" sz="4000" dirty="0"/>
              <a:t>plants. </a:t>
            </a:r>
          </a:p>
          <a:p>
            <a:pPr marL="0" indent="0">
              <a:buNone/>
            </a:pPr>
            <a:r>
              <a:rPr lang="en-US" sz="4000" dirty="0"/>
              <a:t>(B) 50% white flowered and 50% red </a:t>
            </a:r>
            <a:r>
              <a:rPr lang="en-US" sz="4000" dirty="0" smtClean="0"/>
              <a:t>flowered </a:t>
            </a:r>
            <a:r>
              <a:rPr lang="en-US" sz="4000" dirty="0"/>
              <a:t>plants. </a:t>
            </a:r>
          </a:p>
          <a:p>
            <a:pPr marL="0" indent="0">
              <a:buNone/>
            </a:pPr>
            <a:r>
              <a:rPr lang="en-US" sz="4000" dirty="0"/>
              <a:t>(C) all red flowered plants. </a:t>
            </a:r>
          </a:p>
          <a:p>
            <a:pPr marL="0" indent="0">
              <a:buNone/>
            </a:pPr>
            <a:r>
              <a:rPr lang="en-US" sz="4000" dirty="0"/>
              <a:t>(D) all white flowered plants.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1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18. Mendel’s “factors” are in fact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5400" dirty="0" smtClean="0"/>
              <a:t>(</a:t>
            </a:r>
            <a:r>
              <a:rPr lang="en-US" sz="5400" dirty="0"/>
              <a:t>A) units </a:t>
            </a:r>
          </a:p>
          <a:p>
            <a:pPr marL="0" indent="0">
              <a:buNone/>
            </a:pPr>
            <a:r>
              <a:rPr lang="en-US" sz="5400" dirty="0"/>
              <a:t>(B) chromosomes </a:t>
            </a:r>
          </a:p>
          <a:p>
            <a:pPr marL="0" indent="0">
              <a:buNone/>
            </a:pPr>
            <a:r>
              <a:rPr lang="en-US" sz="5400" dirty="0"/>
              <a:t>(C) genes </a:t>
            </a:r>
          </a:p>
          <a:p>
            <a:pPr marL="0" indent="0">
              <a:buNone/>
            </a:pPr>
            <a:r>
              <a:rPr lang="en-US" sz="5400" dirty="0"/>
              <a:t>(D) none of these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7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483" y="365125"/>
            <a:ext cx="11955517" cy="1325563"/>
          </a:xfrm>
        </p:spPr>
        <p:txBody>
          <a:bodyPr>
            <a:noAutofit/>
          </a:bodyPr>
          <a:lstStyle/>
          <a:p>
            <a:r>
              <a:rPr lang="en-US" sz="4800" dirty="0" smtClean="0"/>
              <a:t>1. </a:t>
            </a:r>
            <a:r>
              <a:rPr lang="en-US" sz="4800" dirty="0" smtClean="0"/>
              <a:t>The stage of meiosis in which chromosomes pair and cross over is:</a:t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6441" y="1690688"/>
            <a:ext cx="10515600" cy="4351338"/>
          </a:xfrm>
        </p:spPr>
        <p:txBody>
          <a:bodyPr/>
          <a:lstStyle/>
          <a:p>
            <a:r>
              <a:rPr lang="en-US" sz="5400" dirty="0" smtClean="0"/>
              <a:t>a</a:t>
            </a:r>
            <a:r>
              <a:rPr lang="en-US" sz="5400" dirty="0"/>
              <a:t>. </a:t>
            </a:r>
            <a:r>
              <a:rPr lang="en-US" sz="5400" dirty="0" smtClean="0"/>
              <a:t>prophase </a:t>
            </a:r>
            <a:r>
              <a:rPr lang="en-US" sz="5400" dirty="0"/>
              <a:t>I</a:t>
            </a:r>
          </a:p>
          <a:p>
            <a:r>
              <a:rPr lang="en-US" sz="5400" dirty="0"/>
              <a:t>b. metaphase I</a:t>
            </a:r>
          </a:p>
          <a:p>
            <a:r>
              <a:rPr lang="en-US" sz="5400" dirty="0"/>
              <a:t>c. prophase II</a:t>
            </a:r>
          </a:p>
          <a:p>
            <a:r>
              <a:rPr lang="en-US" sz="5400" dirty="0"/>
              <a:t>d. </a:t>
            </a:r>
            <a:r>
              <a:rPr lang="en-US" sz="5400" dirty="0" smtClean="0"/>
              <a:t>metaphase </a:t>
            </a:r>
            <a:r>
              <a:rPr lang="en-US" sz="5400" dirty="0"/>
              <a:t>II</a:t>
            </a:r>
          </a:p>
          <a:p>
            <a:r>
              <a:rPr lang="en-US" sz="5400" dirty="0"/>
              <a:t>e. anaphase II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07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013324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19. A cross between two pure individuals, differing in at least one set of characters, is called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(</a:t>
            </a:r>
            <a:r>
              <a:rPr lang="en-US" sz="4800" dirty="0"/>
              <a:t>A) monohybrid </a:t>
            </a:r>
            <a:endParaRPr lang="en-US" sz="4800" dirty="0" smtClean="0"/>
          </a:p>
          <a:p>
            <a:r>
              <a:rPr lang="en-US" sz="4800" dirty="0" smtClean="0"/>
              <a:t>(</a:t>
            </a:r>
            <a:r>
              <a:rPr lang="en-US" sz="4800" dirty="0"/>
              <a:t>B) </a:t>
            </a:r>
            <a:r>
              <a:rPr lang="en-US" sz="4800" dirty="0" err="1"/>
              <a:t>polyploid</a:t>
            </a:r>
            <a:r>
              <a:rPr lang="en-US" sz="4800" dirty="0"/>
              <a:t> </a:t>
            </a:r>
          </a:p>
          <a:p>
            <a:r>
              <a:rPr lang="en-US" sz="4800" dirty="0"/>
              <a:t>(C) mutant </a:t>
            </a:r>
          </a:p>
          <a:p>
            <a:r>
              <a:rPr lang="en-US" sz="4800" dirty="0"/>
              <a:t>(D) variant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60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545" y="365125"/>
            <a:ext cx="1174531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20. Which one of the following best describes a gene?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(</a:t>
            </a:r>
            <a:r>
              <a:rPr lang="en-US" sz="4400" dirty="0"/>
              <a:t>A) A triplet of nucleotide bases. </a:t>
            </a:r>
          </a:p>
          <a:p>
            <a:pPr marL="0" indent="0">
              <a:buNone/>
            </a:pPr>
            <a:r>
              <a:rPr lang="en-US" sz="4400" dirty="0"/>
              <a:t>(B) A specific length of DNA responsible </a:t>
            </a:r>
            <a:r>
              <a:rPr lang="en-US" sz="4400" dirty="0" smtClean="0"/>
              <a:t>for </a:t>
            </a:r>
            <a:r>
              <a:rPr lang="en-US" sz="4400" dirty="0"/>
              <a:t>the inheritance and expression of the </a:t>
            </a:r>
            <a:r>
              <a:rPr lang="en-US" sz="4400" dirty="0" smtClean="0"/>
              <a:t>character</a:t>
            </a:r>
            <a:r>
              <a:rPr lang="en-US" sz="4400" dirty="0"/>
              <a:t>. </a:t>
            </a:r>
          </a:p>
          <a:p>
            <a:pPr marL="0" indent="0">
              <a:buNone/>
            </a:pPr>
            <a:r>
              <a:rPr lang="en-US" sz="4400" dirty="0"/>
              <a:t>(C) A specific length of single stranded </a:t>
            </a:r>
            <a:r>
              <a:rPr lang="en-US" sz="4400" dirty="0" smtClean="0"/>
              <a:t>RNA</a:t>
            </a:r>
            <a:r>
              <a:rPr lang="en-US" sz="4400" dirty="0"/>
              <a:t>. </a:t>
            </a:r>
          </a:p>
          <a:p>
            <a:pPr marL="0" indent="0">
              <a:buNone/>
            </a:pPr>
            <a:r>
              <a:rPr lang="en-US" sz="4400" dirty="0"/>
              <a:t>(D) Both (B) and (C)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73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24" y="365125"/>
            <a:ext cx="12065876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21. </a:t>
            </a:r>
            <a:r>
              <a:rPr lang="en-US" dirty="0" smtClean="0"/>
              <a:t>Which of the following term indicates a pair of dissimilar alleles?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dirty="0" smtClean="0"/>
              <a:t>(</a:t>
            </a:r>
            <a:r>
              <a:rPr lang="en-US" sz="6000" dirty="0"/>
              <a:t>A) Homozygous </a:t>
            </a:r>
          </a:p>
          <a:p>
            <a:pPr marL="0" indent="0">
              <a:buNone/>
            </a:pPr>
            <a:r>
              <a:rPr lang="en-US" sz="6000" dirty="0"/>
              <a:t>(B) Heterozygous </a:t>
            </a:r>
          </a:p>
          <a:p>
            <a:pPr marL="0" indent="0">
              <a:buNone/>
            </a:pPr>
            <a:r>
              <a:rPr lang="en-US" sz="6000" dirty="0"/>
              <a:t>(C) Homologous </a:t>
            </a:r>
          </a:p>
          <a:p>
            <a:pPr marL="0" indent="0">
              <a:buNone/>
            </a:pPr>
            <a:r>
              <a:rPr lang="en-US" sz="6000" dirty="0"/>
              <a:t>(D) All of these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88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952" y="365125"/>
            <a:ext cx="11987048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22. An inherited character and its detectable variant is called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5400" dirty="0" smtClean="0"/>
              <a:t>(</a:t>
            </a:r>
            <a:r>
              <a:rPr lang="en-US" sz="5400" dirty="0"/>
              <a:t>A) allele </a:t>
            </a:r>
          </a:p>
          <a:p>
            <a:pPr marL="0" indent="0">
              <a:buNone/>
            </a:pPr>
            <a:r>
              <a:rPr lang="en-US" sz="5400" dirty="0"/>
              <a:t>(B) trait </a:t>
            </a:r>
          </a:p>
          <a:p>
            <a:pPr marL="0" indent="0">
              <a:buNone/>
            </a:pPr>
            <a:r>
              <a:rPr lang="en-US" sz="5400" dirty="0"/>
              <a:t>(C) gene </a:t>
            </a:r>
          </a:p>
          <a:p>
            <a:pPr marL="0" indent="0">
              <a:buNone/>
            </a:pPr>
            <a:r>
              <a:rPr lang="en-US" sz="5400" dirty="0"/>
              <a:t>(D) both (A) and (B)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13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23. Genotype is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 smtClean="0"/>
              <a:t>(</a:t>
            </a:r>
            <a:r>
              <a:rPr lang="en-US" sz="4800" dirty="0"/>
              <a:t>A) genetic constitution of an organism. </a:t>
            </a:r>
          </a:p>
          <a:p>
            <a:pPr marL="0" indent="0">
              <a:buNone/>
            </a:pPr>
            <a:r>
              <a:rPr lang="en-US" sz="4800" dirty="0"/>
              <a:t>(B) genetic </a:t>
            </a:r>
            <a:r>
              <a:rPr lang="en-US" sz="4800" dirty="0" smtClean="0"/>
              <a:t>constitution </a:t>
            </a:r>
            <a:r>
              <a:rPr lang="en-US" sz="4800" dirty="0"/>
              <a:t>of somatic cells. </a:t>
            </a:r>
          </a:p>
          <a:p>
            <a:pPr marL="0" indent="0">
              <a:buNone/>
            </a:pPr>
            <a:r>
              <a:rPr lang="en-US" sz="4800" dirty="0"/>
              <a:t>(C) genetic constitution of plastids. </a:t>
            </a:r>
          </a:p>
          <a:p>
            <a:pPr marL="0" indent="0">
              <a:buNone/>
            </a:pPr>
            <a:r>
              <a:rPr lang="en-US" sz="4800" dirty="0"/>
              <a:t>(D) genetic constitution of germ cells.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04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3594"/>
            <a:ext cx="11650718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24. The external appearance of an individual for any trait is called as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dirty="0" smtClean="0"/>
              <a:t>(</a:t>
            </a:r>
            <a:r>
              <a:rPr lang="en-US" sz="6000" dirty="0"/>
              <a:t>A) phenotype </a:t>
            </a:r>
          </a:p>
          <a:p>
            <a:pPr marL="0" indent="0">
              <a:buNone/>
            </a:pPr>
            <a:r>
              <a:rPr lang="en-US" sz="6000" dirty="0"/>
              <a:t>(B) karyotype </a:t>
            </a:r>
          </a:p>
          <a:p>
            <a:pPr marL="0" indent="0">
              <a:buNone/>
            </a:pPr>
            <a:r>
              <a:rPr lang="en-US" sz="6000" dirty="0" smtClean="0"/>
              <a:t>(</a:t>
            </a:r>
            <a:r>
              <a:rPr lang="en-US" sz="6000" dirty="0"/>
              <a:t>C) morphology </a:t>
            </a:r>
            <a:endParaRPr lang="en-US" sz="6000" dirty="0" smtClean="0"/>
          </a:p>
          <a:p>
            <a:pPr marL="0" indent="0">
              <a:buNone/>
            </a:pPr>
            <a:r>
              <a:rPr lang="en-US" sz="6000" dirty="0" smtClean="0"/>
              <a:t>(</a:t>
            </a:r>
            <a:r>
              <a:rPr lang="en-US" sz="6000" dirty="0"/>
              <a:t>D) physique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39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25. Dominant allele means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655" y="1825625"/>
            <a:ext cx="11871435" cy="4351338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/>
              <a:t>(</a:t>
            </a:r>
            <a:r>
              <a:rPr lang="en-US" sz="4000" dirty="0"/>
              <a:t>A) an allele whose effect is masked by </a:t>
            </a:r>
            <a:r>
              <a:rPr lang="en-US" sz="4000" dirty="0" smtClean="0"/>
              <a:t>another </a:t>
            </a:r>
            <a:r>
              <a:rPr lang="en-US" sz="4000" dirty="0"/>
              <a:t>allele. </a:t>
            </a:r>
          </a:p>
          <a:p>
            <a:pPr marL="0" indent="0">
              <a:buNone/>
            </a:pPr>
            <a:r>
              <a:rPr lang="en-US" sz="4000" dirty="0"/>
              <a:t>(B) an allele that prevents the expression of </a:t>
            </a:r>
            <a:r>
              <a:rPr lang="en-US" sz="4000" dirty="0" smtClean="0"/>
              <a:t>the </a:t>
            </a:r>
            <a:r>
              <a:rPr lang="en-US" sz="4000" dirty="0"/>
              <a:t>other allele. </a:t>
            </a:r>
          </a:p>
          <a:p>
            <a:pPr marL="0" indent="0">
              <a:buNone/>
            </a:pPr>
            <a:r>
              <a:rPr lang="en-US" sz="4000" dirty="0"/>
              <a:t>(C) an allele without any effect. </a:t>
            </a:r>
          </a:p>
          <a:p>
            <a:pPr marL="0" indent="0">
              <a:buNone/>
            </a:pPr>
            <a:r>
              <a:rPr lang="en-US" sz="4000" dirty="0"/>
              <a:t>(D) an allele which cannot express in </a:t>
            </a:r>
            <a:r>
              <a:rPr lang="en-US" sz="4000" dirty="0" smtClean="0"/>
              <a:t>presence </a:t>
            </a:r>
            <a:r>
              <a:rPr lang="en-US" sz="4000" dirty="0"/>
              <a:t>of other.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85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421" y="365125"/>
            <a:ext cx="12018579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26. Organisms produced by sexual reproduction are called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5400" dirty="0" smtClean="0"/>
              <a:t>(</a:t>
            </a:r>
            <a:r>
              <a:rPr lang="en-US" sz="5400" dirty="0"/>
              <a:t>A) </a:t>
            </a:r>
            <a:r>
              <a:rPr lang="en-US" sz="5400" dirty="0" err="1"/>
              <a:t>offsprings</a:t>
            </a:r>
            <a:r>
              <a:rPr lang="en-US" sz="5400" dirty="0"/>
              <a:t> </a:t>
            </a:r>
          </a:p>
          <a:p>
            <a:pPr marL="0" indent="0">
              <a:buNone/>
            </a:pPr>
            <a:r>
              <a:rPr lang="en-US" sz="5400" dirty="0"/>
              <a:t>(B) clones </a:t>
            </a:r>
          </a:p>
          <a:p>
            <a:pPr marL="0" indent="0">
              <a:buNone/>
            </a:pPr>
            <a:r>
              <a:rPr lang="en-US" sz="5400" dirty="0"/>
              <a:t>(C) characters </a:t>
            </a:r>
          </a:p>
          <a:p>
            <a:pPr marL="0" indent="0">
              <a:buNone/>
            </a:pPr>
            <a:r>
              <a:rPr lang="en-US" sz="5400" dirty="0"/>
              <a:t>(D) genes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72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02909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27. Organisms produced by asexual reproduction are called 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dirty="0" smtClean="0"/>
              <a:t>(</a:t>
            </a:r>
            <a:r>
              <a:rPr lang="en-US" sz="6000" dirty="0"/>
              <a:t>A) clones </a:t>
            </a:r>
          </a:p>
          <a:p>
            <a:pPr marL="0" indent="0">
              <a:buNone/>
            </a:pPr>
            <a:r>
              <a:rPr lang="en-US" sz="6000" dirty="0"/>
              <a:t>(B) </a:t>
            </a:r>
            <a:r>
              <a:rPr lang="en-US" sz="6000" dirty="0" err="1"/>
              <a:t>offsprings</a:t>
            </a:r>
            <a:r>
              <a:rPr lang="en-US" sz="6000" dirty="0"/>
              <a:t> </a:t>
            </a:r>
          </a:p>
          <a:p>
            <a:pPr marL="0" indent="0">
              <a:buNone/>
            </a:pPr>
            <a:r>
              <a:rPr lang="en-US" sz="6000" dirty="0"/>
              <a:t>(C) factors </a:t>
            </a:r>
          </a:p>
          <a:p>
            <a:pPr marL="0" indent="0">
              <a:buNone/>
            </a:pPr>
            <a:r>
              <a:rPr lang="en-US" sz="6000" dirty="0"/>
              <a:t>(D) both (A) and (B)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75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310" y="365125"/>
            <a:ext cx="11038490" cy="1325563"/>
          </a:xfrm>
        </p:spPr>
        <p:txBody>
          <a:bodyPr/>
          <a:lstStyle/>
          <a:p>
            <a:r>
              <a:rPr lang="en-US" dirty="0" smtClean="0"/>
              <a:t>28. Gregor Mendel was born in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310" y="1825625"/>
            <a:ext cx="1103849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5400" dirty="0" smtClean="0"/>
              <a:t>(</a:t>
            </a:r>
            <a:r>
              <a:rPr lang="en-US" sz="5400" dirty="0"/>
              <a:t>A) U.K </a:t>
            </a:r>
          </a:p>
          <a:p>
            <a:pPr marL="0" indent="0">
              <a:buNone/>
            </a:pPr>
            <a:r>
              <a:rPr lang="en-US" sz="5400" dirty="0"/>
              <a:t>(B) Austria </a:t>
            </a:r>
          </a:p>
          <a:p>
            <a:pPr marL="0" indent="0">
              <a:buNone/>
            </a:pPr>
            <a:r>
              <a:rPr lang="en-US" sz="5400" dirty="0"/>
              <a:t>(C) Russia </a:t>
            </a:r>
          </a:p>
          <a:p>
            <a:pPr marL="0" indent="0">
              <a:buNone/>
            </a:pPr>
            <a:r>
              <a:rPr lang="en-US" sz="5400" dirty="0"/>
              <a:t>(D) Czechoslovakia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83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138" y="365125"/>
            <a:ext cx="10959662" cy="1325563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2. The unit of heredity is known as 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A. </a:t>
            </a:r>
            <a:r>
              <a:rPr lang="en-US" sz="6000" dirty="0" err="1" smtClean="0"/>
              <a:t>A</a:t>
            </a:r>
            <a:r>
              <a:rPr lang="en-US" sz="6000" dirty="0" smtClean="0"/>
              <a:t> </a:t>
            </a:r>
            <a:r>
              <a:rPr lang="en-US" sz="6000" dirty="0"/>
              <a:t>l v e o l u s </a:t>
            </a:r>
          </a:p>
          <a:p>
            <a:r>
              <a:rPr lang="en-US" sz="6000" dirty="0" smtClean="0"/>
              <a:t>B. Golgi </a:t>
            </a:r>
            <a:r>
              <a:rPr lang="en-US" sz="6000" dirty="0"/>
              <a:t>body </a:t>
            </a:r>
          </a:p>
          <a:p>
            <a:r>
              <a:rPr lang="en-US" sz="6000" dirty="0" smtClean="0"/>
              <a:t>C. Chromosome </a:t>
            </a:r>
            <a:endParaRPr lang="en-US" sz="6000" dirty="0"/>
          </a:p>
          <a:p>
            <a:r>
              <a:rPr lang="en-US" sz="6000" dirty="0" smtClean="0"/>
              <a:t>D. Gene </a:t>
            </a:r>
            <a:endParaRPr lang="en-US" sz="6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6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29. Variation is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21" y="1825625"/>
            <a:ext cx="12170979" cy="4351338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/>
              <a:t>(</a:t>
            </a:r>
            <a:r>
              <a:rPr lang="en-US" sz="4000" dirty="0"/>
              <a:t>A) differences between parents and </a:t>
            </a:r>
            <a:r>
              <a:rPr lang="en-US" sz="4000" dirty="0" err="1" smtClean="0"/>
              <a:t>offsprings</a:t>
            </a:r>
            <a:r>
              <a:rPr lang="en-US" sz="4000" dirty="0"/>
              <a:t>. </a:t>
            </a:r>
          </a:p>
          <a:p>
            <a:pPr marL="0" indent="0">
              <a:buNone/>
            </a:pPr>
            <a:r>
              <a:rPr lang="en-US" sz="4000" dirty="0"/>
              <a:t>(B) differences between individuals of same </a:t>
            </a:r>
            <a:r>
              <a:rPr lang="en-US" sz="4000" dirty="0" smtClean="0"/>
              <a:t>species</a:t>
            </a:r>
            <a:r>
              <a:rPr lang="en-US" sz="4000" dirty="0"/>
              <a:t>. </a:t>
            </a:r>
          </a:p>
          <a:p>
            <a:pPr marL="0" indent="0">
              <a:buNone/>
            </a:pPr>
            <a:r>
              <a:rPr lang="en-US" sz="4000" dirty="0"/>
              <a:t>(C) differences among the </a:t>
            </a:r>
            <a:r>
              <a:rPr lang="en-US" sz="4000" dirty="0" err="1"/>
              <a:t>offsprings</a:t>
            </a:r>
            <a:r>
              <a:rPr lang="en-US" sz="4000" dirty="0"/>
              <a:t> of the </a:t>
            </a:r>
            <a:r>
              <a:rPr lang="en-US" sz="4000" dirty="0" smtClean="0"/>
              <a:t>same </a:t>
            </a:r>
            <a:r>
              <a:rPr lang="en-US" sz="4000" dirty="0"/>
              <a:t>parents. </a:t>
            </a:r>
          </a:p>
          <a:p>
            <a:pPr marL="0" indent="0">
              <a:buNone/>
            </a:pPr>
            <a:r>
              <a:rPr lang="en-US" sz="4000" dirty="0"/>
              <a:t>(D) all of the above.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56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30. Transmission of characters from one generation to the next or from parents </a:t>
            </a:r>
            <a:r>
              <a:rPr lang="en-US" smtClean="0"/>
              <a:t>to off springs </a:t>
            </a:r>
            <a:r>
              <a:rPr lang="en-US" dirty="0" smtClean="0"/>
              <a:t>is called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5400" dirty="0" smtClean="0"/>
              <a:t>(</a:t>
            </a:r>
            <a:r>
              <a:rPr lang="en-US" sz="5400" dirty="0"/>
              <a:t>A) heredity </a:t>
            </a:r>
          </a:p>
          <a:p>
            <a:pPr marL="0" indent="0">
              <a:buNone/>
            </a:pPr>
            <a:r>
              <a:rPr lang="en-US" sz="5400" dirty="0"/>
              <a:t>(B) variation </a:t>
            </a:r>
          </a:p>
          <a:p>
            <a:pPr marL="0" indent="0">
              <a:buNone/>
            </a:pPr>
            <a:r>
              <a:rPr lang="en-US" sz="5400" dirty="0"/>
              <a:t>(C) recombination </a:t>
            </a:r>
            <a:endParaRPr lang="en-US" sz="5400" dirty="0" smtClean="0"/>
          </a:p>
          <a:p>
            <a:pPr marL="0" indent="0">
              <a:buNone/>
            </a:pPr>
            <a:r>
              <a:rPr lang="en-US" sz="5400" dirty="0" smtClean="0"/>
              <a:t>(</a:t>
            </a:r>
            <a:r>
              <a:rPr lang="en-US" sz="5400" dirty="0"/>
              <a:t>D) mutation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57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028" y="365125"/>
            <a:ext cx="10817772" cy="1325563"/>
          </a:xfrm>
        </p:spPr>
        <p:txBody>
          <a:bodyPr/>
          <a:lstStyle/>
          <a:p>
            <a:r>
              <a:rPr lang="en-US" dirty="0" smtClean="0"/>
              <a:t>31. </a:t>
            </a:r>
            <a:r>
              <a:rPr lang="en-US" dirty="0" smtClean="0"/>
              <a:t>Off springs are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028" y="1825624"/>
            <a:ext cx="11655972" cy="4575175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 smtClean="0"/>
              <a:t>(</a:t>
            </a:r>
            <a:r>
              <a:rPr lang="en-US" sz="4400" dirty="0"/>
              <a:t>A) exactly identical to either of their </a:t>
            </a:r>
            <a:r>
              <a:rPr lang="en-US" sz="4400" dirty="0" smtClean="0"/>
              <a:t>parents</a:t>
            </a:r>
            <a:r>
              <a:rPr lang="en-US" sz="4400" dirty="0"/>
              <a:t>. </a:t>
            </a:r>
          </a:p>
          <a:p>
            <a:pPr marL="0" indent="0">
              <a:buNone/>
            </a:pPr>
            <a:r>
              <a:rPr lang="en-US" sz="4400" dirty="0"/>
              <a:t>(B) not exactly identical to either of their </a:t>
            </a:r>
            <a:r>
              <a:rPr lang="en-US" sz="4400" dirty="0" smtClean="0"/>
              <a:t>parents</a:t>
            </a:r>
            <a:r>
              <a:rPr lang="en-US" sz="4400" dirty="0"/>
              <a:t>. </a:t>
            </a:r>
          </a:p>
          <a:p>
            <a:pPr marL="0" indent="0">
              <a:buNone/>
            </a:pPr>
            <a:r>
              <a:rPr lang="en-US" sz="4400" dirty="0"/>
              <a:t>(C) show intermediate characters inherited </a:t>
            </a:r>
            <a:r>
              <a:rPr lang="en-US" sz="4400" dirty="0" smtClean="0"/>
              <a:t>from </a:t>
            </a:r>
            <a:r>
              <a:rPr lang="en-US" sz="4400" dirty="0"/>
              <a:t>both the parents. </a:t>
            </a:r>
          </a:p>
          <a:p>
            <a:pPr marL="0" indent="0">
              <a:buNone/>
            </a:pPr>
            <a:r>
              <a:rPr lang="en-US" sz="4400" dirty="0"/>
              <a:t>(D) both (B) and (C)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78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10359"/>
            <a:ext cx="11997559" cy="158032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 A gene characteristic that is always expressed is known as being 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 smtClean="0"/>
              <a:t>A Dormant </a:t>
            </a:r>
            <a:endParaRPr lang="en-US" sz="6000" dirty="0"/>
          </a:p>
          <a:p>
            <a:r>
              <a:rPr lang="en-US" sz="6000" dirty="0"/>
              <a:t>B </a:t>
            </a:r>
            <a:r>
              <a:rPr lang="en-US" sz="6000" dirty="0" smtClean="0"/>
              <a:t>Dominant </a:t>
            </a:r>
            <a:endParaRPr lang="en-US" sz="6000" dirty="0"/>
          </a:p>
          <a:p>
            <a:r>
              <a:rPr lang="en-US" sz="6000" dirty="0"/>
              <a:t>C </a:t>
            </a:r>
            <a:r>
              <a:rPr lang="en-US" sz="6000" dirty="0" smtClean="0"/>
              <a:t>Recessive </a:t>
            </a:r>
            <a:endParaRPr lang="en-US" sz="6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4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248" y="365125"/>
            <a:ext cx="11101552" cy="1325563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4. DNA is stored in the cell nucleus as 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  R </a:t>
            </a:r>
            <a:r>
              <a:rPr lang="en-US" sz="6000" dirty="0" err="1"/>
              <a:t>i</a:t>
            </a:r>
            <a:r>
              <a:rPr lang="en-US" sz="6000" dirty="0"/>
              <a:t> b o s o m e s </a:t>
            </a:r>
          </a:p>
          <a:p>
            <a:r>
              <a:rPr lang="en-US" sz="6000" dirty="0"/>
              <a:t>B </a:t>
            </a:r>
            <a:r>
              <a:rPr lang="en-US" sz="6000" dirty="0" smtClean="0"/>
              <a:t> Chromosomes </a:t>
            </a:r>
            <a:endParaRPr lang="en-US" sz="6000" dirty="0"/>
          </a:p>
          <a:p>
            <a:r>
              <a:rPr lang="en-US" sz="6000" dirty="0"/>
              <a:t>C </a:t>
            </a:r>
            <a:r>
              <a:rPr lang="en-US" sz="6000" dirty="0" smtClean="0"/>
              <a:t> Chlorophyll </a:t>
            </a:r>
            <a:endParaRPr lang="en-US" sz="6000" dirty="0"/>
          </a:p>
          <a:p>
            <a:r>
              <a:rPr lang="en-US" sz="6000" dirty="0" smtClean="0"/>
              <a:t>D Lysosomes </a:t>
            </a:r>
            <a:endParaRPr lang="en-US" sz="6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10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186" y="365125"/>
            <a:ext cx="11164614" cy="1325563"/>
          </a:xfrm>
        </p:spPr>
        <p:txBody>
          <a:bodyPr/>
          <a:lstStyle/>
          <a:p>
            <a:r>
              <a:rPr lang="en-US" dirty="0" smtClean="0"/>
              <a:t>5. The type of cell division that occurs in body cells is known 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6000" dirty="0"/>
              <a:t>A </a:t>
            </a:r>
            <a:r>
              <a:rPr lang="en-US" sz="6000" dirty="0" err="1" smtClean="0"/>
              <a:t>Cytosis</a:t>
            </a:r>
            <a:r>
              <a:rPr lang="en-US" sz="6000" dirty="0" smtClean="0"/>
              <a:t> </a:t>
            </a:r>
            <a:endParaRPr lang="en-US" sz="6000" dirty="0"/>
          </a:p>
          <a:p>
            <a:r>
              <a:rPr lang="en-US" sz="6000" dirty="0" smtClean="0"/>
              <a:t>B Meiosis </a:t>
            </a:r>
            <a:endParaRPr lang="en-US" sz="6000" dirty="0"/>
          </a:p>
          <a:p>
            <a:r>
              <a:rPr lang="en-US" sz="6000" dirty="0"/>
              <a:t>C </a:t>
            </a:r>
            <a:r>
              <a:rPr lang="en-US" sz="6000" dirty="0" smtClean="0"/>
              <a:t> Osmosis </a:t>
            </a:r>
            <a:endParaRPr lang="en-US" sz="6000" dirty="0"/>
          </a:p>
          <a:p>
            <a:r>
              <a:rPr lang="en-US" sz="6000" dirty="0"/>
              <a:t>D </a:t>
            </a:r>
            <a:r>
              <a:rPr lang="en-US" sz="6000" dirty="0" smtClean="0"/>
              <a:t>Mitosis </a:t>
            </a:r>
            <a:endParaRPr lang="en-US" sz="6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57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17" y="365125"/>
            <a:ext cx="11971283" cy="18420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6. The type of cell division that occurs in the gamete cells is known as 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310" y="2207172"/>
            <a:ext cx="10515600" cy="4351338"/>
          </a:xfrm>
        </p:spPr>
        <p:txBody>
          <a:bodyPr>
            <a:normAutofit/>
          </a:bodyPr>
          <a:lstStyle/>
          <a:p>
            <a:r>
              <a:rPr lang="en-US" sz="5400" dirty="0" smtClean="0"/>
              <a:t>A </a:t>
            </a:r>
            <a:r>
              <a:rPr lang="en-US" sz="5400" dirty="0" err="1" smtClean="0"/>
              <a:t>Cytosis</a:t>
            </a:r>
            <a:r>
              <a:rPr lang="en-US" sz="5400" dirty="0" smtClean="0"/>
              <a:t> </a:t>
            </a:r>
            <a:endParaRPr lang="en-US" sz="5400" dirty="0"/>
          </a:p>
          <a:p>
            <a:r>
              <a:rPr lang="en-US" sz="5400" dirty="0" smtClean="0"/>
              <a:t>B Meiosis </a:t>
            </a:r>
            <a:endParaRPr lang="en-US" sz="5400" dirty="0"/>
          </a:p>
          <a:p>
            <a:r>
              <a:rPr lang="en-US" sz="5400" dirty="0"/>
              <a:t>C </a:t>
            </a:r>
            <a:r>
              <a:rPr lang="en-US" sz="5400" dirty="0" smtClean="0"/>
              <a:t>Osmosis </a:t>
            </a:r>
            <a:endParaRPr lang="en-US" sz="5400" dirty="0"/>
          </a:p>
          <a:p>
            <a:r>
              <a:rPr lang="en-US" sz="5400" dirty="0" smtClean="0"/>
              <a:t>D Mitosis </a:t>
            </a:r>
            <a:endParaRPr lang="en-US" sz="5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47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655" y="365125"/>
            <a:ext cx="12034345" cy="201229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7. ABCDEF...  Æ  ABDCEF... </a:t>
            </a:r>
            <a:br>
              <a:rPr lang="en-US" dirty="0" smtClean="0"/>
            </a:br>
            <a:r>
              <a:rPr lang="en-US" dirty="0" smtClean="0"/>
              <a:t>A rearrangement in the linear sequence of genes as shown in the diagram above is  known as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187" y="2377418"/>
            <a:ext cx="10515600" cy="4351338"/>
          </a:xfrm>
        </p:spPr>
        <p:txBody>
          <a:bodyPr>
            <a:normAutofit/>
          </a:bodyPr>
          <a:lstStyle/>
          <a:p>
            <a:r>
              <a:rPr lang="en-US" sz="4400" dirty="0" smtClean="0"/>
              <a:t>(</a:t>
            </a:r>
            <a:r>
              <a:rPr lang="en-US" sz="4400" dirty="0"/>
              <a:t>A.) duplication </a:t>
            </a:r>
          </a:p>
          <a:p>
            <a:r>
              <a:rPr lang="en-US" sz="4400" dirty="0"/>
              <a:t>(B.) deletion </a:t>
            </a:r>
          </a:p>
          <a:p>
            <a:r>
              <a:rPr lang="en-US" sz="4400" dirty="0"/>
              <a:t>(C.) inversion </a:t>
            </a:r>
          </a:p>
          <a:p>
            <a:r>
              <a:rPr lang="en-US" sz="4400" dirty="0"/>
              <a:t>(D.) polyploidy </a:t>
            </a:r>
          </a:p>
          <a:p>
            <a:r>
              <a:rPr lang="en-US" sz="4400" dirty="0"/>
              <a:t>(E</a:t>
            </a:r>
            <a:r>
              <a:rPr lang="en-US" sz="4400" dirty="0" smtClean="0"/>
              <a:t>.) translocation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57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076" y="365125"/>
            <a:ext cx="11860924" cy="190510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8. During the </a:t>
            </a:r>
            <a:r>
              <a:rPr lang="en-US" dirty="0" smtClean="0">
                <a:hlinkClick r:id="rId2"/>
              </a:rPr>
              <a:t>transcription</a:t>
            </a:r>
            <a:r>
              <a:rPr lang="en-US" dirty="0" smtClean="0"/>
              <a:t> of a certain </a:t>
            </a:r>
            <a:r>
              <a:rPr lang="en-US" dirty="0" smtClean="0">
                <a:hlinkClick r:id="rId3"/>
              </a:rPr>
              <a:t>protein</a:t>
            </a:r>
            <a:r>
              <a:rPr lang="en-US" dirty="0" smtClean="0"/>
              <a:t>, an extra </a:t>
            </a:r>
            <a:r>
              <a:rPr lang="en-US" dirty="0" smtClean="0">
                <a:hlinkClick r:id="rId4"/>
              </a:rPr>
              <a:t>cytosine</a:t>
            </a:r>
            <a:r>
              <a:rPr lang="en-US" dirty="0" smtClean="0"/>
              <a:t> was placed into a </a:t>
            </a:r>
            <a:r>
              <a:rPr lang="en-US" dirty="0" smtClean="0">
                <a:hlinkClick r:id="rId5"/>
              </a:rPr>
              <a:t>gene</a:t>
            </a:r>
            <a:r>
              <a:rPr lang="en-US" dirty="0" smtClean="0"/>
              <a:t> region, throwing off the correct </a:t>
            </a:r>
            <a:r>
              <a:rPr lang="en-US" dirty="0" smtClean="0">
                <a:hlinkClick r:id="rId6"/>
              </a:rPr>
              <a:t>amino acid</a:t>
            </a:r>
            <a:r>
              <a:rPr lang="en-US" dirty="0" smtClean="0"/>
              <a:t> sequence. What type of </a:t>
            </a:r>
            <a:r>
              <a:rPr lang="en-US" dirty="0" smtClean="0">
                <a:hlinkClick r:id="rId7"/>
              </a:rPr>
              <a:t>mutation</a:t>
            </a:r>
            <a:r>
              <a:rPr lang="en-US" dirty="0" smtClean="0"/>
              <a:t> occurred?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sz="4800" dirty="0" smtClean="0"/>
              <a:t>A. Transposon</a:t>
            </a:r>
            <a:br>
              <a:rPr lang="en-US" sz="4800" dirty="0" smtClean="0"/>
            </a:br>
            <a:r>
              <a:rPr lang="en-US" sz="4800" dirty="0" smtClean="0"/>
              <a:t>B. Insertion</a:t>
            </a:r>
            <a:br>
              <a:rPr lang="en-US" sz="4800" dirty="0" smtClean="0"/>
            </a:br>
            <a:r>
              <a:rPr lang="en-US" sz="4800" dirty="0" smtClean="0"/>
              <a:t>C. Base-pair substitution</a:t>
            </a:r>
            <a:br>
              <a:rPr lang="en-US" sz="4800" dirty="0" smtClean="0"/>
            </a:br>
            <a:r>
              <a:rPr lang="en-US" sz="4800" dirty="0" smtClean="0"/>
              <a:t>D. Deletion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8015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1370</TotalTime>
  <Words>1051</Words>
  <Application>Microsoft Office PowerPoint</Application>
  <PresentationFormat>Widescreen</PresentationFormat>
  <Paragraphs>156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Intro to genetics</vt:lpstr>
      <vt:lpstr>1. The stage of meiosis in which chromosomes pair and cross over is: </vt:lpstr>
      <vt:lpstr>2. The unit of heredity is known as :  </vt:lpstr>
      <vt:lpstr>3. A gene characteristic that is always expressed is known as being :  </vt:lpstr>
      <vt:lpstr>4. DNA is stored in the cell nucleus as :  </vt:lpstr>
      <vt:lpstr>5. The type of cell division that occurs in body cells is known as</vt:lpstr>
      <vt:lpstr>6. The type of cell division that occurs in the gamete cells is known as :  </vt:lpstr>
      <vt:lpstr>7. ABCDEF...  Æ  ABDCEF...  A rearrangement in the linear sequence of genes as shown in the diagram above is  known as  </vt:lpstr>
      <vt:lpstr>8. During the transcription of a certain protein, an extra cytosine was placed into a gene region, throwing off the correct amino acid sequence. What type of mutation occurred?</vt:lpstr>
      <vt:lpstr>9. Why is there no duplication of the DNA between meiosis I and meiosis II?</vt:lpstr>
      <vt:lpstr>10. When you notice that someone has unusually blue eyes, you've noticed their </vt:lpstr>
      <vt:lpstr>11. Which of the following strands of DNA would be the complement strand to C-C-A-T-C-G?</vt:lpstr>
      <vt:lpstr>12. Which of the following would have the same base sequencing in their DNA?</vt:lpstr>
      <vt:lpstr>13. During gamete formation,  </vt:lpstr>
      <vt:lpstr>14. A cross between two pure individuals differing in two sets of characters is called  </vt:lpstr>
      <vt:lpstr>15. The phenotype of plant with genotype YyRr must be </vt:lpstr>
      <vt:lpstr>16. A cross between individual with unknown genotype for a particular trait with a recessive plant for that trait is called  </vt:lpstr>
      <vt:lpstr>17. Mendel crossed a pure white flowered pea plant with pure red flowered plant. The first generation of hybrids from the cross should show  </vt:lpstr>
      <vt:lpstr>18. Mendel’s “factors” are in fact  </vt:lpstr>
      <vt:lpstr>19. A cross between two pure individuals, differing in at least one set of characters, is called  </vt:lpstr>
      <vt:lpstr>20. Which one of the following best describes a gene?  </vt:lpstr>
      <vt:lpstr>21. Which of the following term indicates a pair of dissimilar alleles?  </vt:lpstr>
      <vt:lpstr>22. An inherited character and its detectable variant is called  </vt:lpstr>
      <vt:lpstr>23. Genotype is  </vt:lpstr>
      <vt:lpstr>24. The external appearance of an individual for any trait is called as </vt:lpstr>
      <vt:lpstr>25. Dominant allele means  </vt:lpstr>
      <vt:lpstr>26. Organisms produced by sexual reproduction are called  </vt:lpstr>
      <vt:lpstr>  27. Organisms produced by asexual reproduction are called   </vt:lpstr>
      <vt:lpstr>28. Gregor Mendel was born in  </vt:lpstr>
      <vt:lpstr>29. Variation is  </vt:lpstr>
      <vt:lpstr>30. Transmission of characters from one generation to the next or from parents to off springs is called  </vt:lpstr>
      <vt:lpstr>31. Off springs are  </vt:lpstr>
    </vt:vector>
  </TitlesOfParts>
  <Company>Franklin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Thomas</dc:creator>
  <cp:lastModifiedBy>John Thomas</cp:lastModifiedBy>
  <cp:revision>11</cp:revision>
  <dcterms:created xsi:type="dcterms:W3CDTF">2018-05-17T13:09:00Z</dcterms:created>
  <dcterms:modified xsi:type="dcterms:W3CDTF">2018-05-18T11:59:39Z</dcterms:modified>
</cp:coreProperties>
</file>