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4" r:id="rId3"/>
    <p:sldId id="265" r:id="rId4"/>
    <p:sldId id="259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ED559-6070-4971-A463-CCAC82EED3C2}">
  <a:tblStyle styleId="{C08ED559-6070-4971-A463-CCAC82EED3C2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CF1E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CF1EC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41642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19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156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>
          <a:gsLst>
            <a:gs pos="0">
              <a:schemeClr val="lt1"/>
            </a:gs>
            <a:gs pos="100000">
              <a:srgbClr val="9F9F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" name="Shape 14"/>
          <p:cNvCxnSpPr/>
          <p:nvPr/>
        </p:nvCxnSpPr>
        <p:spPr>
          <a:xfrm rot="-5400000">
            <a:off x="-762000" y="3429000"/>
            <a:ext cx="6858000" cy="0"/>
          </a:xfrm>
          <a:prstGeom prst="straightConnector1">
            <a:avLst/>
          </a:prstGeom>
          <a:noFill/>
          <a:ln w="11425" cap="flat" cmpd="sng">
            <a:solidFill>
              <a:srgbClr val="FAFAFA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600"/>
              </a:spcBef>
              <a:buClr>
                <a:schemeClr val="dk2"/>
              </a:buClr>
              <a:buFont typeface="Trebuchet MS"/>
              <a:buNone/>
              <a:defRPr/>
            </a:lvl1pPr>
            <a:lvl2pPr marL="457200" marR="0" lvl="1" indent="0" algn="ctr" rtl="0">
              <a:spcBef>
                <a:spcPts val="500"/>
              </a:spcBef>
              <a:buClr>
                <a:schemeClr val="accent4"/>
              </a:buClr>
              <a:buFont typeface="Trebuchet MS"/>
              <a:buNone/>
              <a:defRPr/>
            </a:lvl2pPr>
            <a:lvl3pPr marL="914400" marR="0" lvl="2" indent="0" algn="ctr" rtl="0">
              <a:spcBef>
                <a:spcPts val="400"/>
              </a:spcBef>
              <a:buClr>
                <a:schemeClr val="accent4"/>
              </a:buClr>
              <a:buFont typeface="Trebuchet MS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Trebuchet MS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Trebuchet MS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chemeClr val="accent4"/>
              </a:buClr>
              <a:buFont typeface="Trebuchet MS"/>
              <a:buNone/>
              <a:defRPr/>
            </a:lvl6pPr>
            <a:lvl7pPr marL="2743200" marR="0" lvl="6" indent="0" algn="ctr" rtl="0">
              <a:spcBef>
                <a:spcPts val="320"/>
              </a:spcBef>
              <a:buClr>
                <a:schemeClr val="accent4"/>
              </a:buClr>
              <a:buFont typeface="Trebuchet MS"/>
              <a:buNone/>
              <a:defRPr/>
            </a:lvl7pPr>
            <a:lvl8pPr marL="3200400" marR="0" lvl="7" indent="0" algn="ctr" rtl="0">
              <a:spcBef>
                <a:spcPts val="300"/>
              </a:spcBef>
              <a:buClr>
                <a:schemeClr val="accent4"/>
              </a:buClr>
              <a:buFont typeface="Trebuchet MS"/>
              <a:buNone/>
              <a:defRPr/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5871224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653540" y="413076"/>
            <a:ext cx="4846320" cy="723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lvl="0" indent="-153797" algn="l" rtl="0">
              <a:spcBef>
                <a:spcPts val="600"/>
              </a:spcBef>
              <a:buClr>
                <a:schemeClr val="dk2"/>
              </a:buClr>
              <a:buFont typeface="Trebuchet MS"/>
              <a:buChar char="⦿"/>
              <a:defRPr/>
            </a:lvl1pPr>
            <a:lvl2pPr marL="521208" lvl="1" indent="-112268" algn="l" rtl="0">
              <a:spcBef>
                <a:spcPts val="500"/>
              </a:spcBef>
              <a:buClr>
                <a:schemeClr val="accent4"/>
              </a:buClr>
              <a:buFont typeface="Trebuchet MS"/>
              <a:buChar char="◼"/>
              <a:defRPr/>
            </a:lvl2pPr>
            <a:lvl3pPr marL="758952" lvl="2" indent="-162051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3pPr>
            <a:lvl4pPr marL="1005839" lvl="3" indent="-129539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4pPr>
            <a:lvl5pPr marL="1280160" lvl="4" indent="-15875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◉"/>
              <a:defRPr/>
            </a:lvl5pPr>
            <a:lvl6pPr marL="1472184" lvl="5" indent="-98044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6pPr>
            <a:lvl7pPr marL="1673351" lvl="6" indent="-106171" algn="l" rtl="0">
              <a:spcBef>
                <a:spcPts val="320"/>
              </a:spcBef>
              <a:buClr>
                <a:schemeClr val="accent4"/>
              </a:buClr>
              <a:buFont typeface="Trebuchet MS"/>
              <a:buChar char="◼"/>
              <a:defRPr/>
            </a:lvl7pPr>
            <a:lvl8pPr marL="1847088" lvl="7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lvl="8" indent="-101600" algn="l" rtl="0">
              <a:spcBef>
                <a:spcPts val="280"/>
              </a:spcBef>
              <a:buClr>
                <a:schemeClr val="accent4"/>
              </a:buClr>
              <a:buFont typeface="Trebuchet MS"/>
              <a:buChar char="▪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389437" y="2438718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lvl="0" indent="-153797" algn="l" rtl="0">
              <a:spcBef>
                <a:spcPts val="600"/>
              </a:spcBef>
              <a:buClr>
                <a:schemeClr val="dk2"/>
              </a:buClr>
              <a:buFont typeface="Trebuchet MS"/>
              <a:buChar char="⦿"/>
              <a:defRPr/>
            </a:lvl1pPr>
            <a:lvl2pPr marL="521208" lvl="1" indent="-112268" algn="l" rtl="0">
              <a:spcBef>
                <a:spcPts val="500"/>
              </a:spcBef>
              <a:buClr>
                <a:schemeClr val="accent4"/>
              </a:buClr>
              <a:buFont typeface="Trebuchet MS"/>
              <a:buChar char="◼"/>
              <a:defRPr/>
            </a:lvl2pPr>
            <a:lvl3pPr marL="758952" lvl="2" indent="-162051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3pPr>
            <a:lvl4pPr marL="1005839" lvl="3" indent="-129539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4pPr>
            <a:lvl5pPr marL="1280160" lvl="4" indent="-15875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◉"/>
              <a:defRPr/>
            </a:lvl5pPr>
            <a:lvl6pPr marL="1472184" lvl="5" indent="-98044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6pPr>
            <a:lvl7pPr marL="1673351" lvl="6" indent="-106171" algn="l" rtl="0">
              <a:spcBef>
                <a:spcPts val="320"/>
              </a:spcBef>
              <a:buClr>
                <a:schemeClr val="accent4"/>
              </a:buClr>
              <a:buFont typeface="Trebuchet MS"/>
              <a:buChar char="◼"/>
              <a:defRPr/>
            </a:lvl7pPr>
            <a:lvl8pPr marL="1847088" lvl="7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lvl="8" indent="-101600" algn="l" rtl="0">
              <a:spcBef>
                <a:spcPts val="280"/>
              </a:spcBef>
              <a:buClr>
                <a:schemeClr val="accent4"/>
              </a:buClr>
              <a:buFont typeface="Trebuchet MS"/>
              <a:buChar char="▪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lvl="0" indent="-153797" algn="l" rtl="0">
              <a:spcBef>
                <a:spcPts val="600"/>
              </a:spcBef>
              <a:buClr>
                <a:schemeClr val="dk2"/>
              </a:buClr>
              <a:buFont typeface="Trebuchet MS"/>
              <a:buChar char="⦿"/>
              <a:defRPr/>
            </a:lvl1pPr>
            <a:lvl2pPr marL="521208" lvl="1" indent="-112268" algn="l" rtl="0">
              <a:spcBef>
                <a:spcPts val="500"/>
              </a:spcBef>
              <a:buClr>
                <a:schemeClr val="accent4"/>
              </a:buClr>
              <a:buFont typeface="Trebuchet MS"/>
              <a:buChar char="◼"/>
              <a:defRPr/>
            </a:lvl2pPr>
            <a:lvl3pPr marL="758952" lvl="2" indent="-162051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3pPr>
            <a:lvl4pPr marL="1005839" lvl="3" indent="-129539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4pPr>
            <a:lvl5pPr marL="1280160" lvl="4" indent="-15875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◉"/>
              <a:defRPr/>
            </a:lvl5pPr>
            <a:lvl6pPr marL="1472184" lvl="5" indent="-98044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6pPr>
            <a:lvl7pPr marL="1673351" lvl="6" indent="-106171" algn="l" rtl="0">
              <a:spcBef>
                <a:spcPts val="320"/>
              </a:spcBef>
              <a:buClr>
                <a:schemeClr val="accent4"/>
              </a:buClr>
              <a:buFont typeface="Trebuchet MS"/>
              <a:buChar char="◼"/>
              <a:defRPr/>
            </a:lvl7pPr>
            <a:lvl8pPr marL="1847088" lvl="7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lvl="8" indent="-101600" algn="l" rtl="0">
              <a:spcBef>
                <a:spcPts val="280"/>
              </a:spcBef>
              <a:buClr>
                <a:schemeClr val="accent4"/>
              </a:buClr>
              <a:buFont typeface="Trebuchet MS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r" rtl="0">
              <a:spcBef>
                <a:spcPts val="0"/>
              </a:spcBef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buFont typeface="Trebuchet MS"/>
              <a:buNone/>
              <a:defRPr/>
            </a:lvl2pPr>
            <a:lvl3pPr lvl="2" rtl="0">
              <a:spcBef>
                <a:spcPts val="0"/>
              </a:spcBef>
              <a:buFont typeface="Trebuchet MS"/>
              <a:buNone/>
              <a:defRPr/>
            </a:lvl3pPr>
            <a:lvl4pPr lvl="3" rtl="0">
              <a:spcBef>
                <a:spcPts val="0"/>
              </a:spcBef>
              <a:buFont typeface="Trebuchet MS"/>
              <a:buNone/>
              <a:defRPr/>
            </a:lvl4pPr>
            <a:lvl5pPr lvl="4" rtl="0">
              <a:spcBef>
                <a:spcPts val="0"/>
              </a:spcBef>
              <a:buFont typeface="Trebuchet MS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buFont typeface="Trebuchet MS"/>
              <a:buNone/>
              <a:defRPr/>
            </a:lvl2pPr>
            <a:lvl3pPr lvl="2" rtl="0">
              <a:spcBef>
                <a:spcPts val="0"/>
              </a:spcBef>
              <a:buFont typeface="Trebuchet MS"/>
              <a:buNone/>
              <a:defRPr/>
            </a:lvl3pPr>
            <a:lvl4pPr lvl="3" rtl="0">
              <a:spcBef>
                <a:spcPts val="0"/>
              </a:spcBef>
              <a:buFont typeface="Trebuchet MS"/>
              <a:buNone/>
              <a:defRPr/>
            </a:lvl4pPr>
            <a:lvl5pPr lvl="4" rtl="0">
              <a:spcBef>
                <a:spcPts val="0"/>
              </a:spcBef>
              <a:buFont typeface="Trebuchet MS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0"/>
              </a:spcAft>
              <a:buFont typeface="Trebuchet MS"/>
              <a:buNone/>
              <a:defRPr/>
            </a:lvl1pPr>
            <a:lvl2pPr lvl="1" rtl="0">
              <a:spcBef>
                <a:spcPts val="0"/>
              </a:spcBef>
              <a:buFont typeface="Trebuchet MS"/>
              <a:buNone/>
              <a:defRPr/>
            </a:lvl2pPr>
            <a:lvl3pPr lvl="2" rtl="0">
              <a:spcBef>
                <a:spcPts val="0"/>
              </a:spcBef>
              <a:buFont typeface="Trebuchet MS"/>
              <a:buNone/>
              <a:defRPr/>
            </a:lvl3pPr>
            <a:lvl4pPr lvl="3" rtl="0">
              <a:spcBef>
                <a:spcPts val="0"/>
              </a:spcBef>
              <a:buFont typeface="Trebuchet MS"/>
              <a:buNone/>
              <a:defRPr/>
            </a:lvl4pPr>
            <a:lvl5pPr lvl="4" rtl="0">
              <a:spcBef>
                <a:spcPts val="0"/>
              </a:spcBef>
              <a:buFont typeface="Trebuchet MS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bg>
      <p:bgPr>
        <a:gradFill>
          <a:gsLst>
            <a:gs pos="0">
              <a:srgbClr val="FA7CE2"/>
            </a:gs>
            <a:gs pos="100000">
              <a:srgbClr val="81136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rot="-36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Shape 66"/>
          <p:cNvSpPr/>
          <p:nvPr/>
        </p:nvSpPr>
        <p:spPr>
          <a:xfrm rot="-18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rgbClr val="812E71"/>
          </a:solidFill>
          <a:ln w="107950" cap="flat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 rotWithShape="1">
            <a:blip r:embed="rId13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53797" algn="l" rtl="0">
              <a:spcBef>
                <a:spcPts val="600"/>
              </a:spcBef>
              <a:buClr>
                <a:schemeClr val="dk2"/>
              </a:buClr>
              <a:buFont typeface="Trebuchet MS"/>
              <a:buChar char="⦿"/>
              <a:defRPr/>
            </a:lvl1pPr>
            <a:lvl2pPr marL="521208" marR="0" lvl="1" indent="-112268" algn="l" rtl="0">
              <a:spcBef>
                <a:spcPts val="500"/>
              </a:spcBef>
              <a:buClr>
                <a:schemeClr val="accent4"/>
              </a:buClr>
              <a:buFont typeface="Trebuchet MS"/>
              <a:buChar char="◼"/>
              <a:defRPr/>
            </a:lvl2pPr>
            <a:lvl3pPr marL="758952" marR="0" lvl="2" indent="-162051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3pPr>
            <a:lvl4pPr marL="1005839" marR="0" lvl="3" indent="-129539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4pPr>
            <a:lvl5pPr marL="1280160" marR="0" lvl="4" indent="-15875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◉"/>
              <a:defRPr/>
            </a:lvl5pPr>
            <a:lvl6pPr marL="1472184" marR="0" lvl="5" indent="-98044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6pPr>
            <a:lvl7pPr marL="1673351" marR="0" lvl="6" indent="-106171" algn="l" rtl="0">
              <a:spcBef>
                <a:spcPts val="320"/>
              </a:spcBef>
              <a:buClr>
                <a:schemeClr val="accent4"/>
              </a:buClr>
              <a:buFont typeface="Trebuchet MS"/>
              <a:buChar char="◼"/>
              <a:defRPr/>
            </a:lvl7pPr>
            <a:lvl8pPr marL="1847088" marR="0" lvl="7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marR="0" lvl="8" indent="-101600" algn="l" rtl="0">
              <a:spcBef>
                <a:spcPts val="280"/>
              </a:spcBef>
              <a:buClr>
                <a:schemeClr val="accent4"/>
              </a:buClr>
              <a:buFont typeface="Trebuchet MS"/>
              <a:buChar char="▪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ct val="100000"/>
            </a:pPr>
            <a:endParaRPr/>
          </a:p>
          <a:p>
            <a:pPr marL="457200" marR="0" lvl="1" indent="-88900" algn="l" rtl="0">
              <a:spcBef>
                <a:spcPts val="0"/>
              </a:spcBef>
              <a:buSzPct val="100000"/>
            </a:pPr>
            <a:endParaRPr/>
          </a:p>
          <a:p>
            <a:pPr marL="914400" marR="0" lvl="2" indent="-88900" algn="l" rtl="0">
              <a:spcBef>
                <a:spcPts val="0"/>
              </a:spcBef>
              <a:buSzPct val="100000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ct val="100000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ct val="100000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ct val="100000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ct val="100000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ct val="100000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ct val="100000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595959" y="2286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EFAF4"/>
              </a:buClr>
              <a:buSzPct val="25000"/>
              <a:buFont typeface="Trebuchet MS"/>
              <a:buNone/>
            </a:pPr>
            <a:r>
              <a:rPr lang="en-US" sz="9600" b="1" i="0" u="none" strike="noStrike" cap="none" dirty="0">
                <a:solidFill>
                  <a:srgbClr val="FEFAF4"/>
                </a:solidFill>
                <a:latin typeface="Trebuchet MS"/>
                <a:ea typeface="Trebuchet MS"/>
                <a:cs typeface="Trebuchet MS"/>
                <a:sym typeface="Trebuchet MS"/>
              </a:rPr>
              <a:t>RNA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endParaRPr sz="22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RNA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274320">
              <a:buSzPct val="72999"/>
            </a:pPr>
            <a:r>
              <a:rPr lang="en-US" sz="2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RNA – </a:t>
            </a:r>
            <a:r>
              <a:rPr lang="en-US" sz="2800" b="1" u="sng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ribonucleic acid</a:t>
            </a:r>
          </a:p>
          <a:p>
            <a:pPr lvl="0" indent="-274320">
              <a:spcBef>
                <a:spcPts val="600"/>
              </a:spcBef>
              <a:buSzPct val="72999"/>
            </a:pPr>
            <a:r>
              <a:rPr lang="en-US" sz="2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RNA is a messenger between the DNA and the ribosome. </a:t>
            </a:r>
          </a:p>
          <a:p>
            <a:pPr marL="0" lvl="0" indent="0">
              <a:spcBef>
                <a:spcPts val="600"/>
              </a:spcBef>
              <a:buSzPct val="72999"/>
              <a:buNone/>
            </a:pPr>
            <a:r>
              <a:rPr lang="en-US" sz="2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Its job is to help in the process of making proteins!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463040"/>
            <a:ext cx="5166360" cy="466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RNA structure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274320">
              <a:buSzPct val="72999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RNA like DNA is made up of a long chain </a:t>
            </a:r>
            <a:r>
              <a:rPr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of </a:t>
            </a:r>
            <a:r>
              <a:rPr lang="en-US" sz="240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nucleotides. </a:t>
            </a:r>
            <a:endParaRPr lang="en-US" sz="24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indent="-274320">
              <a:spcBef>
                <a:spcPts val="60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	</a:t>
            </a:r>
          </a:p>
          <a:p>
            <a:pPr lvl="0" indent="-274320">
              <a:spcBef>
                <a:spcPts val="600"/>
              </a:spcBef>
              <a:buSzPct val="72999"/>
            </a:pPr>
            <a:r>
              <a:rPr lang="en-US" sz="2400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Each </a:t>
            </a: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nucleotide is made up of 3 parts:</a:t>
            </a:r>
          </a:p>
          <a:p>
            <a:pPr marL="292100" lvl="1" indent="0">
              <a:spcBef>
                <a:spcPts val="500"/>
              </a:spcBef>
              <a:buSzPct val="80000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r>
              <a:rPr lang="en-US" sz="2400" dirty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. Ribose – a 5 carbon </a:t>
            </a:r>
            <a:r>
              <a:rPr lang="en-US" sz="2400" dirty="0" smtClean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sugar</a:t>
            </a:r>
          </a:p>
          <a:p>
            <a:pPr marL="292100" lvl="1" indent="0">
              <a:spcBef>
                <a:spcPts val="500"/>
              </a:spcBef>
              <a:buSzPct val="80000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2. A phosphate group</a:t>
            </a:r>
          </a:p>
          <a:p>
            <a:pPr marL="292100" lvl="1" indent="0">
              <a:spcBef>
                <a:spcPts val="500"/>
              </a:spcBef>
              <a:buSzPct val="80000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3</a:t>
            </a:r>
            <a:r>
              <a:rPr lang="en-US" sz="2400" dirty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. A nitrogenous base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308100"/>
            <a:ext cx="5064760" cy="526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08660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EFAF4"/>
              </a:buClr>
              <a:buSzPct val="25000"/>
              <a:buFont typeface="Trebuchet MS"/>
              <a:buNone/>
            </a:pPr>
            <a:r>
              <a:rPr lang="en-US" sz="38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DNA </a:t>
            </a:r>
            <a:r>
              <a:rPr lang="en-US" sz="3800" b="1" i="0" u="none" strike="noStrike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VS </a:t>
            </a:r>
            <a:r>
              <a:rPr lang="en-US" sz="38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RNA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0" y="1109365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dk2"/>
              </a:buClr>
              <a:buSzPct val="72999"/>
              <a:buFont typeface="Trebuchet MS"/>
              <a:buChar char="⦿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There are 3 major differences between RNA &amp; DNA:</a:t>
            </a:r>
          </a:p>
        </p:txBody>
      </p:sp>
      <p:graphicFrame>
        <p:nvGraphicFramePr>
          <p:cNvPr id="111" name="Shape 111"/>
          <p:cNvGraphicFramePr/>
          <p:nvPr/>
        </p:nvGraphicFramePr>
        <p:xfrm>
          <a:off x="685800" y="2362200"/>
          <a:ext cx="7086600" cy="3448050"/>
        </p:xfrm>
        <a:graphic>
          <a:graphicData uri="http://schemas.openxmlformats.org/drawingml/2006/table">
            <a:tbl>
              <a:tblPr firstRow="1" bandRow="1">
                <a:noFill/>
                <a:tableStyleId>{C08ED559-6070-4971-A463-CCAC82EED3C2}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i="1" u="none" strike="noStrike" cap="none" dirty="0"/>
                        <a:t>Difference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i="0" u="sng" strike="noStrike" cap="none" dirty="0"/>
                        <a:t>RNA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i="0" u="sng" strike="noStrike" cap="none"/>
                        <a:t>DNA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u="sng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sng" strike="noStrike" cap="none"/>
                        <a:t>SUGAR: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/>
                        <a:t>Ribose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/>
                        <a:t>Deoxyribose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u="sng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sng" strike="noStrike" cap="none"/>
                        <a:t>STANDS: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SINGLE</a:t>
                      </a:r>
                      <a:r>
                        <a:rPr lang="en-US" sz="1800" u="none" strike="noStrike" cap="none"/>
                        <a:t> strand of nucleotides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/>
                        <a:t>TWO</a:t>
                      </a:r>
                      <a:r>
                        <a:rPr lang="en-US" sz="1800" u="none" strike="noStrike" cap="none"/>
                        <a:t> stands of nucleotides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i="1" u="none" strike="noStrike" cap="none"/>
                        <a:t>(double helix)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u="sng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sng" strike="noStrike" cap="none"/>
                        <a:t>NITROGENOUS BASES: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/>
                        <a:t>Uracil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 u="none" strike="noStrike" cap="none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dirty="0"/>
                        <a:t>Thymine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" name="Shape 112"/>
          <p:cNvSpPr txBox="1"/>
          <p:nvPr/>
        </p:nvSpPr>
        <p:spPr>
          <a:xfrm>
            <a:off x="1752600" y="6096000"/>
            <a:ext cx="5105400" cy="523220"/>
          </a:xfrm>
          <a:prstGeom prst="rect">
            <a:avLst/>
          </a:prstGeom>
          <a:gradFill>
            <a:gsLst>
              <a:gs pos="0">
                <a:srgbClr val="FFF4EE"/>
              </a:gs>
              <a:gs pos="49000">
                <a:srgbClr val="FFD3BF"/>
              </a:gs>
              <a:gs pos="49100">
                <a:srgbClr val="FFC3A7"/>
              </a:gs>
              <a:gs pos="92000">
                <a:srgbClr val="FFD3BF"/>
              </a:gs>
              <a:gs pos="100000">
                <a:srgbClr val="FFDBCA"/>
              </a:gs>
            </a:gsLst>
            <a:lin ang="5400000" scaled="0"/>
          </a:gradFill>
          <a:ln w="114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3 bases are the </a:t>
            </a:r>
            <a:r>
              <a:rPr lang="en-US" sz="2000" b="1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same</a:t>
            </a:r>
            <a:r>
              <a:rPr lang="en-US" sz="2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for both: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G, A, C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352800" y="3124200"/>
            <a:ext cx="1905000" cy="646331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5715000" y="3124200"/>
            <a:ext cx="1905000" cy="646331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3352800" y="3886200"/>
            <a:ext cx="1905000" cy="923330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5715000" y="3886200"/>
            <a:ext cx="1905000" cy="923330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3352800" y="5029200"/>
            <a:ext cx="1905000" cy="646331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5715000" y="5029200"/>
            <a:ext cx="1905000" cy="646331"/>
          </a:xfrm>
          <a:prstGeom prst="rect">
            <a:avLst/>
          </a:prstGeom>
          <a:solidFill>
            <a:schemeClr val="lt1"/>
          </a:solidFill>
          <a:ln w="400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81940"/>
            <a:ext cx="3835400" cy="6718300"/>
          </a:xfrm>
        </p:spPr>
        <p:txBody>
          <a:bodyPr/>
          <a:lstStyle/>
          <a:p>
            <a:pPr lvl="0" indent="-274320">
              <a:buSzPct val="72999"/>
            </a:pPr>
            <a:r>
              <a:rPr lang="en-US" sz="2600" b="1" u="sng" dirty="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Transcription</a:t>
            </a: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– the process in which a molecule of DNA is copied into a complementary strand of RNA.</a:t>
            </a:r>
          </a:p>
          <a:p>
            <a:pPr lvl="0" indent="-274320">
              <a:spcBef>
                <a:spcPts val="600"/>
              </a:spcBef>
              <a:buSzPct val="72999"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result is a single stand of RNA </a:t>
            </a:r>
          </a:p>
          <a:p>
            <a:pPr lvl="1" indent="-229108">
              <a:spcBef>
                <a:spcPts val="500"/>
              </a:spcBef>
              <a:buSzPct val="80000"/>
            </a:pPr>
            <a:r>
              <a:rPr lang="en-US" sz="2300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Therefore, it is not an exact copy of DNA</a:t>
            </a:r>
          </a:p>
          <a:p>
            <a:pPr lvl="0" indent="-274320">
              <a:spcBef>
                <a:spcPts val="600"/>
              </a:spcBef>
              <a:buSzPct val="72999"/>
            </a:pPr>
            <a:r>
              <a:rPr lang="en-US" sz="2600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Very </a:t>
            </a: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much like replication, but instead of making DNA, RNA is made.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711700" y="1600200"/>
            <a:ext cx="352044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515" y="1842928"/>
            <a:ext cx="5394485" cy="359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48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Messenger RNA (mRNA)</a:t>
            </a:r>
            <a: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44600"/>
            <a:ext cx="4521200" cy="5613400"/>
          </a:xfrm>
        </p:spPr>
        <p:txBody>
          <a:bodyPr/>
          <a:lstStyle/>
          <a:p>
            <a:pPr marL="520701" lvl="2" indent="0">
              <a:spcBef>
                <a:spcPts val="400"/>
              </a:spcBef>
              <a:buSzPct val="59999"/>
              <a:buNone/>
            </a:pPr>
            <a:r>
              <a:rPr lang="en-US" sz="2400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</a:t>
            </a: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carrier of the genetic information from the DNA in the nucleus to the ribosomes in the </a:t>
            </a:r>
            <a:r>
              <a:rPr lang="en-US" sz="2400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cytoplasm.</a:t>
            </a:r>
          </a:p>
          <a:p>
            <a:pPr marL="520701" lvl="2" indent="0">
              <a:spcBef>
                <a:spcPts val="400"/>
              </a:spcBef>
              <a:buSzPct val="59999"/>
              <a:buNone/>
            </a:pPr>
            <a:endParaRPr lang="en-US" sz="24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07256" y="1244600"/>
            <a:ext cx="3949192" cy="4525963"/>
          </a:xfrm>
        </p:spPr>
        <p:txBody>
          <a:bodyPr/>
          <a:lstStyle/>
          <a:p>
            <a:pPr marL="520701" lvl="2" indent="0">
              <a:spcBef>
                <a:spcPts val="400"/>
              </a:spcBef>
              <a:buSzPct val="59999"/>
              <a:buNone/>
            </a:pPr>
            <a:r>
              <a:rPr lang="en-US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DNA cannot leave the nucleus; therefore, something has to deliver the genetic code to the ribosomes (like the mailman)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" y="3507581"/>
            <a:ext cx="89725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Ribosomal RNA (</a:t>
            </a:r>
            <a:r>
              <a:rPr lang="en-US" sz="4400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rRNA</a:t>
            </a:r>
            <a:r>
              <a:rPr lang="en-US" sz="44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300"/>
            <a:ext cx="3520440" cy="4525963"/>
          </a:xfrm>
        </p:spPr>
        <p:txBody>
          <a:bodyPr/>
          <a:lstStyle/>
          <a:p>
            <a:pPr lvl="2" indent="-238251">
              <a:spcBef>
                <a:spcPts val="400"/>
              </a:spcBef>
              <a:buSzPct val="59999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Combines with proteins to make up the ribosome.</a:t>
            </a:r>
          </a:p>
          <a:p>
            <a:pPr lvl="3" indent="-231139">
              <a:spcBef>
                <a:spcPts val="480"/>
              </a:spcBef>
              <a:buSzPct val="80000"/>
            </a:pPr>
            <a:r>
              <a:rPr lang="en-US" sz="24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Made up of two subunits that snap together around the mRNA.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1600200"/>
            <a:ext cx="57277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1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Transfer RNA (</a:t>
            </a:r>
            <a:r>
              <a:rPr lang="en-US" sz="4400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tRNA</a:t>
            </a:r>
            <a:r>
              <a:rPr lang="en-US" sz="44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600200"/>
            <a:ext cx="3863340" cy="4525963"/>
          </a:xfrm>
        </p:spPr>
        <p:txBody>
          <a:bodyPr/>
          <a:lstStyle/>
          <a:p>
            <a:pPr lvl="2" indent="-238251">
              <a:spcBef>
                <a:spcPts val="400"/>
              </a:spcBef>
              <a:buSzPct val="59999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Is the complement to the mRNA.</a:t>
            </a:r>
          </a:p>
          <a:p>
            <a:pPr lvl="2" indent="-238251">
              <a:spcBef>
                <a:spcPts val="400"/>
              </a:spcBef>
              <a:buSzPct val="59999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Its job is to translate a recipe for a protein from one language (nucleic acid or RNA) into another (amino acids).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371600"/>
            <a:ext cx="5166360" cy="475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2821"/>
      </p:ext>
    </p:extLst>
  </p:cSld>
  <p:clrMapOvr>
    <a:masterClrMapping/>
  </p:clrMapOvr>
</p:sld>
</file>

<file path=ppt/theme/theme1.xml><?xml version="1.0" encoding="utf-8"?>
<a:theme xmlns:a="http://schemas.openxmlformats.org/drawingml/2006/main" name="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259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Opulent</vt:lpstr>
      <vt:lpstr>RNA</vt:lpstr>
      <vt:lpstr>RNA</vt:lpstr>
      <vt:lpstr>RNA structure</vt:lpstr>
      <vt:lpstr>DNA VS RNA</vt:lpstr>
      <vt:lpstr>PowerPoint Presentation</vt:lpstr>
      <vt:lpstr>. Messenger RNA (mRNA) </vt:lpstr>
      <vt:lpstr>Ribosomal RNA (rRNA) </vt:lpstr>
      <vt:lpstr>Transfer RNA (tRNA)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John Thomas</dc:creator>
  <cp:lastModifiedBy>John Thomas</cp:lastModifiedBy>
  <cp:revision>7</cp:revision>
  <dcterms:modified xsi:type="dcterms:W3CDTF">2017-11-15T17:41:22Z</dcterms:modified>
</cp:coreProperties>
</file>