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5" r:id="rId3"/>
    <p:sldId id="271" r:id="rId4"/>
    <p:sldId id="266" r:id="rId5"/>
    <p:sldId id="267" r:id="rId6"/>
    <p:sldId id="268" r:id="rId7"/>
    <p:sldId id="269" r:id="rId8"/>
    <p:sldId id="270" r:id="rId9"/>
    <p:sldId id="262" r:id="rId10"/>
    <p:sldId id="263" r:id="rId11"/>
    <p:sldId id="264" r:id="rId12"/>
  </p:sldIdLst>
  <p:sldSz cx="9144000" cy="6858000" type="screen4x3"/>
  <p:notesSz cx="6858000" cy="9144000"/>
  <p:embeddedFontLst>
    <p:embeddedFont>
      <p:font typeface="Cabin" panose="020B0604020202020204" charset="0"/>
      <p:regular r:id="rId14"/>
      <p:bold r:id="rId15"/>
      <p:italic r:id="rId16"/>
      <p:boldItalic r:id="rId17"/>
    </p:embeddedFont>
    <p:embeddedFont>
      <p:font typeface="Domine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9FA1B8-F832-4356-9D8D-D1E368500292}">
  <a:tblStyle styleId="{409FA1B8-F832-4356-9D8D-D1E368500292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2F3F6"/>
          </a:solidFill>
        </a:fill>
      </a:tcStyle>
    </a:wholeTbl>
    <a:band1H>
      <a:tcTxStyle/>
      <a:tcStyle>
        <a:tcBdr/>
        <a:fill>
          <a:solidFill>
            <a:srgbClr val="E2E4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E4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326BFD-33F7-4EF0-8C90-0D1AC9CCC1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4617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03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73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39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62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Domine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buClr>
                <a:schemeClr val="accent1"/>
              </a:buClr>
              <a:buFont typeface="Domine"/>
              <a:buNone/>
              <a:defRPr/>
            </a:lvl1pPr>
            <a:lvl2pPr marL="457200" marR="0" lvl="1" indent="0" algn="ctr" rtl="0">
              <a:spcBef>
                <a:spcPts val="500"/>
              </a:spcBef>
              <a:buClr>
                <a:schemeClr val="accent2"/>
              </a:buClr>
              <a:buFont typeface="Cabin"/>
              <a:buNone/>
              <a:defRPr/>
            </a:lvl2pPr>
            <a:lvl3pPr marL="914400" marR="0" lvl="2" indent="0" algn="ctr" rtl="0">
              <a:spcBef>
                <a:spcPts val="500"/>
              </a:spcBef>
              <a:buClr>
                <a:srgbClr val="BBBBBB"/>
              </a:buClr>
              <a:buFont typeface="Cabin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CA2B4"/>
              </a:buClr>
              <a:buFont typeface="Cabin"/>
              <a:buNone/>
              <a:defRPr/>
            </a:lvl4pPr>
            <a:lvl5pPr marL="1828800" marR="0" lvl="4" indent="0" algn="ctr" rtl="0">
              <a:spcBef>
                <a:spcPts val="300"/>
              </a:spcBef>
              <a:buClr>
                <a:schemeClr val="accent2"/>
              </a:buClr>
              <a:buFont typeface="Cabin"/>
              <a:buNone/>
              <a:defRPr/>
            </a:lvl5pPr>
            <a:lvl6pPr marL="2286000" marR="0" lvl="5" indent="0" algn="ctr" rtl="0">
              <a:spcBef>
                <a:spcPts val="300"/>
              </a:spcBef>
              <a:buClr>
                <a:srgbClr val="8CA2B4"/>
              </a:buClr>
              <a:buFont typeface="Cabin"/>
              <a:buNone/>
              <a:defRPr/>
            </a:lvl6pPr>
            <a:lvl7pPr marL="2743200" marR="0" lvl="6" indent="0" algn="ctr" rtl="0">
              <a:spcBef>
                <a:spcPts val="300"/>
              </a:spcBef>
              <a:buClr>
                <a:srgbClr val="646D8F"/>
              </a:buClr>
              <a:buFont typeface="Cabin"/>
              <a:buNone/>
              <a:defRPr/>
            </a:lvl7pPr>
            <a:lvl8pPr marL="3200400" marR="0" lvl="7" indent="0" algn="ctr" rtl="0">
              <a:spcBef>
                <a:spcPts val="300"/>
              </a:spcBef>
              <a:buClr>
                <a:srgbClr val="BBBBBB"/>
              </a:buClr>
              <a:buFont typeface="Cabin"/>
              <a:buNone/>
              <a:defRPr/>
            </a:lvl8pPr>
            <a:lvl9pPr marL="3657600" marR="0" lvl="8" indent="0" algn="ctr" rtl="0">
              <a:spcBef>
                <a:spcPts val="300"/>
              </a:spcBef>
              <a:buClr>
                <a:srgbClr val="9FB8CD"/>
              </a:buClr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0" name="Shape 100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r" rtl="0">
              <a:spcBef>
                <a:spcPts val="0"/>
              </a:spcBef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r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lvl="1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2pPr>
            <a:lvl3pPr lvl="2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3pPr>
            <a:lvl4pPr lvl="3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4pPr>
            <a:lvl5pPr lvl="4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chemeClr val="accent2"/>
              </a:buClr>
              <a:buFont typeface="Cabin"/>
              <a:buNone/>
              <a:defRPr/>
            </a:lvl1pPr>
            <a:lvl2pPr lvl="1" rtl="0">
              <a:spcBef>
                <a:spcPts val="0"/>
              </a:spcBef>
              <a:buFont typeface="Cabin"/>
              <a:buNone/>
              <a:defRPr/>
            </a:lvl2pPr>
            <a:lvl3pPr lvl="2" rtl="0">
              <a:spcBef>
                <a:spcPts val="0"/>
              </a:spcBef>
              <a:buFont typeface="Cabin"/>
              <a:buNone/>
              <a:defRPr/>
            </a:lvl3pPr>
            <a:lvl4pPr lvl="3" rtl="0">
              <a:spcBef>
                <a:spcPts val="0"/>
              </a:spcBef>
              <a:buFont typeface="Cabin"/>
              <a:buNone/>
              <a:defRPr/>
            </a:lvl4pPr>
            <a:lvl5pPr lvl="4" rtl="0">
              <a:spcBef>
                <a:spcPts val="0"/>
              </a:spcBef>
              <a:buFont typeface="Cabin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chemeClr val="accent2"/>
              </a:buClr>
              <a:buFont typeface="Cabin"/>
              <a:buNone/>
              <a:defRPr/>
            </a:lvl1pPr>
            <a:lvl2pPr lvl="1" rtl="0">
              <a:spcBef>
                <a:spcPts val="0"/>
              </a:spcBef>
              <a:buFont typeface="Cabin"/>
              <a:buNone/>
              <a:defRPr/>
            </a:lvl2pPr>
            <a:lvl3pPr lvl="2" rtl="0">
              <a:spcBef>
                <a:spcPts val="0"/>
              </a:spcBef>
              <a:buFont typeface="Cabin"/>
              <a:buNone/>
              <a:defRPr/>
            </a:lvl3pPr>
            <a:lvl4pPr lvl="3" rtl="0">
              <a:spcBef>
                <a:spcPts val="0"/>
              </a:spcBef>
              <a:buFont typeface="Cabin"/>
              <a:buNone/>
              <a:defRPr/>
            </a:lvl4pPr>
            <a:lvl5pPr lvl="4" rtl="0">
              <a:spcBef>
                <a:spcPts val="0"/>
              </a:spcBef>
              <a:buFont typeface="Cabin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cxnSp>
        <p:nvCxnSpPr>
          <p:cNvPr id="64" name="Shape 6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Cabin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1375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Cabin"/>
              <a:buNone/>
              <a:defRPr/>
            </a:lvl1pPr>
            <a:lvl2pPr lvl="1" rtl="0">
              <a:spcBef>
                <a:spcPts val="0"/>
              </a:spcBef>
              <a:buFont typeface="Cabin"/>
              <a:buNone/>
              <a:defRPr/>
            </a:lvl2pPr>
            <a:lvl3pPr lvl="2" rtl="0">
              <a:spcBef>
                <a:spcPts val="0"/>
              </a:spcBef>
              <a:buFont typeface="Cabin"/>
              <a:buNone/>
              <a:defRPr/>
            </a:lvl3pPr>
            <a:lvl4pPr lvl="3" rtl="0">
              <a:spcBef>
                <a:spcPts val="0"/>
              </a:spcBef>
              <a:buFont typeface="Cabin"/>
              <a:buNone/>
              <a:defRPr/>
            </a:lvl4pPr>
            <a:lvl5pPr lvl="4" rtl="0">
              <a:spcBef>
                <a:spcPts val="0"/>
              </a:spcBef>
              <a:buFont typeface="Cabin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cxnSp>
        <p:nvCxnSpPr>
          <p:cNvPr id="72" name="Shape 7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lvl="0" algn="r" rtl="0"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BBBBB"/>
          </a:solidFill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Font typeface="Cabin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marL="822960" marR="0" lvl="2" indent="-142240" algn="l" rtl="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marL="1097280" marR="0" lvl="3" indent="-153669" algn="l" rtl="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marL="1645920" marR="0" lvl="5" indent="-109220" algn="l" rtl="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marL="1828800" marR="0" lvl="6" indent="-123825" algn="l" rtl="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marL="2011679" marR="0" lvl="7" indent="-116204" algn="l" rtl="0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ct val="100000"/>
            </a:pPr>
            <a:endParaRPr/>
          </a:p>
          <a:p>
            <a:pPr marL="457200" marR="0" lvl="1" indent="-88900" algn="l" rtl="0">
              <a:spcBef>
                <a:spcPts val="0"/>
              </a:spcBef>
              <a:buSzPct val="100000"/>
            </a:pPr>
            <a:endParaRPr/>
          </a:p>
          <a:p>
            <a:pPr marL="914400" marR="0" lvl="2" indent="-88900" algn="l" rtl="0">
              <a:spcBef>
                <a:spcPts val="0"/>
              </a:spcBef>
              <a:buSzPct val="100000"/>
            </a:pPr>
            <a:endParaRPr/>
          </a:p>
          <a:p>
            <a:pPr marL="1371600" marR="0" lvl="3" indent="-88900" algn="l" rtl="0">
              <a:spcBef>
                <a:spcPts val="0"/>
              </a:spcBef>
              <a:buSzPct val="100000"/>
            </a:pPr>
            <a:endParaRPr/>
          </a:p>
          <a:p>
            <a:pPr marL="1828800" marR="0" lvl="4" indent="-88900" algn="l" rtl="0">
              <a:spcBef>
                <a:spcPts val="0"/>
              </a:spcBef>
              <a:buSzPct val="100000"/>
            </a:pPr>
            <a:endParaRPr/>
          </a:p>
          <a:p>
            <a:pPr marL="2286000" marR="0" lvl="5" indent="-88900" algn="l" rtl="0">
              <a:spcBef>
                <a:spcPts val="0"/>
              </a:spcBef>
              <a:buSzPct val="100000"/>
            </a:pPr>
            <a:endParaRPr/>
          </a:p>
          <a:p>
            <a:pPr marL="2743200" marR="0" lvl="6" indent="-88900" algn="l" rtl="0">
              <a:spcBef>
                <a:spcPts val="0"/>
              </a:spcBef>
              <a:buSzPct val="100000"/>
            </a:pPr>
            <a:endParaRPr/>
          </a:p>
          <a:p>
            <a:pPr marL="3200400" marR="0" lvl="7" indent="-88900" algn="l" rtl="0">
              <a:spcBef>
                <a:spcPts val="0"/>
              </a:spcBef>
              <a:buSzPct val="100000"/>
            </a:pPr>
            <a:endParaRPr/>
          </a:p>
          <a:p>
            <a:pPr marL="3657600" marR="0" lvl="8" indent="-88900" algn="l" rtl="0">
              <a:spcBef>
                <a:spcPts val="0"/>
              </a:spcBef>
              <a:buSzPct val="100000"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Domi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Protein Synthesis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Domine"/>
              <a:buNone/>
            </a:pPr>
            <a:r>
              <a:rPr lang="en-US" sz="185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How nucleic acids (DNA &amp; RNA) work to make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Protein Synthesis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4862" y="1369469"/>
            <a:ext cx="4963092" cy="496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1555845" y="3805843"/>
            <a:ext cx="3231937" cy="3052157"/>
            <a:chOff x="1540" y="6160"/>
            <a:chExt cx="4450" cy="4204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 l="3452" r="51936"/>
            <a:stretch/>
          </p:blipFill>
          <p:spPr>
            <a:xfrm>
              <a:off x="1540" y="6160"/>
              <a:ext cx="4450" cy="42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4" name="Shape 164"/>
            <p:cNvCxnSpPr/>
            <p:nvPr/>
          </p:nvCxnSpPr>
          <p:spPr>
            <a:xfrm>
              <a:off x="4239" y="7950"/>
              <a:ext cx="72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5" name="Shape 165"/>
            <p:cNvSpPr txBox="1"/>
            <p:nvPr/>
          </p:nvSpPr>
          <p:spPr>
            <a:xfrm>
              <a:off x="4959" y="8190"/>
              <a:ext cx="415" cy="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</a:p>
          </p:txBody>
        </p:sp>
      </p:grp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Complete the Diagram:</a:t>
            </a:r>
          </a:p>
        </p:txBody>
      </p:sp>
      <p:graphicFrame>
        <p:nvGraphicFramePr>
          <p:cNvPr id="167" name="Shape 167"/>
          <p:cNvGraphicFramePr/>
          <p:nvPr/>
        </p:nvGraphicFramePr>
        <p:xfrm>
          <a:off x="163774" y="1487607"/>
          <a:ext cx="8789125" cy="4995100"/>
        </p:xfrm>
        <a:graphic>
          <a:graphicData uri="http://schemas.openxmlformats.org/drawingml/2006/table">
            <a:tbl>
              <a:tblPr>
                <a:noFill/>
                <a:tableStyleId>{C8326BFD-33F7-4EF0-8C90-0D1AC9CCC16D}</a:tableStyleId>
              </a:tblPr>
              <a:tblGrid>
                <a:gridCol w="1047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0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9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Transcription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Translation</a:t>
                      </a: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L="61375" marR="613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375" marR="61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8" name="Shape 168"/>
          <p:cNvSpPr txBox="1"/>
          <p:nvPr/>
        </p:nvSpPr>
        <p:spPr>
          <a:xfrm>
            <a:off x="2169994" y="2483893"/>
            <a:ext cx="2764984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Nucleus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169994" y="3221068"/>
            <a:ext cx="2764984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mRNA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6537277" y="2483893"/>
            <a:ext cx="2415653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Ribosome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537277" y="3221068"/>
            <a:ext cx="2415653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tRNA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537277" y="3805843"/>
            <a:ext cx="2415653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Anticodon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537278" y="4390618"/>
            <a:ext cx="2415653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Codon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537277" y="5113029"/>
            <a:ext cx="2415653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mRNA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537277" y="5897912"/>
            <a:ext cx="2415653" cy="584775"/>
          </a:xfrm>
          <a:prstGeom prst="rect">
            <a:avLst/>
          </a:prstGeom>
          <a:gradFill>
            <a:gsLst>
              <a:gs pos="0">
                <a:srgbClr val="FFF7DD"/>
              </a:gs>
              <a:gs pos="30000">
                <a:srgbClr val="FFF3CF"/>
              </a:gs>
              <a:gs pos="45000">
                <a:srgbClr val="FEF0C9"/>
              </a:gs>
              <a:gs pos="55000">
                <a:srgbClr val="FEF0C9"/>
              </a:gs>
              <a:gs pos="73000">
                <a:srgbClr val="FFF3CF"/>
              </a:gs>
              <a:gs pos="100000">
                <a:srgbClr val="FFF7DD"/>
              </a:gs>
            </a:gsLst>
            <a:lin ang="95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Amino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Protein synthesis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6152"/>
            <a:ext cx="4041648" cy="4937760"/>
          </a:xfrm>
        </p:spPr>
        <p:txBody>
          <a:bodyPr/>
          <a:lstStyle/>
          <a:p>
            <a:pPr lvl="0" indent="-274320">
              <a:spcBef>
                <a:spcPts val="0"/>
              </a:spcBef>
              <a:buSzPct val="76000"/>
            </a:pPr>
            <a:r>
              <a:rPr lang="en-US" sz="2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Protein Synthesis is the joining of amino acids in a specific sequence in order to form a protein or polypeptide.</a:t>
            </a:r>
          </a:p>
          <a:p>
            <a:pPr lvl="0" indent="-274320">
              <a:buSzPct val="76000"/>
              <a:buNone/>
            </a:pPr>
            <a:endParaRPr lang="en-US" sz="28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indent="-274320">
              <a:buSzPct val="76000"/>
            </a:pPr>
            <a:r>
              <a:rPr lang="en-US" sz="2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Protein Synthesis requires transcription and translation in order for proteins to be made.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8" y="1449387"/>
            <a:ext cx="4864100" cy="42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4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Amino Acids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6200"/>
            <a:ext cx="3683000" cy="4937760"/>
          </a:xfrm>
        </p:spPr>
        <p:txBody>
          <a:bodyPr/>
          <a:lstStyle/>
          <a:p>
            <a:pPr lvl="0" indent="-274320">
              <a:spcBef>
                <a:spcPts val="0"/>
              </a:spcBef>
              <a:buSzPct val="76000"/>
            </a:pPr>
            <a:r>
              <a:rPr lang="en-US" sz="2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are only 20 different amino acids normally found in most humans.</a:t>
            </a:r>
          </a:p>
          <a:p>
            <a:pPr lvl="0" indent="-274320">
              <a:buSzPct val="76000"/>
            </a:pPr>
            <a:r>
              <a:rPr lang="en-US" sz="2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Proteins </a:t>
            </a:r>
            <a:r>
              <a:rPr lang="en-US" sz="2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can be hundreds to thousands of amino acids long.</a:t>
            </a:r>
          </a:p>
          <a:p>
            <a:pPr lvl="0" indent="-274320">
              <a:buSzPct val="76000"/>
            </a:pPr>
            <a:r>
              <a:rPr lang="en-US" sz="2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order of the amino acids also affects which protein is made.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7" y="1346200"/>
            <a:ext cx="540173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3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76" y="0"/>
            <a:ext cx="8229600" cy="914400"/>
          </a:xfrm>
        </p:spPr>
        <p:txBody>
          <a:bodyPr/>
          <a:lstStyle/>
          <a:p>
            <a:r>
              <a:rPr lang="en-US" sz="4000" dirty="0" smtClean="0"/>
              <a:t>Protein Synthesis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4368800" cy="5166360"/>
          </a:xfrm>
        </p:spPr>
        <p:txBody>
          <a:bodyPr/>
          <a:lstStyle/>
          <a:p>
            <a:pPr lvl="0" indent="-274320">
              <a:spcBef>
                <a:spcPts val="0"/>
              </a:spcBef>
              <a:buSzPct val="76000"/>
            </a:pPr>
            <a:r>
              <a:rPr lang="en-US" sz="2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DNA (through the mRNA) will tell the ribosome exactly what protein must be made.</a:t>
            </a:r>
          </a:p>
          <a:p>
            <a:pPr lvl="0" indent="-274320">
              <a:buSzPct val="76000"/>
              <a:buNone/>
            </a:pPr>
            <a:endParaRPr lang="en-US" sz="2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5152" y="673100"/>
            <a:ext cx="4498848" cy="4937760"/>
          </a:xfrm>
        </p:spPr>
        <p:txBody>
          <a:bodyPr/>
          <a:lstStyle/>
          <a:p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there is a mistake in the DNA, called a mutation, then it is likely that there will be a problem with the protein that it wants to produce.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701"/>
            <a:ext cx="914399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Transcription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274320">
              <a:spcBef>
                <a:spcPts val="0"/>
              </a:spcBef>
              <a:buSzPct val="76000"/>
            </a:pPr>
            <a:r>
              <a:rPr lang="en-US" sz="3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first step in protein synthesis is transcription. </a:t>
            </a:r>
          </a:p>
          <a:p>
            <a:pPr lvl="0" indent="-274320">
              <a:buSzPct val="76000"/>
            </a:pPr>
            <a:r>
              <a:rPr lang="en-US" sz="3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first step occurs in the nucleus. </a:t>
            </a:r>
          </a:p>
          <a:p>
            <a:pPr lvl="0" indent="-274320">
              <a:buSzPct val="76000"/>
            </a:pPr>
            <a:r>
              <a:rPr lang="en-US" sz="3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complementary strand of RNA (mRNA) is formed from a strand of DNA.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22" y="13990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5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Translation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041648" cy="4937760"/>
          </a:xfrm>
        </p:spPr>
        <p:txBody>
          <a:bodyPr/>
          <a:lstStyle/>
          <a:p>
            <a:pPr lvl="0" indent="-274320">
              <a:spcBef>
                <a:spcPts val="0"/>
              </a:spcBef>
              <a:buSzPct val="76000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second step of protein synthesis is </a:t>
            </a:r>
            <a:r>
              <a:rPr lang="en-US" sz="24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translation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lvl="0" indent="-274320">
              <a:buSzPct val="76000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second step happens in the </a:t>
            </a:r>
            <a:r>
              <a:rPr lang="en-US" sz="24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cytoplasm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at the </a:t>
            </a:r>
            <a:r>
              <a:rPr lang="en-US" sz="24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ribosome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lvl="0" indent="-274320">
              <a:buSzPct val="76000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 the ribosome, the mRNA is “read” in groups of three bases which is also known as a </a:t>
            </a:r>
            <a:r>
              <a:rPr lang="en-US" sz="24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codon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lvl="0" indent="-274320">
              <a:buSzPct val="76000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Since the ribosome doesn’t understand the message sent from the DNA, it requires a translator (</a:t>
            </a:r>
            <a:r>
              <a:rPr lang="en-US" sz="2400" b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tRNA</a:t>
            </a:r>
            <a:r>
              <a:rPr lang="en-US" sz="2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).</a:t>
            </a:r>
            <a:endParaRPr lang="en-US" sz="24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003300"/>
            <a:ext cx="4991100" cy="4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Translation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8352"/>
            <a:ext cx="4041648" cy="5819648"/>
          </a:xfrm>
        </p:spPr>
        <p:txBody>
          <a:bodyPr/>
          <a:lstStyle/>
          <a:p>
            <a:pPr lvl="0" indent="-274320">
              <a:buSzPct val="76000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4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tRNA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translates the message of the mRNA into a chain of </a:t>
            </a:r>
            <a:r>
              <a:rPr lang="en-US" sz="24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amino acids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lvl="1" indent="-281940">
              <a:buSzPct val="76000"/>
            </a:pPr>
            <a:r>
              <a:rPr lang="en-US" sz="2400" dirty="0">
                <a:solidFill>
                  <a:srgbClr val="525A7D"/>
                </a:solidFill>
                <a:latin typeface="Cabin"/>
                <a:ea typeface="Cabin"/>
                <a:cs typeface="Cabin"/>
                <a:sym typeface="Cabin"/>
              </a:rPr>
              <a:t>Each </a:t>
            </a:r>
            <a:r>
              <a:rPr lang="en-US" sz="2400" dirty="0" err="1">
                <a:solidFill>
                  <a:srgbClr val="525A7D"/>
                </a:solidFill>
                <a:latin typeface="Cabin"/>
                <a:ea typeface="Cabin"/>
                <a:cs typeface="Cabin"/>
                <a:sym typeface="Cabin"/>
              </a:rPr>
              <a:t>tRNA</a:t>
            </a:r>
            <a:r>
              <a:rPr lang="en-US" sz="2400" dirty="0">
                <a:solidFill>
                  <a:srgbClr val="525A7D"/>
                </a:solidFill>
                <a:latin typeface="Cabin"/>
                <a:ea typeface="Cabin"/>
                <a:cs typeface="Cabin"/>
                <a:sym typeface="Cabin"/>
              </a:rPr>
              <a:t> caries one amino acid to the ribosome. To be able to drop off the amino acid, part of the </a:t>
            </a:r>
            <a:r>
              <a:rPr lang="en-US" sz="2400" dirty="0" err="1">
                <a:solidFill>
                  <a:srgbClr val="525A7D"/>
                </a:solidFill>
                <a:latin typeface="Cabin"/>
                <a:ea typeface="Cabin"/>
                <a:cs typeface="Cabin"/>
                <a:sym typeface="Cabin"/>
              </a:rPr>
              <a:t>tRNA</a:t>
            </a:r>
            <a:r>
              <a:rPr lang="en-US" sz="2400" dirty="0">
                <a:solidFill>
                  <a:srgbClr val="525A7D"/>
                </a:solidFill>
                <a:latin typeface="Cabin"/>
                <a:ea typeface="Cabin"/>
                <a:cs typeface="Cabin"/>
                <a:sym typeface="Cabin"/>
              </a:rPr>
              <a:t> must be able to match up with the mRNA that is being read. </a:t>
            </a:r>
          </a:p>
          <a:p>
            <a:pPr lvl="0" indent="-274320">
              <a:buSzPct val="76000"/>
            </a:pP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three </a:t>
            </a:r>
            <a:r>
              <a:rPr lang="en-US" sz="24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tRNA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letters that matches up with the mRNA codon is called an </a:t>
            </a:r>
            <a:r>
              <a:rPr lang="en-US" sz="24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anticodon</a:t>
            </a:r>
            <a:r>
              <a:rPr lang="en-US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003300"/>
            <a:ext cx="4991100" cy="4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Translation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199" y="1219200"/>
            <a:ext cx="8427493" cy="5263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mRNA continues to be translated until the ribosome reaches a </a:t>
            </a:r>
            <a:r>
              <a:rPr lang="en-US" sz="2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stop codon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Making mRNA form the DNA is called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endParaRPr sz="2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0" marR="0" lvl="0" indent="-274320" algn="l" rtl="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lang="en-US"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the anticodon pairs up with the codon it is called</a:t>
            </a:r>
          </a:p>
        </p:txBody>
      </p:sp>
      <p:graphicFrame>
        <p:nvGraphicFramePr>
          <p:cNvPr id="145" name="Shape 145"/>
          <p:cNvGraphicFramePr/>
          <p:nvPr/>
        </p:nvGraphicFramePr>
        <p:xfrm>
          <a:off x="723329" y="2238233"/>
          <a:ext cx="7758800" cy="1569515"/>
        </p:xfrm>
        <a:graphic>
          <a:graphicData uri="http://schemas.openxmlformats.org/drawingml/2006/table">
            <a:tbl>
              <a:tblPr firstRow="1" bandRow="1">
                <a:noFill/>
                <a:tableStyleId>{409FA1B8-F832-4356-9D8D-D1E368500292}</a:tableStyleId>
              </a:tblPr>
              <a:tblGrid>
                <a:gridCol w="1939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9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DNA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mRNA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(codon)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tRNA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(anticodon)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Amino Acid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TAC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AUG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UAC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Methionine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AAG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UUC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AAG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Phenylalanine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6" name="Shape 146"/>
          <p:cNvSpPr txBox="1"/>
          <p:nvPr/>
        </p:nvSpPr>
        <p:spPr>
          <a:xfrm>
            <a:off x="3057099" y="2906973"/>
            <a:ext cx="1228298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3057099" y="3336456"/>
            <a:ext cx="1228298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915469" y="2906973"/>
            <a:ext cx="1228298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915469" y="3336456"/>
            <a:ext cx="1228298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6143767" y="4519572"/>
            <a:ext cx="2709081" cy="646331"/>
          </a:xfrm>
          <a:prstGeom prst="rect">
            <a:avLst/>
          </a:prstGeom>
          <a:gradFill>
            <a:gsLst>
              <a:gs pos="0">
                <a:srgbClr val="FBFFD6"/>
              </a:gs>
              <a:gs pos="30000">
                <a:srgbClr val="F9FFC3"/>
              </a:gs>
              <a:gs pos="45000">
                <a:srgbClr val="F9FFBB"/>
              </a:gs>
              <a:gs pos="55000">
                <a:srgbClr val="F9FFBB"/>
              </a:gs>
              <a:gs pos="73000">
                <a:srgbClr val="F9FFC3"/>
              </a:gs>
              <a:gs pos="100000">
                <a:srgbClr val="FBFFD6"/>
              </a:gs>
            </a:gsLst>
            <a:lin ang="95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Transcription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175611" y="5888503"/>
            <a:ext cx="2709081" cy="646331"/>
          </a:xfrm>
          <a:prstGeom prst="rect">
            <a:avLst/>
          </a:prstGeom>
          <a:gradFill>
            <a:gsLst>
              <a:gs pos="0">
                <a:srgbClr val="FBFFD6"/>
              </a:gs>
              <a:gs pos="30000">
                <a:srgbClr val="F9FFC3"/>
              </a:gs>
              <a:gs pos="45000">
                <a:srgbClr val="F9FFBB"/>
              </a:gs>
              <a:gs pos="55000">
                <a:srgbClr val="F9FFBB"/>
              </a:gs>
              <a:gs pos="73000">
                <a:srgbClr val="F9FFC3"/>
              </a:gs>
              <a:gs pos="100000">
                <a:srgbClr val="FBFFD6"/>
              </a:gs>
            </a:gsLst>
            <a:lin ang="95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395</Words>
  <Application>Microsoft Office PowerPoint</Application>
  <PresentationFormat>On-screen Show (4:3)</PresentationFormat>
  <Paragraphs>78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Cabin</vt:lpstr>
      <vt:lpstr>Domine</vt:lpstr>
      <vt:lpstr>Calibri</vt:lpstr>
      <vt:lpstr>Gill Sans MT</vt:lpstr>
      <vt:lpstr>Arial</vt:lpstr>
      <vt:lpstr>Origin</vt:lpstr>
      <vt:lpstr>Protein Synthesis</vt:lpstr>
      <vt:lpstr>What is Protein synthesis </vt:lpstr>
      <vt:lpstr>PowerPoint Presentation</vt:lpstr>
      <vt:lpstr>Amino Acids </vt:lpstr>
      <vt:lpstr>Protein Synthesis </vt:lpstr>
      <vt:lpstr>Transcription </vt:lpstr>
      <vt:lpstr>Translation </vt:lpstr>
      <vt:lpstr>Translation </vt:lpstr>
      <vt:lpstr>Translation</vt:lpstr>
      <vt:lpstr>Protein Synthesis</vt:lpstr>
      <vt:lpstr>Complete the Diagram: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John Thomas</dc:creator>
  <cp:lastModifiedBy>fireblaze</cp:lastModifiedBy>
  <cp:revision>4</cp:revision>
  <dcterms:modified xsi:type="dcterms:W3CDTF">2017-11-17T01:17:19Z</dcterms:modified>
</cp:coreProperties>
</file>