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5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8354-3EEC-4EA7-A0F3-7CDD75108CF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7B9-71E6-4FB2-9A58-7928AC79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1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8354-3EEC-4EA7-A0F3-7CDD75108CF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7B9-71E6-4FB2-9A58-7928AC79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8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8354-3EEC-4EA7-A0F3-7CDD75108CF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7B9-71E6-4FB2-9A58-7928AC79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3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8354-3EEC-4EA7-A0F3-7CDD75108CF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7B9-71E6-4FB2-9A58-7928AC79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6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8354-3EEC-4EA7-A0F3-7CDD75108CF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7B9-71E6-4FB2-9A58-7928AC79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6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8354-3EEC-4EA7-A0F3-7CDD75108CF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7B9-71E6-4FB2-9A58-7928AC79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7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8354-3EEC-4EA7-A0F3-7CDD75108CF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7B9-71E6-4FB2-9A58-7928AC79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9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8354-3EEC-4EA7-A0F3-7CDD75108CF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7B9-71E6-4FB2-9A58-7928AC79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0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8354-3EEC-4EA7-A0F3-7CDD75108CF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7B9-71E6-4FB2-9A58-7928AC79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4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8354-3EEC-4EA7-A0F3-7CDD75108CF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7B9-71E6-4FB2-9A58-7928AC79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7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8354-3EEC-4EA7-A0F3-7CDD75108CF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C7B9-71E6-4FB2-9A58-7928AC79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6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68354-3EEC-4EA7-A0F3-7CDD75108CF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AC7B9-71E6-4FB2-9A58-7928AC79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9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421973/a-nucleotide-consists-o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192506/what-are-the-nucleotide-bas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79575/what-would-the-complimentary-dna-strand-be-to-this-dna-sequ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134183/the-region-of-a-chromosome-holding-the-two-double-strands-o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194617/used-the-first-picture-of-dna-to-make-a-3d-mode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701512/human-body-cells-have-chromosomes-pairs-in-which-each-paren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224072/during-which-stage-of-interphase-is-dna-replicate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665355/the-process-of-copying-dna-is-known-as-dn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746922/how-many-times-is-the-dna-duplicated-during-meiosi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421969/what-is-the-long-name-for-dn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703724/gametes-are-produced-by-a-type-of-cell-division-call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395439/according-to-the-base-pairing-rules-of-dna-if-the-sequence-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703727/parent-organisms-contribute-half-of-the-offsprings-genetic-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703769/sexual-reproduction-ensures-that-which-of-the-following-wil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703736/haploid-male-and-female-gametes-unite-in-a-process-calle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395446/what-are-the-letters-that-make-up-the-chemical-language-of-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704436/most-vertebrate-organisms-form-different-types-of-gamet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pteaching.com/questions/421983/the-base-pair-rules-states-tha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Up DNA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57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443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44323"/>
            <a:ext cx="11353800" cy="5832640"/>
          </a:xfrm>
        </p:spPr>
        <p:txBody>
          <a:bodyPr>
            <a:normAutofit lnSpcReduction="10000"/>
          </a:bodyPr>
          <a:lstStyle/>
          <a:p>
            <a:r>
              <a:rPr lang="en-US" sz="5400" u="sng" dirty="0" smtClean="0">
                <a:hlinkClick r:id="rId2"/>
              </a:rPr>
              <a:t>A </a:t>
            </a:r>
            <a:r>
              <a:rPr lang="en-US" sz="5400" u="sng" dirty="0">
                <a:hlinkClick r:id="rId2"/>
              </a:rPr>
              <a:t>nucleotide consists of</a:t>
            </a:r>
            <a:r>
              <a:rPr lang="en-US" sz="5400" dirty="0"/>
              <a:t> </a:t>
            </a: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lvl="0"/>
            <a:r>
              <a:rPr lang="en-US" sz="5400" dirty="0"/>
              <a:t>a nitrogen base. </a:t>
            </a:r>
          </a:p>
          <a:p>
            <a:pPr lvl="0"/>
            <a:r>
              <a:rPr lang="en-US" sz="5400" dirty="0"/>
              <a:t>a nitrogen base and a sugar. </a:t>
            </a:r>
          </a:p>
          <a:p>
            <a:pPr lvl="0"/>
            <a:r>
              <a:rPr lang="en-US" sz="5400" dirty="0"/>
              <a:t>a nitrogen base, sugar, and phosphate. </a:t>
            </a:r>
          </a:p>
          <a:p>
            <a:pPr lvl="0"/>
            <a:r>
              <a:rPr lang="en-US" sz="5400" dirty="0"/>
              <a:t>two nitrogen bases, a sugar, and a phosphate.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742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2970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7026"/>
            <a:ext cx="12192000" cy="6419083"/>
          </a:xfrm>
        </p:spPr>
        <p:txBody>
          <a:bodyPr/>
          <a:lstStyle/>
          <a:p>
            <a:r>
              <a:rPr lang="en-US" sz="5400" u="sng" dirty="0">
                <a:hlinkClick r:id="rId2"/>
              </a:rPr>
              <a:t>What are the Nucleotide Bases?</a:t>
            </a:r>
            <a:r>
              <a:rPr lang="en-US" sz="5400" dirty="0"/>
              <a:t> </a:t>
            </a: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lvl="0"/>
            <a:r>
              <a:rPr lang="en-US" sz="5400" dirty="0"/>
              <a:t>Phosphate, Double Helix, and DNA </a:t>
            </a:r>
          </a:p>
          <a:p>
            <a:pPr lvl="0"/>
            <a:r>
              <a:rPr lang="en-US" sz="5400" dirty="0"/>
              <a:t>DNA, Adenine, Thymine, and Replication </a:t>
            </a:r>
          </a:p>
          <a:p>
            <a:pPr lvl="0"/>
            <a:r>
              <a:rPr lang="en-US" sz="5400" dirty="0"/>
              <a:t>Adenine, Thymine, Cytosine, and Guanine </a:t>
            </a:r>
          </a:p>
          <a:p>
            <a:pPr lvl="0"/>
            <a:r>
              <a:rPr lang="en-US" sz="5400" dirty="0"/>
              <a:t>None of the above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31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414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1434"/>
            <a:ext cx="11353800" cy="6416566"/>
          </a:xfrm>
        </p:spPr>
        <p:txBody>
          <a:bodyPr>
            <a:normAutofit lnSpcReduction="10000"/>
          </a:bodyPr>
          <a:lstStyle/>
          <a:p>
            <a:r>
              <a:rPr lang="en-US" sz="5400" u="sng" dirty="0" smtClean="0">
                <a:hlinkClick r:id="rId2"/>
              </a:rPr>
              <a:t>What </a:t>
            </a:r>
            <a:r>
              <a:rPr lang="en-US" sz="5400" u="sng" dirty="0">
                <a:hlinkClick r:id="rId2"/>
              </a:rPr>
              <a:t>would the complimentary DNA strand be to this DNA sequence AGT-CGA-CCG-AAT?</a:t>
            </a:r>
            <a:r>
              <a:rPr lang="en-US" sz="5400" dirty="0"/>
              <a:t> </a:t>
            </a: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lvl="0"/>
            <a:r>
              <a:rPr lang="en-US" sz="5400" dirty="0"/>
              <a:t>ATC-GCT-TTA-GCG </a:t>
            </a:r>
          </a:p>
          <a:p>
            <a:pPr lvl="0"/>
            <a:r>
              <a:rPr lang="en-US" sz="5400" dirty="0"/>
              <a:t>TCA-GCT-GGC-TTA </a:t>
            </a:r>
          </a:p>
          <a:p>
            <a:pPr lvl="0"/>
            <a:r>
              <a:rPr lang="en-US" sz="5400" dirty="0"/>
              <a:t>GGG-CGC-TTA-TAG </a:t>
            </a:r>
          </a:p>
          <a:p>
            <a:pPr lvl="0"/>
            <a:r>
              <a:rPr lang="en-US" sz="5400" dirty="0"/>
              <a:t>GAT-TAC-GAG-TTC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35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2792"/>
            <a:ext cx="11353800" cy="6403318"/>
          </a:xfrm>
        </p:spPr>
        <p:txBody>
          <a:bodyPr>
            <a:normAutofit lnSpcReduction="10000"/>
          </a:bodyPr>
          <a:lstStyle/>
          <a:p>
            <a:r>
              <a:rPr lang="en-US" sz="5400" u="sng" dirty="0">
                <a:hlinkClick r:id="rId2"/>
              </a:rPr>
              <a:t>The region of a chromosome holding the two double strands of replicated DNA together is </a:t>
            </a:r>
            <a:r>
              <a:rPr lang="en-US" sz="5400" u="sng" dirty="0" smtClean="0">
                <a:hlinkClick r:id="rId2"/>
              </a:rPr>
              <a:t>called.</a:t>
            </a:r>
            <a:r>
              <a:rPr lang="en-US" sz="5400" dirty="0" smtClean="0"/>
              <a:t> </a:t>
            </a:r>
          </a:p>
          <a:p>
            <a:pPr marL="0" indent="0">
              <a:buNone/>
            </a:pPr>
            <a:endParaRPr lang="en-US" sz="5400" dirty="0"/>
          </a:p>
          <a:p>
            <a:pPr lvl="0"/>
            <a:r>
              <a:rPr lang="en-US" sz="5400" dirty="0"/>
              <a:t>a centromere </a:t>
            </a:r>
          </a:p>
          <a:p>
            <a:pPr lvl="0"/>
            <a:r>
              <a:rPr lang="en-US" sz="5400" dirty="0"/>
              <a:t>a chromatid </a:t>
            </a:r>
          </a:p>
          <a:p>
            <a:pPr lvl="0"/>
            <a:r>
              <a:rPr lang="en-US" sz="5400" dirty="0"/>
              <a:t>a centriole </a:t>
            </a:r>
          </a:p>
          <a:p>
            <a:pPr lvl="0"/>
            <a:r>
              <a:rPr lang="en-US" sz="5400" dirty="0"/>
              <a:t>chromatin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11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127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90" y="551793"/>
            <a:ext cx="11211910" cy="6195848"/>
          </a:xfrm>
        </p:spPr>
        <p:txBody>
          <a:bodyPr/>
          <a:lstStyle/>
          <a:p>
            <a:r>
              <a:rPr lang="en-US" sz="5400" u="sng" dirty="0" smtClean="0">
                <a:hlinkClick r:id="rId2"/>
              </a:rPr>
              <a:t>Used </a:t>
            </a:r>
            <a:r>
              <a:rPr lang="en-US" sz="5400" u="sng" dirty="0">
                <a:hlinkClick r:id="rId2"/>
              </a:rPr>
              <a:t>the first picture of DNA to make a 3-D model</a:t>
            </a:r>
            <a:r>
              <a:rPr lang="en-US" sz="5400" dirty="0"/>
              <a:t> </a:t>
            </a: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lvl="0"/>
            <a:r>
              <a:rPr lang="en-US" sz="5400" dirty="0"/>
              <a:t>Watson and Crick </a:t>
            </a:r>
          </a:p>
          <a:p>
            <a:pPr lvl="0"/>
            <a:r>
              <a:rPr lang="en-US" sz="5400" dirty="0"/>
              <a:t>Linnaeus </a:t>
            </a:r>
          </a:p>
          <a:p>
            <a:pPr lvl="0"/>
            <a:r>
              <a:rPr lang="en-US" sz="5400" dirty="0"/>
              <a:t>Franklin </a:t>
            </a:r>
          </a:p>
          <a:p>
            <a:pPr lvl="0"/>
            <a:r>
              <a:rPr lang="en-US" sz="5400" dirty="0"/>
              <a:t>Mendel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82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285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90" y="328558"/>
            <a:ext cx="12050110" cy="5848405"/>
          </a:xfrm>
        </p:spPr>
        <p:txBody>
          <a:bodyPr>
            <a:normAutofit lnSpcReduction="10000"/>
          </a:bodyPr>
          <a:lstStyle/>
          <a:p>
            <a:r>
              <a:rPr lang="en-US" sz="5400" u="sng" dirty="0">
                <a:hlinkClick r:id="rId2"/>
              </a:rPr>
              <a:t>Human body cells have </a:t>
            </a:r>
            <a:r>
              <a:rPr lang="en-US" sz="5400" u="sng" dirty="0" smtClean="0">
                <a:hlinkClick r:id="rId2"/>
              </a:rPr>
              <a:t>chromosomes-pairs </a:t>
            </a:r>
            <a:r>
              <a:rPr lang="en-US" sz="5400" u="sng" dirty="0">
                <a:hlinkClick r:id="rId2"/>
              </a:rPr>
              <a:t>in which each parent contributes</a:t>
            </a:r>
            <a:r>
              <a:rPr lang="en-US" sz="5400" u="sng" dirty="0" smtClean="0">
                <a:hlinkClick r:id="rId2"/>
              </a:rPr>
              <a:t>.</a:t>
            </a:r>
            <a:endParaRPr lang="en-US" sz="5400" u="sng" dirty="0" smtClean="0"/>
          </a:p>
          <a:p>
            <a:pPr marL="0" indent="0">
              <a:buNone/>
            </a:pPr>
            <a:r>
              <a:rPr lang="en-US" sz="5400" dirty="0" smtClean="0"/>
              <a:t> </a:t>
            </a:r>
            <a:endParaRPr lang="en-US" sz="5400" dirty="0"/>
          </a:p>
          <a:p>
            <a:pPr lvl="0"/>
            <a:r>
              <a:rPr lang="en-US" sz="5400" dirty="0"/>
              <a:t>46 - 23 </a:t>
            </a:r>
          </a:p>
          <a:p>
            <a:pPr lvl="0"/>
            <a:r>
              <a:rPr lang="en-US" sz="5400" dirty="0"/>
              <a:t>56 - 28 </a:t>
            </a:r>
          </a:p>
          <a:p>
            <a:pPr lvl="0"/>
            <a:r>
              <a:rPr lang="en-US" sz="5400" dirty="0"/>
              <a:t>38 - 19 </a:t>
            </a:r>
          </a:p>
          <a:p>
            <a:pPr lvl="0"/>
            <a:r>
              <a:rPr lang="en-US" sz="5400" dirty="0"/>
              <a:t>None of the above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46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127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88730"/>
            <a:ext cx="11353800" cy="6243145"/>
          </a:xfrm>
        </p:spPr>
        <p:txBody>
          <a:bodyPr>
            <a:normAutofit/>
          </a:bodyPr>
          <a:lstStyle/>
          <a:p>
            <a:r>
              <a:rPr lang="en-US" sz="4000" u="sng" dirty="0">
                <a:hlinkClick r:id="rId2"/>
              </a:rPr>
              <a:t>During which stage of interphase is DNA replicated?</a:t>
            </a:r>
            <a:r>
              <a:rPr lang="en-US" sz="4000" dirty="0"/>
              <a:t> </a:t>
            </a:r>
          </a:p>
          <a:p>
            <a:pPr lvl="0"/>
            <a:r>
              <a:rPr lang="en-US" sz="4000" dirty="0"/>
              <a:t>G1 phase </a:t>
            </a:r>
          </a:p>
          <a:p>
            <a:pPr lvl="0"/>
            <a:r>
              <a:rPr lang="en-US" sz="4000" dirty="0"/>
              <a:t>S phase </a:t>
            </a:r>
          </a:p>
          <a:p>
            <a:pPr lvl="0"/>
            <a:r>
              <a:rPr lang="en-US" sz="4000" dirty="0"/>
              <a:t>G2 phase </a:t>
            </a:r>
          </a:p>
          <a:p>
            <a:pPr lvl="0"/>
            <a:r>
              <a:rPr lang="en-US" sz="4000" dirty="0"/>
              <a:t>Telophase </a:t>
            </a:r>
          </a:p>
          <a:p>
            <a:pPr lvl="0"/>
            <a:r>
              <a:rPr lang="en-US" sz="4000" dirty="0"/>
              <a:t>Anaphase </a:t>
            </a:r>
          </a:p>
          <a:p>
            <a:pPr lvl="0"/>
            <a:r>
              <a:rPr lang="en-US" sz="4000" dirty="0"/>
              <a:t>Prophase </a:t>
            </a:r>
          </a:p>
          <a:p>
            <a:pPr lvl="0"/>
            <a:r>
              <a:rPr lang="en-US" sz="4000" dirty="0"/>
              <a:t>Metaphase </a:t>
            </a:r>
          </a:p>
          <a:p>
            <a:pPr lvl="0"/>
            <a:r>
              <a:rPr lang="en-US" sz="4000" dirty="0"/>
              <a:t>Cytokinesis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43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443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1793"/>
            <a:ext cx="11353800" cy="5625170"/>
          </a:xfrm>
        </p:spPr>
        <p:txBody>
          <a:bodyPr>
            <a:normAutofit fontScale="92500" lnSpcReduction="10000"/>
          </a:bodyPr>
          <a:lstStyle/>
          <a:p>
            <a:r>
              <a:rPr lang="en-US" sz="6000" u="sng" dirty="0">
                <a:hlinkClick r:id="rId2"/>
              </a:rPr>
              <a:t>The process of copying DNA is known as </a:t>
            </a:r>
            <a:r>
              <a:rPr lang="en-US" sz="6000" u="sng" dirty="0" smtClean="0">
                <a:hlinkClick r:id="rId2"/>
              </a:rPr>
              <a:t>DNA.</a:t>
            </a:r>
            <a:r>
              <a:rPr lang="en-US" sz="6000" dirty="0" smtClean="0"/>
              <a:t> </a:t>
            </a:r>
          </a:p>
          <a:p>
            <a:pPr marL="0" indent="0">
              <a:buNone/>
            </a:pPr>
            <a:endParaRPr lang="en-US" sz="6000" dirty="0"/>
          </a:p>
          <a:p>
            <a:pPr lvl="0"/>
            <a:r>
              <a:rPr lang="en-US" sz="6000" dirty="0"/>
              <a:t>Meiosis </a:t>
            </a:r>
          </a:p>
          <a:p>
            <a:pPr lvl="0"/>
            <a:r>
              <a:rPr lang="en-US" sz="6000" dirty="0"/>
              <a:t>Replication </a:t>
            </a:r>
          </a:p>
          <a:p>
            <a:pPr lvl="0"/>
            <a:r>
              <a:rPr lang="en-US" sz="6000" dirty="0"/>
              <a:t>Crossing Over </a:t>
            </a:r>
          </a:p>
          <a:p>
            <a:pPr lvl="0"/>
            <a:r>
              <a:rPr lang="en-US" sz="6000" dirty="0"/>
              <a:t>None of the above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13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127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17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2792"/>
            <a:ext cx="11353800" cy="5864171"/>
          </a:xfrm>
        </p:spPr>
        <p:txBody>
          <a:bodyPr/>
          <a:lstStyle/>
          <a:p>
            <a:r>
              <a:rPr lang="en-US" sz="4800" u="sng" dirty="0">
                <a:hlinkClick r:id="rId2"/>
              </a:rPr>
              <a:t>How many times is the DNA duplicated during meiosis?</a:t>
            </a:r>
            <a:r>
              <a:rPr lang="en-US" sz="4800" dirty="0"/>
              <a:t> </a:t>
            </a:r>
            <a:endParaRPr lang="en-US" sz="4800" dirty="0" smtClean="0"/>
          </a:p>
          <a:p>
            <a:pPr marL="0" indent="0">
              <a:buNone/>
            </a:pPr>
            <a:endParaRPr lang="en-US" sz="4800" dirty="0"/>
          </a:p>
          <a:p>
            <a:pPr lvl="0"/>
            <a:r>
              <a:rPr lang="en-US" sz="4800" dirty="0"/>
              <a:t>1 </a:t>
            </a:r>
          </a:p>
          <a:p>
            <a:pPr lvl="0"/>
            <a:r>
              <a:rPr lang="en-US" sz="4800" dirty="0"/>
              <a:t>2 </a:t>
            </a:r>
          </a:p>
          <a:p>
            <a:pPr lvl="0"/>
            <a:r>
              <a:rPr lang="en-US" sz="4800" dirty="0"/>
              <a:t>3 </a:t>
            </a:r>
          </a:p>
          <a:p>
            <a:pPr lvl="0"/>
            <a:r>
              <a:rPr lang="en-US" sz="4800" dirty="0"/>
              <a:t>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17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4323"/>
          </a:xfrm>
        </p:spPr>
        <p:txBody>
          <a:bodyPr>
            <a:normAutofit fontScale="90000"/>
          </a:bodyPr>
          <a:lstStyle/>
          <a:p>
            <a:r>
              <a:rPr lang="en-US" smtClean="0"/>
              <a:t>Question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9448"/>
            <a:ext cx="11353800" cy="6148552"/>
          </a:xfrm>
        </p:spPr>
        <p:txBody>
          <a:bodyPr/>
          <a:lstStyle/>
          <a:p>
            <a:r>
              <a:rPr lang="en-US" sz="5400" u="sng" dirty="0">
                <a:hlinkClick r:id="rId2"/>
              </a:rPr>
              <a:t>What is the long name for DNA?</a:t>
            </a:r>
            <a:r>
              <a:rPr lang="en-US" sz="5400" dirty="0"/>
              <a:t> </a:t>
            </a: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lvl="0"/>
            <a:r>
              <a:rPr lang="en-US" sz="5400" dirty="0"/>
              <a:t>deoxynucleic acid </a:t>
            </a:r>
          </a:p>
          <a:p>
            <a:pPr lvl="0"/>
            <a:r>
              <a:rPr lang="en-US" sz="5400" dirty="0"/>
              <a:t>deoxyribonucleic acid </a:t>
            </a:r>
          </a:p>
          <a:p>
            <a:pPr lvl="0"/>
            <a:r>
              <a:rPr lang="en-US" sz="5400" dirty="0"/>
              <a:t>denatured ribonucleic acid </a:t>
            </a:r>
          </a:p>
          <a:p>
            <a:pPr lvl="0"/>
            <a:r>
              <a:rPr lang="en-US" sz="5400" dirty="0" err="1"/>
              <a:t>deoxoribonuclear</a:t>
            </a:r>
            <a:r>
              <a:rPr lang="en-US" sz="5400" dirty="0"/>
              <a:t> acid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60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89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41" y="804042"/>
            <a:ext cx="11587656" cy="5372921"/>
          </a:xfrm>
        </p:spPr>
        <p:txBody>
          <a:bodyPr>
            <a:normAutofit/>
          </a:bodyPr>
          <a:lstStyle/>
          <a:p>
            <a:r>
              <a:rPr lang="en-US" sz="5400" u="sng" dirty="0">
                <a:hlinkClick r:id="rId2"/>
              </a:rPr>
              <a:t>Gametes are produced by a type of cell division called:</a:t>
            </a:r>
            <a:r>
              <a:rPr lang="en-US" sz="5400" dirty="0"/>
              <a:t> </a:t>
            </a:r>
          </a:p>
          <a:p>
            <a:pPr lvl="0"/>
            <a:r>
              <a:rPr lang="en-US" sz="5400" dirty="0"/>
              <a:t>Budding </a:t>
            </a:r>
          </a:p>
          <a:p>
            <a:pPr lvl="0"/>
            <a:r>
              <a:rPr lang="en-US" sz="5400" dirty="0"/>
              <a:t>Binary Fission </a:t>
            </a:r>
          </a:p>
          <a:p>
            <a:pPr lvl="0"/>
            <a:r>
              <a:rPr lang="en-US" sz="5400" dirty="0"/>
              <a:t>Meiosis </a:t>
            </a:r>
          </a:p>
          <a:p>
            <a:pPr lvl="0"/>
            <a:r>
              <a:rPr lang="en-US" sz="5400" dirty="0"/>
              <a:t>Conjugation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32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869" y="0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545" y="662152"/>
            <a:ext cx="11682248" cy="6085489"/>
          </a:xfrm>
        </p:spPr>
        <p:txBody>
          <a:bodyPr>
            <a:normAutofit/>
          </a:bodyPr>
          <a:lstStyle/>
          <a:p>
            <a:r>
              <a:rPr lang="en-US" sz="4400" dirty="0">
                <a:hlinkClick r:id="rId2"/>
              </a:rPr>
              <a:t>According to the base pairing rules of DNA, if the sequence of bases on one strand was CGGCTTA, what would be the sequence of bases on the complementary strand?</a:t>
            </a:r>
            <a:r>
              <a:rPr lang="en-US" sz="4400" dirty="0"/>
              <a:t> </a:t>
            </a:r>
          </a:p>
          <a:p>
            <a:pPr lvl="0"/>
            <a:r>
              <a:rPr lang="en-US" sz="4400" dirty="0"/>
              <a:t>AGGCTTA </a:t>
            </a:r>
          </a:p>
          <a:p>
            <a:pPr lvl="0"/>
            <a:r>
              <a:rPr lang="en-US" sz="4400" dirty="0"/>
              <a:t>ATTCGGA </a:t>
            </a:r>
          </a:p>
          <a:p>
            <a:pPr lvl="0"/>
            <a:r>
              <a:rPr lang="en-US" sz="4400" dirty="0"/>
              <a:t>GCCGAAT </a:t>
            </a:r>
          </a:p>
          <a:p>
            <a:pPr lvl="0"/>
            <a:r>
              <a:rPr lang="en-US" sz="4400" dirty="0"/>
              <a:t>TCCGAAT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0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600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0620"/>
            <a:ext cx="10515600" cy="5849007"/>
          </a:xfrm>
        </p:spPr>
        <p:txBody>
          <a:bodyPr/>
          <a:lstStyle/>
          <a:p>
            <a:r>
              <a:rPr lang="en-US" sz="4800" u="sng" dirty="0">
                <a:hlinkClick r:id="rId2"/>
              </a:rPr>
              <a:t>Parent organisms contribute half of the offspring's genetic makeup by  .</a:t>
            </a:r>
            <a:r>
              <a:rPr lang="en-US" sz="4800" u="sng" dirty="0"/>
              <a:t> </a:t>
            </a:r>
            <a:endParaRPr lang="en-US" sz="4800" u="sng" dirty="0" smtClean="0"/>
          </a:p>
          <a:p>
            <a:pPr marL="0" indent="0">
              <a:buNone/>
            </a:pPr>
            <a:endParaRPr lang="en-US" sz="4800" u="sng" dirty="0"/>
          </a:p>
          <a:p>
            <a:pPr lvl="0"/>
            <a:r>
              <a:rPr lang="en-US" sz="4800" dirty="0"/>
              <a:t>Creating haploid gametes </a:t>
            </a:r>
          </a:p>
          <a:p>
            <a:pPr lvl="0"/>
            <a:r>
              <a:rPr lang="en-US" sz="4800" dirty="0"/>
              <a:t>Making a zygote </a:t>
            </a:r>
          </a:p>
          <a:p>
            <a:pPr lvl="0"/>
            <a:r>
              <a:rPr lang="en-US" sz="4800" dirty="0"/>
              <a:t>Forming a hybrid </a:t>
            </a:r>
          </a:p>
          <a:p>
            <a:pPr lvl="0"/>
            <a:r>
              <a:rPr lang="en-US" sz="4800" dirty="0"/>
              <a:t>Cold fusion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8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073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7384"/>
            <a:ext cx="12192000" cy="6450615"/>
          </a:xfrm>
        </p:spPr>
        <p:txBody>
          <a:bodyPr>
            <a:normAutofit/>
          </a:bodyPr>
          <a:lstStyle/>
          <a:p>
            <a:r>
              <a:rPr lang="en-US" sz="5400" u="sng" dirty="0">
                <a:hlinkClick r:id="rId2"/>
              </a:rPr>
              <a:t>Sexual reproduction ensures that which of the following will happen?</a:t>
            </a:r>
            <a:r>
              <a:rPr lang="en-US" sz="5400" dirty="0"/>
              <a:t> </a:t>
            </a: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lvl="0"/>
            <a:r>
              <a:rPr lang="en-US" sz="5400" dirty="0"/>
              <a:t>A mixing of the gene pool </a:t>
            </a:r>
          </a:p>
          <a:p>
            <a:pPr lvl="0"/>
            <a:r>
              <a:rPr lang="en-US" sz="5400" dirty="0" err="1"/>
              <a:t>Recombinational</a:t>
            </a:r>
            <a:r>
              <a:rPr lang="en-US" sz="5400" dirty="0"/>
              <a:t> DNA repair </a:t>
            </a:r>
          </a:p>
          <a:p>
            <a:pPr lvl="0"/>
            <a:r>
              <a:rPr lang="en-US" sz="5400" dirty="0"/>
              <a:t>The spread of advantageous traits </a:t>
            </a:r>
          </a:p>
          <a:p>
            <a:pPr lvl="0"/>
            <a:r>
              <a:rPr lang="en-US" sz="5400" dirty="0"/>
              <a:t>All of the above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80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783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0261"/>
            <a:ext cx="11353800" cy="6038193"/>
          </a:xfrm>
        </p:spPr>
        <p:txBody>
          <a:bodyPr/>
          <a:lstStyle/>
          <a:p>
            <a:r>
              <a:rPr lang="en-US" sz="5400" u="sng" dirty="0">
                <a:hlinkClick r:id="rId2"/>
              </a:rPr>
              <a:t>Haploid male and female gametes unite in a process </a:t>
            </a:r>
            <a:r>
              <a:rPr lang="en-US" sz="5400" u="sng" dirty="0" smtClean="0">
                <a:hlinkClick r:id="rId2"/>
              </a:rPr>
              <a:t>called</a:t>
            </a:r>
            <a:r>
              <a:rPr lang="en-US" sz="5400" u="sng" dirty="0">
                <a:hlinkClick r:id="rId2"/>
              </a:rPr>
              <a:t>  .</a:t>
            </a:r>
            <a:r>
              <a:rPr lang="en-US" sz="5400" dirty="0"/>
              <a:t> </a:t>
            </a: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lvl="0"/>
            <a:r>
              <a:rPr lang="en-US" sz="5400" dirty="0"/>
              <a:t>Parthenogenesis </a:t>
            </a:r>
          </a:p>
          <a:p>
            <a:pPr lvl="0"/>
            <a:r>
              <a:rPr lang="en-US" sz="5400" dirty="0"/>
              <a:t>Sending out runners </a:t>
            </a:r>
          </a:p>
          <a:p>
            <a:pPr lvl="0"/>
            <a:r>
              <a:rPr lang="en-US" sz="5400" dirty="0"/>
              <a:t>Fertilization </a:t>
            </a:r>
          </a:p>
          <a:p>
            <a:pPr lvl="0"/>
            <a:r>
              <a:rPr lang="en-US" sz="5400" dirty="0"/>
              <a:t>Oceanography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57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704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0447"/>
            <a:ext cx="11353800" cy="5706516"/>
          </a:xfrm>
        </p:spPr>
        <p:txBody>
          <a:bodyPr>
            <a:normAutofit lnSpcReduction="10000"/>
          </a:bodyPr>
          <a:lstStyle/>
          <a:p>
            <a:r>
              <a:rPr lang="en-US" sz="5400" u="sng" dirty="0">
                <a:hlinkClick r:id="rId2"/>
              </a:rPr>
              <a:t>What are the "letters" that make up the chemical language of DNA</a:t>
            </a:r>
            <a:r>
              <a:rPr lang="en-US" sz="5400" dirty="0"/>
              <a:t> </a:t>
            </a: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lvl="0"/>
            <a:r>
              <a:rPr lang="en-US" sz="5400" dirty="0"/>
              <a:t>D, N, A </a:t>
            </a:r>
          </a:p>
          <a:p>
            <a:pPr lvl="0"/>
            <a:r>
              <a:rPr lang="en-US" sz="5400" dirty="0"/>
              <a:t>C, T, G, A </a:t>
            </a:r>
          </a:p>
          <a:p>
            <a:pPr lvl="0"/>
            <a:r>
              <a:rPr lang="en-US" sz="5400" dirty="0"/>
              <a:t>A,T, P </a:t>
            </a:r>
          </a:p>
          <a:p>
            <a:pPr lvl="0"/>
            <a:r>
              <a:rPr lang="en-US" sz="5400" dirty="0"/>
              <a:t>C, H, O, 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74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073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83324"/>
            <a:ext cx="12192000" cy="5593639"/>
          </a:xfrm>
        </p:spPr>
        <p:txBody>
          <a:bodyPr>
            <a:normAutofit lnSpcReduction="10000"/>
          </a:bodyPr>
          <a:lstStyle/>
          <a:p>
            <a:r>
              <a:rPr lang="en-US" sz="5400" u="sng" dirty="0">
                <a:hlinkClick r:id="rId2"/>
              </a:rPr>
              <a:t>Most vertebrate organisms form </a:t>
            </a:r>
            <a:r>
              <a:rPr lang="en-US" sz="5400" u="sng" dirty="0" smtClean="0">
                <a:hlinkClick r:id="rId2"/>
              </a:rPr>
              <a:t>different </a:t>
            </a:r>
            <a:r>
              <a:rPr lang="en-US" sz="5400" u="sng" dirty="0">
                <a:hlinkClick r:id="rId2"/>
              </a:rPr>
              <a:t>types of gametes:.</a:t>
            </a:r>
            <a:r>
              <a:rPr lang="en-US" sz="5400" dirty="0"/>
              <a:t> </a:t>
            </a: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lvl="0"/>
            <a:r>
              <a:rPr lang="en-US" sz="5400" dirty="0"/>
              <a:t>Two </a:t>
            </a:r>
          </a:p>
          <a:p>
            <a:pPr lvl="0"/>
            <a:r>
              <a:rPr lang="en-US" sz="5400" dirty="0"/>
              <a:t>Four </a:t>
            </a:r>
          </a:p>
          <a:p>
            <a:pPr lvl="0"/>
            <a:r>
              <a:rPr lang="en-US" sz="5400" dirty="0"/>
              <a:t>Three </a:t>
            </a:r>
          </a:p>
          <a:p>
            <a:pPr lvl="0"/>
            <a:r>
              <a:rPr lang="en-US" sz="5400" dirty="0"/>
              <a:t>Eight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61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127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88730"/>
            <a:ext cx="11353800" cy="6164317"/>
          </a:xfrm>
        </p:spPr>
        <p:txBody>
          <a:bodyPr>
            <a:normAutofit/>
          </a:bodyPr>
          <a:lstStyle/>
          <a:p>
            <a:r>
              <a:rPr lang="en-US" sz="5400" u="sng" dirty="0">
                <a:hlinkClick r:id="rId2"/>
              </a:rPr>
              <a:t>The base pair rules states that</a:t>
            </a:r>
            <a:r>
              <a:rPr lang="en-US" sz="5400" dirty="0"/>
              <a:t> </a:t>
            </a: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lvl="0"/>
            <a:r>
              <a:rPr lang="en-US" sz="5400" dirty="0"/>
              <a:t>Replication is semiconservative </a:t>
            </a:r>
          </a:p>
          <a:p>
            <a:pPr lvl="0"/>
            <a:r>
              <a:rPr lang="en-US" sz="5400" dirty="0"/>
              <a:t>A pairs with T, G pairs with C </a:t>
            </a:r>
          </a:p>
          <a:p>
            <a:pPr lvl="0"/>
            <a:r>
              <a:rPr lang="en-US" sz="5400" dirty="0"/>
              <a:t>DNA is a double helix held together by hydrogen bonds </a:t>
            </a:r>
          </a:p>
          <a:p>
            <a:pPr lvl="0"/>
            <a:r>
              <a:rPr lang="en-US" sz="5400" dirty="0"/>
              <a:t>A pairs with G, T pairs with 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42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446</Words>
  <Application>Microsoft Office PowerPoint</Application>
  <PresentationFormat>Widescreen</PresentationFormat>
  <Paragraphs>128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Warm Up DNA </vt:lpstr>
      <vt:lpstr>Question 1 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 </vt:lpstr>
      <vt:lpstr>Question 18</vt:lpstr>
    </vt:vector>
  </TitlesOfParts>
  <Company>Franklin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DNA</dc:title>
  <dc:creator>John Thomas</dc:creator>
  <cp:lastModifiedBy>John Thomas</cp:lastModifiedBy>
  <cp:revision>3</cp:revision>
  <dcterms:created xsi:type="dcterms:W3CDTF">2018-05-02T12:48:37Z</dcterms:created>
  <dcterms:modified xsi:type="dcterms:W3CDTF">2018-05-02T12:59:28Z</dcterms:modified>
</cp:coreProperties>
</file>