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7" r:id="rId4"/>
    <p:sldId id="276" r:id="rId5"/>
    <p:sldId id="258" r:id="rId6"/>
    <p:sldId id="260" r:id="rId7"/>
    <p:sldId id="262" r:id="rId8"/>
    <p:sldId id="261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30F91-419D-4659-ABA7-67DB1977944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45910-EB8D-4443-802E-7541DE44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4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892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127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69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65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63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5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0" i="0" u="none" strike="noStrike" cap="none"/>
              <a:t>Removed:  haploid daughter cells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0127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62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9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9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9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7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2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4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1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0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E85B2-A439-4E70-B17F-BCFC17879E27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C526-6790-42AE-8493-65F72373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/>
          <a:lstStyle/>
          <a:p>
            <a:r>
              <a:rPr lang="en-US" sz="8000" dirty="0" smtClean="0"/>
              <a:t>Meiosis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Sex Cell Division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5072"/>
            <a:ext cx="10515600" cy="22764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016" y="456121"/>
            <a:ext cx="5181600" cy="4351338"/>
          </a:xfrm>
        </p:spPr>
        <p:txBody>
          <a:bodyPr/>
          <a:lstStyle/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Diploid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376" y="456121"/>
            <a:ext cx="5181600" cy="435133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Haploid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endParaRPr lang="en-US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40181" b="15518"/>
          <a:stretch/>
        </p:blipFill>
        <p:spPr>
          <a:xfrm>
            <a:off x="6228588" y="853440"/>
            <a:ext cx="5050536" cy="576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7" t="1190" r="181" b="29934"/>
          <a:stretch/>
        </p:blipFill>
        <p:spPr>
          <a:xfrm>
            <a:off x="629412" y="1249680"/>
            <a:ext cx="3883152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0"/>
            <a:ext cx="5181600" cy="435133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 types: sperm &amp; egg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Creates zygote after fertilization with a mix of both parents’ DNA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Image result for sperm and egg 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05" y="1421662"/>
            <a:ext cx="8876327" cy="543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6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Genetic Variation Important?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1524000" y="12954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Calibri"/>
              <a:buChar char="•"/>
            </a:pPr>
            <a:r>
              <a:rPr lang="en-US" sz="27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This classroom represents </a:t>
            </a:r>
            <a:br>
              <a:rPr lang="en-US" sz="27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entire human population</a:t>
            </a:r>
            <a:r>
              <a:rPr lang="en-US" sz="2700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100740"/>
              <a:buNone/>
            </a:pPr>
            <a:endParaRPr sz="27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giant bird predator only preys</a:t>
            </a:r>
            <a:b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humans taller than 6 feet.</a:t>
            </a:r>
          </a:p>
          <a:p>
            <a:pPr marL="342900" indent="-34290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100740"/>
              <a:buNone/>
            </a:pPr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solar flare causes blindness in </a:t>
            </a:r>
            <a:b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brown-eyed humans.  </a:t>
            </a:r>
          </a:p>
          <a:p>
            <a:pPr marL="342900" indent="-34290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100740"/>
              <a:buNone/>
            </a:pPr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100740"/>
              <a:buNone/>
            </a:pPr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80000"/>
              </a:lnSpc>
              <a:spcBef>
                <a:spcPts val="5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CEO of Microsoft is left-handed and </a:t>
            </a:r>
            <a:b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starts designing programs that work better </a:t>
            </a:r>
            <a:b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humans who are left-handed.  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3352801"/>
            <a:ext cx="1504950" cy="14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400" y="1524000"/>
            <a:ext cx="1981200" cy="19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0" y="4969258"/>
            <a:ext cx="2514600" cy="1888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Asexual vs. Sexual Reproduction &amp; Variation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 </a:t>
            </a:r>
            <a:r>
              <a:rPr lang="en-US" sz="32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reproduce by </a:t>
            </a:r>
            <a:r>
              <a:rPr lang="en-US" sz="32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mitosis</a:t>
            </a:r>
            <a:r>
              <a:rPr lang="en-US" sz="3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spcBef>
                <a:spcPts val="640"/>
              </a:spcBef>
              <a:buClr>
                <a:srgbClr val="FF0000"/>
              </a:buClr>
              <a:buSzPct val="100000"/>
              <a:buFont typeface="Calibri"/>
              <a:buChar char="•"/>
            </a:pPr>
            <a:r>
              <a:rPr lang="en-US" sz="32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 they have high or low genetic variation?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2971800"/>
            <a:ext cx="4800600" cy="360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7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 of Segregation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4114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 of Segregation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individual has </a:t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alleles of each gene.  Each gamete receives one of these alleles.</a:t>
            </a:r>
          </a:p>
          <a:p>
            <a:pPr marL="742950" lvl="1" indent="-285750">
              <a:spcBef>
                <a:spcPts val="480"/>
              </a:spcBef>
              <a:buClr>
                <a:schemeClr val="dk1"/>
              </a:buClr>
              <a:buSzPct val="100000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Segregated means “separated”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1267240"/>
            <a:ext cx="4114800" cy="5590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 of Independent Assortment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524000" y="12954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 of Independent Assortment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 for different traits are inherited independently of each other. (ex. eye color &amp; hair color) 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2667000"/>
            <a:ext cx="5791200" cy="4046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0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Crossing Over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4876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Crossing Over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Homologous chromosomes pair up  during Metaphase I.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Genetic material is exchanged </a:t>
            </a: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</a:t>
            </a:r>
            <a:b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non-sister chromatids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 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1447800"/>
            <a:ext cx="3505200" cy="4673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A603AB"/>
              </a:buClr>
              <a:buSzPct val="25000"/>
            </a:pPr>
            <a:r>
              <a:rPr lang="en-US" b="1">
                <a:solidFill>
                  <a:srgbClr val="A603AB"/>
                </a:solidFill>
                <a:latin typeface="Calibri"/>
                <a:ea typeface="Calibri"/>
                <a:cs typeface="Calibri"/>
                <a:sym typeface="Calibri"/>
              </a:rPr>
              <a:t>Sources of Variation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1676400" y="1600201"/>
            <a:ext cx="87630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sz="21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Meiosis provides genetic variation by:</a:t>
            </a:r>
          </a:p>
          <a:p>
            <a:pPr marL="342900" indent="-34290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25000"/>
              <a:buNone/>
            </a:pPr>
            <a:endParaRPr sz="21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indent="-749300">
              <a:lnSpc>
                <a:spcPct val="80000"/>
              </a:lnSpc>
              <a:spcBef>
                <a:spcPts val="430"/>
              </a:spcBef>
              <a:buClr>
                <a:schemeClr val="dk1"/>
              </a:buClr>
              <a:buSzPct val="97727"/>
              <a:buFont typeface="Calibri"/>
              <a:buAutoNum type="arabicPeriod"/>
            </a:pPr>
            <a:r>
              <a:rPr lang="en-US" sz="21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Mutations</a:t>
            </a:r>
            <a:r>
              <a:rPr lang="en-US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during DNA replication</a:t>
            </a:r>
          </a:p>
          <a:p>
            <a:pPr marL="800100" indent="-74930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98636"/>
              <a:buNone/>
            </a:pP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indent="-749300">
              <a:lnSpc>
                <a:spcPct val="80000"/>
              </a:lnSpc>
              <a:spcBef>
                <a:spcPts val="430"/>
              </a:spcBef>
              <a:buClr>
                <a:schemeClr val="dk1"/>
              </a:buClr>
              <a:buSzPct val="97727"/>
              <a:buFont typeface="Calibri"/>
              <a:buAutoNum type="arabicPeriod"/>
            </a:pPr>
            <a:r>
              <a:rPr lang="en-US" sz="21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 Arrangement of Chromosomes</a:t>
            </a:r>
            <a:r>
              <a:rPr lang="en-US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line up randomly during Metaphase I</a:t>
            </a:r>
          </a:p>
          <a:p>
            <a:pPr marL="800100" indent="-74930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98636"/>
              <a:buNone/>
            </a:pP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indent="-749300">
              <a:lnSpc>
                <a:spcPct val="80000"/>
              </a:lnSpc>
              <a:spcBef>
                <a:spcPts val="430"/>
              </a:spcBef>
              <a:buClr>
                <a:schemeClr val="dk1"/>
              </a:buClr>
              <a:buSzPct val="97727"/>
              <a:buFont typeface="Calibri"/>
              <a:buAutoNum type="arabicPeriod"/>
            </a:pPr>
            <a:r>
              <a:rPr lang="en-US" sz="21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Crossing over</a:t>
            </a:r>
            <a:r>
              <a:rPr lang="en-US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between homologous chromosomes in Metaphase I</a:t>
            </a:r>
          </a:p>
          <a:p>
            <a:pPr marL="800100" indent="-74930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98636"/>
              <a:buNone/>
            </a:pP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indent="-749300">
              <a:lnSpc>
                <a:spcPct val="80000"/>
              </a:lnSpc>
              <a:spcBef>
                <a:spcPts val="430"/>
              </a:spcBef>
              <a:buClr>
                <a:schemeClr val="dk1"/>
              </a:buClr>
              <a:buSzPct val="97727"/>
              <a:buFont typeface="Calibri"/>
              <a:buAutoNum type="arabicPeriod"/>
            </a:pPr>
            <a:r>
              <a:rPr lang="en-US" sz="21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Nondisjunction</a:t>
            </a:r>
            <a:r>
              <a:rPr lang="en-US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homologous chromosomes do not separate during Anaphase I</a:t>
            </a:r>
          </a:p>
          <a:p>
            <a:pPr marL="800100" indent="-74930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98636"/>
              <a:buNone/>
            </a:pP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indent="-749300">
              <a:lnSpc>
                <a:spcPct val="80000"/>
              </a:lnSpc>
              <a:spcBef>
                <a:spcPts val="430"/>
              </a:spcBef>
              <a:buClr>
                <a:schemeClr val="dk1"/>
              </a:buClr>
              <a:buSzPct val="97727"/>
              <a:buFont typeface="Calibri"/>
              <a:buAutoNum type="arabicPeriod"/>
            </a:pPr>
            <a:r>
              <a:rPr lang="en-US" sz="21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Fertilization</a:t>
            </a:r>
            <a:r>
              <a:rPr lang="en-US" sz="2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random pairing of gametes (egg and sperm)</a:t>
            </a:r>
          </a:p>
          <a:p>
            <a:pPr marL="742950" lvl="1" indent="-285750">
              <a:lnSpc>
                <a:spcPct val="80000"/>
              </a:lnSpc>
              <a:spcBef>
                <a:spcPts val="434"/>
              </a:spcBef>
              <a:buClr>
                <a:schemeClr val="dk1"/>
              </a:buClr>
              <a:buSzPct val="98636"/>
              <a:buNone/>
            </a:pPr>
            <a:endParaRPr sz="2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1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Mitosis vs. Meiosis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1981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Mitosis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2"/>
          </p:nvPr>
        </p:nvSpPr>
        <p:spPr>
          <a:xfrm>
            <a:off x="1981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Asexual Reproduction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Starts with a diploid cell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Replication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division:</a:t>
            </a:r>
          </a:p>
          <a:p>
            <a:pPr marL="742950" lvl="1" indent="-28575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Sister chromatids separate.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identical diploid daughter cells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3"/>
          </p:nvPr>
        </p:nvSpPr>
        <p:spPr>
          <a:xfrm>
            <a:off x="6169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Meiosis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4"/>
          </p:nvPr>
        </p:nvSpPr>
        <p:spPr>
          <a:xfrm>
            <a:off x="6169026" y="2174875"/>
            <a:ext cx="4498975" cy="39512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Sexual Reproduction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Starts with a diploid cell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Replication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divisions:</a:t>
            </a:r>
          </a:p>
          <a:p>
            <a:pPr marL="742950" lvl="1" indent="-28575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Homologous chromosomes separate.</a:t>
            </a:r>
          </a:p>
          <a:p>
            <a:pPr marL="742950" lvl="1" indent="-28575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Sister chromatids separate.</a:t>
            </a: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different haploid daughter cells (gametes – egg or sperm)</a:t>
            </a:r>
          </a:p>
        </p:txBody>
      </p:sp>
    </p:spTree>
    <p:extLst>
      <p:ext uri="{BB962C8B-B14F-4D97-AF65-F5344CB8AC3E}">
        <p14:creationId xmlns:p14="http://schemas.microsoft.com/office/powerpoint/2010/main" val="41346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term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" y="1825625"/>
            <a:ext cx="5873496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b="1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Homologous chromosomes</a:t>
            </a: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</a:t>
            </a:r>
            <a:b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pair of chromosomes with the genes for the same traits (1 from mom and 1 from dad)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not identical DNA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44" y="865632"/>
            <a:ext cx="5693756" cy="5154018"/>
          </a:xfrm>
        </p:spPr>
      </p:pic>
    </p:spTree>
    <p:extLst>
      <p:ext uri="{BB962C8B-B14F-4D97-AF65-F5344CB8AC3E}">
        <p14:creationId xmlns:p14="http://schemas.microsoft.com/office/powerpoint/2010/main" val="24444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Meiosis</a:t>
            </a:r>
            <a:br>
              <a:rPr lang="en-US" b="1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0704"/>
            <a:ext cx="5766816" cy="5705855"/>
          </a:xfrm>
        </p:spPr>
        <p:txBody>
          <a:bodyPr>
            <a:normAutofit/>
          </a:bodyPr>
          <a:lstStyle/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3600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Goal</a:t>
            </a:r>
            <a: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To produce sex cells (gametes).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36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Stages</a:t>
            </a:r>
            <a: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</a:t>
            </a:r>
          </a:p>
          <a:p>
            <a:pPr marL="742950" lvl="1" indent="-285750">
              <a:spcBef>
                <a:spcPts val="440"/>
              </a:spcBef>
              <a:buClr>
                <a:schemeClr val="dk1"/>
              </a:buClr>
              <a:buSzPct val="25000"/>
              <a:buNone/>
            </a:pPr>
            <a: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Interphase, Prophase I,  Metaphase I,  Anaphase I, Telophase I, Interkinesis,                             </a:t>
            </a:r>
            <a:b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              Prophase II, Metaphase II, Anaphase II, Telophase II, Cytokinesis</a:t>
            </a:r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ct val="100000"/>
              <a:buNone/>
            </a:pPr>
            <a:endParaRPr lang="en-US" sz="2800" b="1" u="sng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16" y="585216"/>
            <a:ext cx="6327648" cy="5359846"/>
          </a:xfrm>
        </p:spPr>
      </p:pic>
    </p:spTree>
    <p:extLst>
      <p:ext uri="{BB962C8B-B14F-4D97-AF65-F5344CB8AC3E}">
        <p14:creationId xmlns:p14="http://schemas.microsoft.com/office/powerpoint/2010/main" val="28245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6719" r="4969" b="16850"/>
          <a:stretch/>
        </p:blipFill>
        <p:spPr>
          <a:xfrm>
            <a:off x="2119455" y="0"/>
            <a:ext cx="7660716" cy="6858000"/>
          </a:xfrm>
        </p:spPr>
      </p:pic>
    </p:spTree>
    <p:extLst>
      <p:ext uri="{BB962C8B-B14F-4D97-AF65-F5344CB8AC3E}">
        <p14:creationId xmlns:p14="http://schemas.microsoft.com/office/powerpoint/2010/main" val="8939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248" y="1027906"/>
            <a:ext cx="4516486" cy="4351338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Sexual Reproduction</a:t>
            </a: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 </a:t>
            </a:r>
            <a:b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One cell divides into 4 non-identical gametes.  </a:t>
            </a:r>
            <a:br>
              <a:rPr lang="en-US" sz="3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Two gametes (sperm and egg) come together to form a zygote (fertilized cell).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5" t="-1319"/>
          <a:stretch/>
        </p:blipFill>
        <p:spPr>
          <a:xfrm>
            <a:off x="5145024" y="-24494"/>
            <a:ext cx="6208776" cy="6778862"/>
          </a:xfrm>
        </p:spPr>
      </p:pic>
    </p:spTree>
    <p:extLst>
      <p:ext uri="{BB962C8B-B14F-4D97-AF65-F5344CB8AC3E}">
        <p14:creationId xmlns:p14="http://schemas.microsoft.com/office/powerpoint/2010/main" val="10181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Diploid 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vs.     </a:t>
            </a:r>
            <a: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Haploid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(2n)</a:t>
            </a:r>
          </a:p>
          <a:p>
            <a:pPr marL="342900" lvl="0" indent="-342900">
              <a:spcBef>
                <a:spcPts val="72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Two sets of chromosomes</a:t>
            </a:r>
            <a:b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72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Somatic cells</a:t>
            </a:r>
          </a:p>
          <a:p>
            <a:pPr marL="342900" lvl="0" indent="-342900">
              <a:spcBef>
                <a:spcPts val="72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Zygote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(n)</a:t>
            </a:r>
          </a:p>
          <a:p>
            <a:pPr marL="342900" lvl="0" indent="-342900">
              <a:spcBef>
                <a:spcPts val="72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One set of chromosomes</a:t>
            </a:r>
            <a:b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72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Gametes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56032" y="0"/>
            <a:ext cx="11582400" cy="4690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Asexual Reproduction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vs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Sexual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Reproduction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62000" y="46907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Mitosis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6824472" y="469074"/>
            <a:ext cx="4495800" cy="563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Meiosis</a:t>
            </a:r>
          </a:p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4" t="14635" r="4979" b="17870"/>
          <a:stretch/>
        </p:blipFill>
        <p:spPr>
          <a:xfrm>
            <a:off x="7030212" y="938148"/>
            <a:ext cx="4084320" cy="591985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4787" r="55990" b="23033"/>
          <a:stretch/>
        </p:blipFill>
        <p:spPr>
          <a:xfrm>
            <a:off x="707897" y="938148"/>
            <a:ext cx="3403093" cy="55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16" y="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1209"/>
            <a:ext cx="5181600" cy="4351338"/>
          </a:xfrm>
        </p:spPr>
        <p:txBody>
          <a:bodyPr/>
          <a:lstStyle/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Daughter DNA is exact replica of parent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2032" y="21209"/>
            <a:ext cx="5181600" cy="435133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Each gamete has a different assortment of alleles.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40181" b="15518"/>
          <a:stretch/>
        </p:blipFill>
        <p:spPr>
          <a:xfrm>
            <a:off x="6228588" y="853440"/>
            <a:ext cx="5050536" cy="5766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7" t="1190" r="181" b="29934"/>
          <a:stretch/>
        </p:blipFill>
        <p:spPr>
          <a:xfrm>
            <a:off x="649224" y="1011936"/>
            <a:ext cx="3883152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5344"/>
            <a:ext cx="10515600" cy="17888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74142"/>
            <a:ext cx="5181600" cy="4351338"/>
          </a:xfrm>
        </p:spPr>
        <p:txBody>
          <a:bodyPr/>
          <a:lstStyle/>
          <a:p>
            <a:pPr marL="342900" indent="-34290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 parent, </a:t>
            </a:r>
            <a:b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 daughter cells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3576" y="374142"/>
            <a:ext cx="5181600" cy="435133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 parent, 4 daughter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40181" b="15518"/>
          <a:stretch/>
        </p:blipFill>
        <p:spPr>
          <a:xfrm>
            <a:off x="6227063" y="853440"/>
            <a:ext cx="5345343" cy="576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7" t="1190" r="181" b="29934"/>
          <a:stretch/>
        </p:blipFill>
        <p:spPr>
          <a:xfrm>
            <a:off x="629412" y="1249680"/>
            <a:ext cx="3883152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291</Words>
  <Application>Microsoft Office PowerPoint</Application>
  <PresentationFormat>Widescreen</PresentationFormat>
  <Paragraphs>84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Meiosis Sex Cell Division  </vt:lpstr>
      <vt:lpstr>New term </vt:lpstr>
      <vt:lpstr>Meiosis </vt:lpstr>
      <vt:lpstr>PowerPoint Presentation</vt:lpstr>
      <vt:lpstr>PowerPoint Presentation</vt:lpstr>
      <vt:lpstr>     Diploid   vs.               Haploid</vt:lpstr>
      <vt:lpstr>Asexual Reproduction               vs.                Sexual Reproduction</vt:lpstr>
      <vt:lpstr>PowerPoint Presentation</vt:lpstr>
      <vt:lpstr>PowerPoint Presentation</vt:lpstr>
      <vt:lpstr>PowerPoint Presentation</vt:lpstr>
      <vt:lpstr>PowerPoint Presentation</vt:lpstr>
      <vt:lpstr>Why is Genetic Variation Important?</vt:lpstr>
      <vt:lpstr>Asexual vs. Sexual Reproduction &amp; Variation</vt:lpstr>
      <vt:lpstr>Law of Segregation</vt:lpstr>
      <vt:lpstr>Law of Independent Assortment</vt:lpstr>
      <vt:lpstr>Crossing Over</vt:lpstr>
      <vt:lpstr>Sources of Variation</vt:lpstr>
      <vt:lpstr>Mitosis vs. Meiosis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Meiosis Sex Cell Division</dc:title>
  <dc:creator>fireblaze</dc:creator>
  <cp:lastModifiedBy>John Thomas</cp:lastModifiedBy>
  <cp:revision>9</cp:revision>
  <dcterms:created xsi:type="dcterms:W3CDTF">2017-11-01T23:14:04Z</dcterms:created>
  <dcterms:modified xsi:type="dcterms:W3CDTF">2017-11-08T21:17:35Z</dcterms:modified>
</cp:coreProperties>
</file>