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/>
              <a:t>Removed:  haploid daughter cells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/>
              <a:t>Short, "webbed" neck with folds of skin from tops of shoulders to sides of neck </a:t>
            </a:r>
          </a:p>
          <a:p>
            <a:pPr marL="0" marR="0" lvl="1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/>
              <a:t>Low hairline in the back </a:t>
            </a:r>
          </a:p>
          <a:p>
            <a:pPr marL="0" marR="0" lvl="1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/>
              <a:t>Low-set ears </a:t>
            </a:r>
          </a:p>
          <a:p>
            <a:pPr marL="0" marR="0" lvl="1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/>
              <a:t>Swollen hands and feet </a:t>
            </a:r>
          </a:p>
          <a:p>
            <a:pPr lvl="0">
              <a:spcBef>
                <a:spcPts val="0"/>
              </a:spcBef>
              <a:buNone/>
            </a:pPr>
            <a:endParaRPr sz="1800" b="0" i="0" u="none" strike="noStrike" cap="none"/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b="0" i="0" u="none" strike="noStrike" cap="none"/>
          </a:p>
        </p:txBody>
      </p:sp>
      <p:sp>
        <p:nvSpPr>
          <p:cNvPr id="373" name="Shape 37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/>
              <a:t>White eyes in fruit flies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/>
              <a:t>http://www.lew-port.com/10712041113402793/lib/10712041113402793/animations/meiosis.html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/>
              <a:t>http://www.lew-port.com/10712041113402793/lib/10712041113402793/animations/mitosis.html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</a:pPr>
            <a:endParaRPr/>
          </a:p>
          <a:p>
            <a:pPr marL="457200" marR="0" lvl="1" indent="-88900" algn="l" rtl="0">
              <a:spcBef>
                <a:spcPts val="0"/>
              </a:spcBef>
            </a:pPr>
            <a:endParaRPr/>
          </a:p>
          <a:p>
            <a:pPr marL="914400" marR="0" lvl="2" indent="-88900" algn="l" rtl="0">
              <a:spcBef>
                <a:spcPts val="0"/>
              </a:spcBef>
            </a:pPr>
            <a:endParaRPr/>
          </a:p>
          <a:p>
            <a:pPr marL="1371600" marR="0" lvl="3" indent="-88900" algn="l" rtl="0">
              <a:spcBef>
                <a:spcPts val="0"/>
              </a:spcBef>
            </a:pPr>
            <a:endParaRPr/>
          </a:p>
          <a:p>
            <a:pPr marL="1828800" marR="0" lvl="4" indent="-88900" algn="l" rtl="0">
              <a:spcBef>
                <a:spcPts val="0"/>
              </a:spcBef>
            </a:pPr>
            <a:endParaRPr/>
          </a:p>
          <a:p>
            <a:pPr marL="2286000" marR="0" lvl="5" indent="-88900" algn="l" rtl="0">
              <a:spcBef>
                <a:spcPts val="0"/>
              </a:spcBef>
            </a:pPr>
            <a:endParaRPr/>
          </a:p>
          <a:p>
            <a:pPr marL="2743200" marR="0" lvl="6" indent="-88900" algn="l" rtl="0">
              <a:spcBef>
                <a:spcPts val="0"/>
              </a:spcBef>
            </a:pPr>
            <a:endParaRPr/>
          </a:p>
          <a:p>
            <a:pPr marL="3200400" marR="0" lvl="7" indent="-88900" algn="l" rtl="0">
              <a:spcBef>
                <a:spcPts val="0"/>
              </a:spcBef>
            </a:pPr>
            <a:endParaRPr/>
          </a:p>
          <a:p>
            <a:pPr marL="3657600" marR="0" lvl="8" indent="-8890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</a:pPr>
            <a:endParaRPr/>
          </a:p>
          <a:p>
            <a:pPr marL="457200" marR="0" lvl="1" indent="-88900" algn="l" rtl="0">
              <a:spcBef>
                <a:spcPts val="0"/>
              </a:spcBef>
            </a:pPr>
            <a:endParaRPr/>
          </a:p>
          <a:p>
            <a:pPr marL="914400" marR="0" lvl="2" indent="-88900" algn="l" rtl="0">
              <a:spcBef>
                <a:spcPts val="0"/>
              </a:spcBef>
            </a:pPr>
            <a:endParaRPr/>
          </a:p>
          <a:p>
            <a:pPr marL="1371600" marR="0" lvl="3" indent="-88900" algn="l" rtl="0">
              <a:spcBef>
                <a:spcPts val="0"/>
              </a:spcBef>
            </a:pPr>
            <a:endParaRPr/>
          </a:p>
          <a:p>
            <a:pPr marL="1828800" marR="0" lvl="4" indent="-88900" algn="l" rtl="0">
              <a:spcBef>
                <a:spcPts val="0"/>
              </a:spcBef>
            </a:pPr>
            <a:endParaRPr/>
          </a:p>
          <a:p>
            <a:pPr marL="2286000" marR="0" lvl="5" indent="-88900" algn="l" rtl="0">
              <a:spcBef>
                <a:spcPts val="0"/>
              </a:spcBef>
            </a:pPr>
            <a:endParaRPr/>
          </a:p>
          <a:p>
            <a:pPr marL="2743200" marR="0" lvl="6" indent="-88900" algn="l" rtl="0">
              <a:spcBef>
                <a:spcPts val="0"/>
              </a:spcBef>
            </a:pPr>
            <a:endParaRPr/>
          </a:p>
          <a:p>
            <a:pPr marL="3200400" marR="0" lvl="7" indent="-88900" algn="l" rtl="0">
              <a:spcBef>
                <a:spcPts val="0"/>
              </a:spcBef>
            </a:pPr>
            <a:endParaRPr/>
          </a:p>
          <a:p>
            <a:pPr marL="3657600" marR="0" lvl="8" indent="-8890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</a:pPr>
            <a:endParaRPr/>
          </a:p>
          <a:p>
            <a:pPr marL="457200" marR="0" lvl="1" indent="-88900" algn="l" rtl="0">
              <a:spcBef>
                <a:spcPts val="0"/>
              </a:spcBef>
            </a:pPr>
            <a:endParaRPr/>
          </a:p>
          <a:p>
            <a:pPr marL="914400" marR="0" lvl="2" indent="-88900" algn="l" rtl="0">
              <a:spcBef>
                <a:spcPts val="0"/>
              </a:spcBef>
            </a:pPr>
            <a:endParaRPr/>
          </a:p>
          <a:p>
            <a:pPr marL="1371600" marR="0" lvl="3" indent="-88900" algn="l" rtl="0">
              <a:spcBef>
                <a:spcPts val="0"/>
              </a:spcBef>
            </a:pPr>
            <a:endParaRPr/>
          </a:p>
          <a:p>
            <a:pPr marL="1828800" marR="0" lvl="4" indent="-88900" algn="l" rtl="0">
              <a:spcBef>
                <a:spcPts val="0"/>
              </a:spcBef>
            </a:pPr>
            <a:endParaRPr/>
          </a:p>
          <a:p>
            <a:pPr marL="2286000" marR="0" lvl="5" indent="-88900" algn="l" rtl="0">
              <a:spcBef>
                <a:spcPts val="0"/>
              </a:spcBef>
            </a:pPr>
            <a:endParaRPr/>
          </a:p>
          <a:p>
            <a:pPr marL="2743200" marR="0" lvl="6" indent="-88900" algn="l" rtl="0">
              <a:spcBef>
                <a:spcPts val="0"/>
              </a:spcBef>
            </a:pPr>
            <a:endParaRPr/>
          </a:p>
          <a:p>
            <a:pPr marL="3200400" marR="0" lvl="7" indent="-88900" algn="l" rtl="0">
              <a:spcBef>
                <a:spcPts val="0"/>
              </a:spcBef>
            </a:pPr>
            <a:endParaRPr/>
          </a:p>
          <a:p>
            <a:pPr marL="3657600" marR="0" lvl="8" indent="-8890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</a:pPr>
            <a:endParaRPr/>
          </a:p>
          <a:p>
            <a:pPr marL="457200" marR="0" lvl="1" indent="-88900" algn="l" rtl="0">
              <a:spcBef>
                <a:spcPts val="0"/>
              </a:spcBef>
            </a:pPr>
            <a:endParaRPr/>
          </a:p>
          <a:p>
            <a:pPr marL="914400" marR="0" lvl="2" indent="-88900" algn="l" rtl="0">
              <a:spcBef>
                <a:spcPts val="0"/>
              </a:spcBef>
            </a:pPr>
            <a:endParaRPr/>
          </a:p>
          <a:p>
            <a:pPr marL="1371600" marR="0" lvl="3" indent="-88900" algn="l" rtl="0">
              <a:spcBef>
                <a:spcPts val="0"/>
              </a:spcBef>
            </a:pPr>
            <a:endParaRPr/>
          </a:p>
          <a:p>
            <a:pPr marL="1828800" marR="0" lvl="4" indent="-88900" algn="l" rtl="0">
              <a:spcBef>
                <a:spcPts val="0"/>
              </a:spcBef>
            </a:pPr>
            <a:endParaRPr/>
          </a:p>
          <a:p>
            <a:pPr marL="2286000" marR="0" lvl="5" indent="-88900" algn="l" rtl="0">
              <a:spcBef>
                <a:spcPts val="0"/>
              </a:spcBef>
            </a:pPr>
            <a:endParaRPr/>
          </a:p>
          <a:p>
            <a:pPr marL="2743200" marR="0" lvl="6" indent="-88900" algn="l" rtl="0">
              <a:spcBef>
                <a:spcPts val="0"/>
              </a:spcBef>
            </a:pPr>
            <a:endParaRPr/>
          </a:p>
          <a:p>
            <a:pPr marL="3200400" marR="0" lvl="7" indent="-88900" algn="l" rtl="0">
              <a:spcBef>
                <a:spcPts val="0"/>
              </a:spcBef>
            </a:pPr>
            <a:endParaRPr/>
          </a:p>
          <a:p>
            <a:pPr marL="3657600" marR="0" lvl="8" indent="-8890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</a:pPr>
            <a:endParaRPr/>
          </a:p>
          <a:p>
            <a:pPr marL="457200" marR="0" lvl="1" indent="-88900" algn="l" rtl="0">
              <a:spcBef>
                <a:spcPts val="0"/>
              </a:spcBef>
            </a:pPr>
            <a:endParaRPr/>
          </a:p>
          <a:p>
            <a:pPr marL="914400" marR="0" lvl="2" indent="-88900" algn="l" rtl="0">
              <a:spcBef>
                <a:spcPts val="0"/>
              </a:spcBef>
            </a:pPr>
            <a:endParaRPr/>
          </a:p>
          <a:p>
            <a:pPr marL="1371600" marR="0" lvl="3" indent="-88900" algn="l" rtl="0">
              <a:spcBef>
                <a:spcPts val="0"/>
              </a:spcBef>
            </a:pPr>
            <a:endParaRPr/>
          </a:p>
          <a:p>
            <a:pPr marL="1828800" marR="0" lvl="4" indent="-88900" algn="l" rtl="0">
              <a:spcBef>
                <a:spcPts val="0"/>
              </a:spcBef>
            </a:pPr>
            <a:endParaRPr/>
          </a:p>
          <a:p>
            <a:pPr marL="2286000" marR="0" lvl="5" indent="-88900" algn="l" rtl="0">
              <a:spcBef>
                <a:spcPts val="0"/>
              </a:spcBef>
            </a:pPr>
            <a:endParaRPr/>
          </a:p>
          <a:p>
            <a:pPr marL="2743200" marR="0" lvl="6" indent="-88900" algn="l" rtl="0">
              <a:spcBef>
                <a:spcPts val="0"/>
              </a:spcBef>
            </a:pPr>
            <a:endParaRPr/>
          </a:p>
          <a:p>
            <a:pPr marL="3200400" marR="0" lvl="7" indent="-88900" algn="l" rtl="0">
              <a:spcBef>
                <a:spcPts val="0"/>
              </a:spcBef>
            </a:pPr>
            <a:endParaRPr/>
          </a:p>
          <a:p>
            <a:pPr marL="3657600" marR="0" lvl="8" indent="-8890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</a:pPr>
            <a:endParaRPr/>
          </a:p>
          <a:p>
            <a:pPr marL="457200" marR="0" lvl="1" indent="-88900" algn="l" rtl="0">
              <a:spcBef>
                <a:spcPts val="0"/>
              </a:spcBef>
            </a:pPr>
            <a:endParaRPr/>
          </a:p>
          <a:p>
            <a:pPr marL="914400" marR="0" lvl="2" indent="-88900" algn="l" rtl="0">
              <a:spcBef>
                <a:spcPts val="0"/>
              </a:spcBef>
            </a:pPr>
            <a:endParaRPr/>
          </a:p>
          <a:p>
            <a:pPr marL="1371600" marR="0" lvl="3" indent="-88900" algn="l" rtl="0">
              <a:spcBef>
                <a:spcPts val="0"/>
              </a:spcBef>
            </a:pPr>
            <a:endParaRPr/>
          </a:p>
          <a:p>
            <a:pPr marL="1828800" marR="0" lvl="4" indent="-88900" algn="l" rtl="0">
              <a:spcBef>
                <a:spcPts val="0"/>
              </a:spcBef>
            </a:pPr>
            <a:endParaRPr/>
          </a:p>
          <a:p>
            <a:pPr marL="2286000" marR="0" lvl="5" indent="-88900" algn="l" rtl="0">
              <a:spcBef>
                <a:spcPts val="0"/>
              </a:spcBef>
            </a:pPr>
            <a:endParaRPr/>
          </a:p>
          <a:p>
            <a:pPr marL="2743200" marR="0" lvl="6" indent="-88900" algn="l" rtl="0">
              <a:spcBef>
                <a:spcPts val="0"/>
              </a:spcBef>
            </a:pPr>
            <a:endParaRPr/>
          </a:p>
          <a:p>
            <a:pPr marL="3200400" marR="0" lvl="7" indent="-88900" algn="l" rtl="0">
              <a:spcBef>
                <a:spcPts val="0"/>
              </a:spcBef>
            </a:pPr>
            <a:endParaRPr/>
          </a:p>
          <a:p>
            <a:pPr marL="3657600" marR="0" lvl="8" indent="-8890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</a:pPr>
            <a:endParaRPr/>
          </a:p>
          <a:p>
            <a:pPr marL="457200" marR="0" lvl="1" indent="-88900" algn="l" rtl="0">
              <a:spcBef>
                <a:spcPts val="0"/>
              </a:spcBef>
            </a:pPr>
            <a:endParaRPr/>
          </a:p>
          <a:p>
            <a:pPr marL="914400" marR="0" lvl="2" indent="-88900" algn="l" rtl="0">
              <a:spcBef>
                <a:spcPts val="0"/>
              </a:spcBef>
            </a:pPr>
            <a:endParaRPr/>
          </a:p>
          <a:p>
            <a:pPr marL="1371600" marR="0" lvl="3" indent="-88900" algn="l" rtl="0">
              <a:spcBef>
                <a:spcPts val="0"/>
              </a:spcBef>
            </a:pPr>
            <a:endParaRPr/>
          </a:p>
          <a:p>
            <a:pPr marL="1828800" marR="0" lvl="4" indent="-88900" algn="l" rtl="0">
              <a:spcBef>
                <a:spcPts val="0"/>
              </a:spcBef>
            </a:pPr>
            <a:endParaRPr/>
          </a:p>
          <a:p>
            <a:pPr marL="2286000" marR="0" lvl="5" indent="-88900" algn="l" rtl="0">
              <a:spcBef>
                <a:spcPts val="0"/>
              </a:spcBef>
            </a:pPr>
            <a:endParaRPr/>
          </a:p>
          <a:p>
            <a:pPr marL="2743200" marR="0" lvl="6" indent="-88900" algn="l" rtl="0">
              <a:spcBef>
                <a:spcPts val="0"/>
              </a:spcBef>
            </a:pPr>
            <a:endParaRPr/>
          </a:p>
          <a:p>
            <a:pPr marL="3200400" marR="0" lvl="7" indent="-88900" algn="l" rtl="0">
              <a:spcBef>
                <a:spcPts val="0"/>
              </a:spcBef>
            </a:pPr>
            <a:endParaRPr/>
          </a:p>
          <a:p>
            <a:pPr marL="3657600" marR="0" lvl="8" indent="-8890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</a:pPr>
            <a:endParaRPr/>
          </a:p>
          <a:p>
            <a:pPr marL="457200" marR="0" lvl="1" indent="-88900" algn="l" rtl="0">
              <a:spcBef>
                <a:spcPts val="0"/>
              </a:spcBef>
            </a:pPr>
            <a:endParaRPr/>
          </a:p>
          <a:p>
            <a:pPr marL="914400" marR="0" lvl="2" indent="-88900" algn="l" rtl="0">
              <a:spcBef>
                <a:spcPts val="0"/>
              </a:spcBef>
            </a:pPr>
            <a:endParaRPr/>
          </a:p>
          <a:p>
            <a:pPr marL="1371600" marR="0" lvl="3" indent="-88900" algn="l" rtl="0">
              <a:spcBef>
                <a:spcPts val="0"/>
              </a:spcBef>
            </a:pPr>
            <a:endParaRPr/>
          </a:p>
          <a:p>
            <a:pPr marL="1828800" marR="0" lvl="4" indent="-88900" algn="l" rtl="0">
              <a:spcBef>
                <a:spcPts val="0"/>
              </a:spcBef>
            </a:pPr>
            <a:endParaRPr/>
          </a:p>
          <a:p>
            <a:pPr marL="2286000" marR="0" lvl="5" indent="-88900" algn="l" rtl="0">
              <a:spcBef>
                <a:spcPts val="0"/>
              </a:spcBef>
            </a:pPr>
            <a:endParaRPr/>
          </a:p>
          <a:p>
            <a:pPr marL="2743200" marR="0" lvl="6" indent="-88900" algn="l" rtl="0">
              <a:spcBef>
                <a:spcPts val="0"/>
              </a:spcBef>
            </a:pPr>
            <a:endParaRPr/>
          </a:p>
          <a:p>
            <a:pPr marL="3200400" marR="0" lvl="7" indent="-88900" algn="l" rtl="0">
              <a:spcBef>
                <a:spcPts val="0"/>
              </a:spcBef>
            </a:pPr>
            <a:endParaRPr/>
          </a:p>
          <a:p>
            <a:pPr marL="3657600" marR="0" lvl="8" indent="-8890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</a:pPr>
            <a:endParaRPr/>
          </a:p>
          <a:p>
            <a:pPr marL="457200" marR="0" lvl="1" indent="-88900" algn="l" rtl="0">
              <a:spcBef>
                <a:spcPts val="0"/>
              </a:spcBef>
            </a:pPr>
            <a:endParaRPr/>
          </a:p>
          <a:p>
            <a:pPr marL="914400" marR="0" lvl="2" indent="-88900" algn="l" rtl="0">
              <a:spcBef>
                <a:spcPts val="0"/>
              </a:spcBef>
            </a:pPr>
            <a:endParaRPr/>
          </a:p>
          <a:p>
            <a:pPr marL="1371600" marR="0" lvl="3" indent="-88900" algn="l" rtl="0">
              <a:spcBef>
                <a:spcPts val="0"/>
              </a:spcBef>
            </a:pPr>
            <a:endParaRPr/>
          </a:p>
          <a:p>
            <a:pPr marL="1828800" marR="0" lvl="4" indent="-88900" algn="l" rtl="0">
              <a:spcBef>
                <a:spcPts val="0"/>
              </a:spcBef>
            </a:pPr>
            <a:endParaRPr/>
          </a:p>
          <a:p>
            <a:pPr marL="2286000" marR="0" lvl="5" indent="-88900" algn="l" rtl="0">
              <a:spcBef>
                <a:spcPts val="0"/>
              </a:spcBef>
            </a:pPr>
            <a:endParaRPr/>
          </a:p>
          <a:p>
            <a:pPr marL="2743200" marR="0" lvl="6" indent="-88900" algn="l" rtl="0">
              <a:spcBef>
                <a:spcPts val="0"/>
              </a:spcBef>
            </a:pPr>
            <a:endParaRPr/>
          </a:p>
          <a:p>
            <a:pPr marL="3200400" marR="0" lvl="7" indent="-88900" algn="l" rtl="0">
              <a:spcBef>
                <a:spcPts val="0"/>
              </a:spcBef>
            </a:pPr>
            <a:endParaRPr/>
          </a:p>
          <a:p>
            <a:pPr marL="3657600" marR="0" lvl="8" indent="-8890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</a:pPr>
            <a:endParaRPr/>
          </a:p>
          <a:p>
            <a:pPr marL="457200" marR="0" lvl="1" indent="-88900" algn="l" rtl="0">
              <a:spcBef>
                <a:spcPts val="0"/>
              </a:spcBef>
            </a:pPr>
            <a:endParaRPr/>
          </a:p>
          <a:p>
            <a:pPr marL="914400" marR="0" lvl="2" indent="-88900" algn="l" rtl="0">
              <a:spcBef>
                <a:spcPts val="0"/>
              </a:spcBef>
            </a:pPr>
            <a:endParaRPr/>
          </a:p>
          <a:p>
            <a:pPr marL="1371600" marR="0" lvl="3" indent="-88900" algn="l" rtl="0">
              <a:spcBef>
                <a:spcPts val="0"/>
              </a:spcBef>
            </a:pPr>
            <a:endParaRPr/>
          </a:p>
          <a:p>
            <a:pPr marL="1828800" marR="0" lvl="4" indent="-88900" algn="l" rtl="0">
              <a:spcBef>
                <a:spcPts val="0"/>
              </a:spcBef>
            </a:pPr>
            <a:endParaRPr/>
          </a:p>
          <a:p>
            <a:pPr marL="2286000" marR="0" lvl="5" indent="-88900" algn="l" rtl="0">
              <a:spcBef>
                <a:spcPts val="0"/>
              </a:spcBef>
            </a:pPr>
            <a:endParaRPr/>
          </a:p>
          <a:p>
            <a:pPr marL="2743200" marR="0" lvl="6" indent="-88900" algn="l" rtl="0">
              <a:spcBef>
                <a:spcPts val="0"/>
              </a:spcBef>
            </a:pPr>
            <a:endParaRPr/>
          </a:p>
          <a:p>
            <a:pPr marL="3200400" marR="0" lvl="7" indent="-88900" algn="l" rtl="0">
              <a:spcBef>
                <a:spcPts val="0"/>
              </a:spcBef>
            </a:pPr>
            <a:endParaRPr/>
          </a:p>
          <a:p>
            <a:pPr marL="3657600" marR="0" lvl="8" indent="-8890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</a:pPr>
            <a:endParaRPr/>
          </a:p>
          <a:p>
            <a:pPr marL="457200" marR="0" lvl="1" indent="-88900" algn="l" rtl="0">
              <a:spcBef>
                <a:spcPts val="0"/>
              </a:spcBef>
            </a:pPr>
            <a:endParaRPr/>
          </a:p>
          <a:p>
            <a:pPr marL="914400" marR="0" lvl="2" indent="-88900" algn="l" rtl="0">
              <a:spcBef>
                <a:spcPts val="0"/>
              </a:spcBef>
            </a:pPr>
            <a:endParaRPr/>
          </a:p>
          <a:p>
            <a:pPr marL="1371600" marR="0" lvl="3" indent="-88900" algn="l" rtl="0">
              <a:spcBef>
                <a:spcPts val="0"/>
              </a:spcBef>
            </a:pPr>
            <a:endParaRPr/>
          </a:p>
          <a:p>
            <a:pPr marL="1828800" marR="0" lvl="4" indent="-88900" algn="l" rtl="0">
              <a:spcBef>
                <a:spcPts val="0"/>
              </a:spcBef>
            </a:pPr>
            <a:endParaRPr/>
          </a:p>
          <a:p>
            <a:pPr marL="2286000" marR="0" lvl="5" indent="-88900" algn="l" rtl="0">
              <a:spcBef>
                <a:spcPts val="0"/>
              </a:spcBef>
            </a:pPr>
            <a:endParaRPr/>
          </a:p>
          <a:p>
            <a:pPr marL="2743200" marR="0" lvl="6" indent="-88900" algn="l" rtl="0">
              <a:spcBef>
                <a:spcPts val="0"/>
              </a:spcBef>
            </a:pPr>
            <a:endParaRPr/>
          </a:p>
          <a:p>
            <a:pPr marL="3200400" marR="0" lvl="7" indent="-88900" algn="l" rtl="0">
              <a:spcBef>
                <a:spcPts val="0"/>
              </a:spcBef>
            </a:pPr>
            <a:endParaRPr/>
          </a:p>
          <a:p>
            <a:pPr marL="3657600" marR="0" lvl="8" indent="-8890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gif"/><Relationship Id="rId4" Type="http://schemas.openxmlformats.org/officeDocument/2006/relationships/image" Target="../media/image4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w-port.com/10712041113402793/lib/10712041113402793/animations/meiosi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w-port.com/10712041113402793/lib/10712041113402793/animations/mitosis.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- Mitosis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0" y="990600"/>
            <a:ext cx="9144000" cy="563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Mitosis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Cell divides to produce new cells.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Stages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Interphase (DNA replication), Prophase, Metaphase, Anaphase, Telophase, Cytokinesis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8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Asexual Reproduction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cell divides to produce 2 identical daughter cells.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" name="Shape 90"/>
          <p:cNvGrpSpPr/>
          <p:nvPr/>
        </p:nvGrpSpPr>
        <p:grpSpPr>
          <a:xfrm>
            <a:off x="228600" y="3048000"/>
            <a:ext cx="8577001" cy="1688550"/>
            <a:chOff x="381000" y="4114800"/>
            <a:chExt cx="8577001" cy="1688550"/>
          </a:xfrm>
        </p:grpSpPr>
        <p:pic>
          <p:nvPicPr>
            <p:cNvPr id="91" name="Shape 91"/>
            <p:cNvPicPr preferRelativeResize="0"/>
            <p:nvPr/>
          </p:nvPicPr>
          <p:blipFill rotWithShape="1">
            <a:blip r:embed="rId3">
              <a:alphaModFix/>
            </a:blip>
            <a:srcRect l="73746" t="5780" r="4424" b="55492"/>
            <a:stretch/>
          </p:blipFill>
          <p:spPr>
            <a:xfrm>
              <a:off x="4648200" y="4114800"/>
              <a:ext cx="1435876" cy="1463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Shape 92"/>
            <p:cNvPicPr preferRelativeResize="0"/>
            <p:nvPr/>
          </p:nvPicPr>
          <p:blipFill rotWithShape="1">
            <a:blip r:embed="rId3">
              <a:alphaModFix/>
            </a:blip>
            <a:srcRect l="43657" t="51791" r="35693" b="7861"/>
            <a:stretch/>
          </p:blipFill>
          <p:spPr>
            <a:xfrm>
              <a:off x="381000" y="4191000"/>
              <a:ext cx="1358937" cy="15250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Shape 93"/>
            <p:cNvPicPr preferRelativeResize="0"/>
            <p:nvPr/>
          </p:nvPicPr>
          <p:blipFill rotWithShape="1">
            <a:blip r:embed="rId3">
              <a:alphaModFix/>
            </a:blip>
            <a:srcRect l="4129" t="49479" r="73745" b="7861"/>
            <a:stretch/>
          </p:blipFill>
          <p:spPr>
            <a:xfrm>
              <a:off x="3352800" y="4191000"/>
              <a:ext cx="1456073" cy="161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Shape 94"/>
            <p:cNvPicPr preferRelativeResize="0"/>
            <p:nvPr/>
          </p:nvPicPr>
          <p:blipFill rotWithShape="1">
            <a:blip r:embed="rId3">
              <a:alphaModFix/>
            </a:blip>
            <a:srcRect l="4129" r="76697" b="55492"/>
            <a:stretch/>
          </p:blipFill>
          <p:spPr>
            <a:xfrm>
              <a:off x="7696200" y="4114800"/>
              <a:ext cx="1261801" cy="16819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Shape 95"/>
            <p:cNvPicPr preferRelativeResize="0"/>
            <p:nvPr/>
          </p:nvPicPr>
          <p:blipFill rotWithShape="1">
            <a:blip r:embed="rId3">
              <a:alphaModFix/>
            </a:blip>
            <a:srcRect l="41447" t="4946" r="36842" b="55475"/>
            <a:stretch/>
          </p:blipFill>
          <p:spPr>
            <a:xfrm>
              <a:off x="1905000" y="4191000"/>
              <a:ext cx="1428182" cy="1495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Shape 96"/>
            <p:cNvPicPr preferRelativeResize="0"/>
            <p:nvPr/>
          </p:nvPicPr>
          <p:blipFill rotWithShape="1">
            <a:blip r:embed="rId3">
              <a:alphaModFix/>
            </a:blip>
            <a:srcRect l="76315" t="51791" r="2411" b="7861"/>
            <a:stretch/>
          </p:blipFill>
          <p:spPr>
            <a:xfrm>
              <a:off x="6248400" y="4191000"/>
              <a:ext cx="1399330" cy="15250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Asexual vs. Sexual Reproduction &amp; Variation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 </a:t>
            </a:r>
            <a:r>
              <a:rPr lang="en-US" sz="32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reproduce by </a:t>
            </a:r>
            <a:r>
              <a:rPr lang="en-US" sz="32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mitosis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FF0000"/>
              </a:buClr>
              <a:buSzPct val="100000"/>
              <a:buFont typeface="Calibri"/>
              <a:buChar char="•"/>
            </a:pPr>
            <a:r>
              <a:rPr lang="en-US" sz="3200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they have high or low genetic variation?</a:t>
            </a: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2971800"/>
            <a:ext cx="4800600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Law of Segregation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Law of Segregation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individual has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alleles of each gene.  Each gamete receives one of these alleles.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Segregated means “separated”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1267239"/>
            <a:ext cx="4114800" cy="5590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Law of Independent Assortment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0" y="12954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Law of Independent Assortment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Genes for different traits are inherited independently of each other. (ex. eye color &amp; hair color) </a:t>
            </a: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2667000"/>
            <a:ext cx="5791200" cy="4046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Crossing Over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8768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Crossing Over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Homologous chromosomes pair up  during Metaphase I.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material is exchanged </a:t>
            </a:r>
            <a:r>
              <a:rPr lang="en-US" sz="2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 </a:t>
            </a:r>
            <a:br>
              <a:rPr lang="en-US" sz="2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non-sister chromatids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 </a:t>
            </a: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1447800"/>
            <a:ext cx="3505200" cy="4673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603AB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rgbClr val="A603AB"/>
                </a:solidFill>
                <a:latin typeface="Calibri"/>
                <a:ea typeface="Calibri"/>
                <a:cs typeface="Calibri"/>
                <a:sym typeface="Calibri"/>
              </a:rPr>
              <a:t>Sources of Variation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87630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1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Meiosis provides genetic variation by: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15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749300" algn="l" rtl="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AutoNum type="arabicPeriod"/>
            </a:pPr>
            <a:r>
              <a:rPr lang="en-US" sz="215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 Mutations</a:t>
            </a:r>
            <a:r>
              <a:rPr lang="en-US"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during DNA replication</a:t>
            </a:r>
          </a:p>
          <a:p>
            <a:pPr marL="800100" marR="0" lvl="0" indent="-749300" algn="l" rtl="0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SzPct val="98636"/>
              <a:buFont typeface="Calibri"/>
              <a:buNone/>
            </a:pPr>
            <a:endParaRPr sz="2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749300" algn="l" rtl="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AutoNum type="arabicPeriod"/>
            </a:pPr>
            <a:r>
              <a:rPr lang="en-US" sz="215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 Arrangement of Chromosomes</a:t>
            </a:r>
            <a:r>
              <a:rPr lang="en-US"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line up randomly during Metaphase I</a:t>
            </a:r>
          </a:p>
          <a:p>
            <a:pPr marL="800100" marR="0" lvl="0" indent="-749300" algn="l" rtl="0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SzPct val="98636"/>
              <a:buFont typeface="Calibri"/>
              <a:buNone/>
            </a:pPr>
            <a:endParaRPr sz="2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749300" algn="l" rtl="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AutoNum type="arabicPeriod"/>
            </a:pPr>
            <a:r>
              <a:rPr lang="en-US" sz="215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Crossing over</a:t>
            </a:r>
            <a:r>
              <a:rPr lang="en-US"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between homologous chromosomes in Metaphase I</a:t>
            </a:r>
          </a:p>
          <a:p>
            <a:pPr marL="800100" marR="0" lvl="0" indent="-749300" algn="l" rtl="0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SzPct val="98636"/>
              <a:buFont typeface="Calibri"/>
              <a:buNone/>
            </a:pPr>
            <a:endParaRPr sz="2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749300" algn="l" rtl="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AutoNum type="arabicPeriod"/>
            </a:pPr>
            <a:r>
              <a:rPr lang="en-US" sz="215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Nondisjunction</a:t>
            </a:r>
            <a:r>
              <a:rPr lang="en-US"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homologous chromosomes do not separate during Anaphase I</a:t>
            </a:r>
          </a:p>
          <a:p>
            <a:pPr marL="800100" marR="0" lvl="0" indent="-749300" algn="l" rtl="0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SzPct val="98636"/>
              <a:buFont typeface="Calibri"/>
              <a:buNone/>
            </a:pPr>
            <a:endParaRPr sz="2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749300" algn="l" rtl="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AutoNum type="arabicPeriod"/>
            </a:pPr>
            <a:r>
              <a:rPr lang="en-US" sz="215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Fertilization</a:t>
            </a:r>
            <a:r>
              <a:rPr lang="en-US"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random pairing of gametes (egg and sperm)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SzPct val="98636"/>
              <a:buFont typeface="Calibri"/>
              <a:buNone/>
            </a:pPr>
            <a:endParaRPr sz="2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Mitosis vs. Meiosis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Mitosis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Asexual Reproduction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Starts with a diploid cell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 Replication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division:</a:t>
            </a:r>
          </a:p>
          <a:p>
            <a:pPr marL="742950" marR="0" lvl="1" indent="-28575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Sister chromatids separate.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identical diploid daughter cells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Meiosis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4989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Reproduction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Starts with a diploid cell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 Replication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divisions: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Homologous chromosomes separate.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Sister chromatids separate.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different haploid daughter cells (gametes – egg or sperm)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2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2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"/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"/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"/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Meiosis - Revisited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DISORDERS – CAUSED BY MISTAKES DURING MEIOSIS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endParaRPr sz="2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Karyotypes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Karyotype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image of chromosomes organized by size.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Humans have 23 pairs of chromosomes (46 total)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FF3399"/>
              </a:buClr>
              <a:buSzPct val="25000"/>
              <a:buFont typeface="Calibri"/>
              <a:buNone/>
            </a:pPr>
            <a:r>
              <a:rPr lang="en-US" sz="3200" b="1" i="0" u="none" strike="noStrike" cap="none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    Normal Female: XX</a:t>
            </a:r>
            <a:r>
              <a:rPr lang="en-US" sz="3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	    </a:t>
            </a:r>
            <a:r>
              <a:rPr lang="en-US" sz="32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Normal Male: XY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667000"/>
            <a:ext cx="317182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5063" y="2667000"/>
            <a:ext cx="3877937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Turner’s </a:t>
            </a:r>
            <a:b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Syndrome 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-152400" y="2057400"/>
            <a:ext cx="5562600" cy="419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XO females (only 1 X)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Caused by nondisjunction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(4’ 7”), infertile</a:t>
            </a: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3219450"/>
            <a:ext cx="2720340" cy="34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28600"/>
            <a:ext cx="45720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4191000" y="152400"/>
            <a:ext cx="18288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KARYOTYPE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Term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Homologous chromosomes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pair of chromosomes with the genes for the same traits (1 from mom and 1 from dad)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identical DNA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3714750"/>
            <a:ext cx="41910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6925" y="1295400"/>
            <a:ext cx="3038475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Klinefelter’s Syndrome: </a:t>
            </a:r>
            <a:b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2578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XXY male (extra X)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Caused by nondisjunction</a:t>
            </a:r>
            <a:b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1/500 males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Don't make as much testosterone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facial and body hair and may be less muscular than other boys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trouble using language to express themselves. They may be shy and have trouble fitting in.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 Syndrome </a:t>
            </a:r>
            <a:b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(Trisomy 21)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572000" cy="320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 chromosome #21</a:t>
            </a:r>
          </a:p>
          <a:p>
            <a:pPr marL="342900" marR="0" lvl="0" indent="-3429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Caused by nondisjunction</a:t>
            </a:r>
          </a:p>
          <a:p>
            <a:pPr marL="342900" marR="0" lvl="0" indent="-3429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common in babies of older mothers.</a:t>
            </a:r>
          </a:p>
          <a:p>
            <a:pPr marL="342900" marR="0" lvl="0" indent="-3429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Particular set of facial characteristics, cognitive impairment</a:t>
            </a: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0"/>
            <a:ext cx="380047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2590800"/>
            <a:ext cx="4038600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4600" y="4754359"/>
            <a:ext cx="2590800" cy="2103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05000" y="4724401"/>
            <a:ext cx="2043678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822825"/>
            <a:ext cx="1983954" cy="203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Punnett Square Practice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457200" y="21034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AutoNum type="arabicParenR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Homozygous dominant  x homozygous dominant</a:t>
            </a:r>
          </a:p>
          <a:p>
            <a:pPr marL="514350" marR="0" lvl="0" indent="-514350" algn="l" rtl="0"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AutoNum type="arabicParenR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Homozygous dominant x heterozygous</a:t>
            </a:r>
          </a:p>
          <a:p>
            <a:pPr marL="514350" marR="0" lvl="0" indent="-514350" algn="l" rtl="0"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AutoNum type="arabicParenR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Homozygous dominant x homozygous recessive</a:t>
            </a:r>
          </a:p>
          <a:p>
            <a:pPr marL="514350" marR="0" lvl="0" indent="-514350" algn="l" rtl="0"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AutoNum type="arabicParenR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Heterozygous x homozygous recessive</a:t>
            </a:r>
          </a:p>
          <a:p>
            <a:pPr marL="514350" marR="0" lvl="0" indent="-514350" algn="l" rtl="0"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AutoNum type="arabicParenR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Homozygous tall x short</a:t>
            </a:r>
          </a:p>
          <a:p>
            <a:pPr marL="514350" marR="0" lvl="0" indent="-514350" algn="l" rtl="0"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AutoNum type="arabicParenR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Heterozygous tall x heterozygous tall</a:t>
            </a:r>
          </a:p>
          <a:p>
            <a:pPr marL="514350" marR="0" lvl="0" indent="-514350" algn="l" rtl="0"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AutoNum type="arabicParenR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 x short </a:t>
            </a:r>
            <a:r>
              <a:rPr lang="en-US" sz="295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*You should have 2 Punnett squares!</a:t>
            </a:r>
          </a:p>
          <a:p>
            <a:pPr marL="514350" marR="0" lvl="0" indent="-514350" algn="l" rtl="0">
              <a:spcBef>
                <a:spcPts val="592"/>
              </a:spcBef>
              <a:buClr>
                <a:schemeClr val="dk1"/>
              </a:buClr>
              <a:buSzPct val="98666"/>
              <a:buFont typeface="Calibri"/>
              <a:buNone/>
            </a:pPr>
            <a:endParaRPr sz="2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381000" y="1143000"/>
            <a:ext cx="8763000" cy="954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Use Tall (T) and Short (t).   Draw the Punnett Square.  </a:t>
            </a:r>
            <a:b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Write the genotype ratio &amp; phenotype ratio for each.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Disorders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Diseases or debilitating conditions that have a genetic basis.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Pedigree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0" y="1066800"/>
            <a:ext cx="4648200" cy="563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Pedigree</a:t>
            </a:r>
            <a:r>
              <a:rPr lang="en-US" sz="29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chart used to show the pattern of inheritance in a family.</a:t>
            </a:r>
          </a:p>
          <a:p>
            <a:pPr marL="742950" marR="0" lvl="1" indent="-285750" algn="l" rtl="0">
              <a:spcBef>
                <a:spcPts val="520"/>
              </a:spcBef>
              <a:buClr>
                <a:srgbClr val="002060"/>
              </a:buClr>
              <a:buSzPct val="100000"/>
              <a:buFont typeface="Calibri"/>
              <a:buChar char="–"/>
            </a:pPr>
            <a:r>
              <a:rPr lang="en-US" sz="2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Circle</a:t>
            </a:r>
            <a:r>
              <a:rPr lang="en-US" sz="2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Female</a:t>
            </a:r>
          </a:p>
          <a:p>
            <a:pPr marL="742950" marR="0" lvl="1" indent="-285750" algn="l" rtl="0">
              <a:spcBef>
                <a:spcPts val="520"/>
              </a:spcBef>
              <a:buClr>
                <a:srgbClr val="002060"/>
              </a:buClr>
              <a:buSzPct val="100000"/>
              <a:buFont typeface="Calibri"/>
              <a:buChar char="–"/>
            </a:pPr>
            <a:r>
              <a:rPr lang="en-US" sz="2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Square</a:t>
            </a:r>
            <a:r>
              <a:rPr lang="en-US" sz="2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Male</a:t>
            </a:r>
          </a:p>
          <a:p>
            <a:pPr marL="742950" marR="0" lvl="1" indent="-285750" algn="l" rtl="0">
              <a:spcBef>
                <a:spcPts val="520"/>
              </a:spcBef>
              <a:buClr>
                <a:srgbClr val="002060"/>
              </a:buClr>
              <a:buSzPct val="100000"/>
              <a:buFont typeface="Calibri"/>
              <a:buChar char="–"/>
            </a:pPr>
            <a:r>
              <a:rPr lang="en-US" sz="2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Shaded square or circle:</a:t>
            </a:r>
            <a:r>
              <a:rPr lang="en-US" sz="2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individual displays trait</a:t>
            </a:r>
          </a:p>
          <a:p>
            <a:pPr marL="742950" marR="0" lvl="1" indent="-285750" algn="l" rtl="0">
              <a:spcBef>
                <a:spcPts val="520"/>
              </a:spcBef>
              <a:buClr>
                <a:srgbClr val="002060"/>
              </a:buClr>
              <a:buSzPct val="100000"/>
              <a:buFont typeface="Calibri"/>
              <a:buChar char="–"/>
            </a:pPr>
            <a:r>
              <a:rPr lang="en-US" sz="2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Half-shaded square or circle</a:t>
            </a:r>
            <a:r>
              <a:rPr lang="en-US" sz="2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individual is a carrier (not always known).</a:t>
            </a:r>
          </a:p>
          <a:p>
            <a:pPr marL="742950" marR="0" lvl="1" indent="-285750" algn="l" rtl="0">
              <a:spcBef>
                <a:spcPts val="520"/>
              </a:spcBef>
              <a:buClr>
                <a:srgbClr val="002060"/>
              </a:buClr>
              <a:buSzPct val="100000"/>
              <a:buFont typeface="Calibri"/>
              <a:buChar char="–"/>
            </a:pPr>
            <a:r>
              <a:rPr lang="en-US" sz="2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Horizontal lines </a:t>
            </a:r>
            <a:r>
              <a:rPr lang="en-US" sz="2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marriages</a:t>
            </a:r>
          </a:p>
          <a:p>
            <a:pPr marL="742950" marR="0" lvl="1" indent="-285750" algn="l" rtl="0">
              <a:spcBef>
                <a:spcPts val="520"/>
              </a:spcBef>
              <a:buClr>
                <a:srgbClr val="002060"/>
              </a:buClr>
              <a:buSzPct val="100000"/>
              <a:buFont typeface="Calibri"/>
              <a:buChar char="–"/>
            </a:pPr>
            <a:r>
              <a:rPr lang="en-US" sz="2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Vertical Lines </a:t>
            </a:r>
            <a:r>
              <a:rPr lang="en-US" sz="2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– to children</a:t>
            </a:r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1524000"/>
            <a:ext cx="518160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Genetic Disorders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Autosomal disorder: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Gene for disease is found on one of the 44 </a:t>
            </a:r>
            <a:r>
              <a:rPr lang="en-US" sz="32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autosomes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(non-sex chromosomes).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Sex-Linked disorder: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gene for the disease is found on the </a:t>
            </a:r>
            <a:r>
              <a:rPr lang="en-US" sz="32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X-chromosome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Autosomal Genetic Disorders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Recessive Disorders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-US" sz="28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defective alleles must be inherited for the disease to be present in the individual. 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Cystic fibrosis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40"/>
              </a:spcBef>
              <a:buClr>
                <a:srgbClr val="002060"/>
              </a:buClr>
              <a:buSzPct val="100000"/>
              <a:buFont typeface="Calibri"/>
              <a:buChar char="•"/>
            </a:pPr>
            <a:r>
              <a:rPr lang="en-US" sz="22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Caused by a defective protein in the plasma membrane.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40"/>
              </a:spcBef>
              <a:buClr>
                <a:srgbClr val="002060"/>
              </a:buClr>
              <a:buSzPct val="100000"/>
              <a:buFont typeface="Calibri"/>
              <a:buChar char="•"/>
            </a:pPr>
            <a:r>
              <a:rPr lang="en-US" sz="22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Results in accumulation of mucus in lungs &amp; digestive tract.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Tay-Sachs Disease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40"/>
              </a:spcBef>
              <a:buClr>
                <a:srgbClr val="002060"/>
              </a:buClr>
              <a:buSzPct val="100000"/>
              <a:buFont typeface="Calibri"/>
              <a:buChar char="•"/>
            </a:pPr>
            <a:r>
              <a:rPr lang="en-US" sz="22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Found in people with Jewish ancestry.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40"/>
              </a:spcBef>
              <a:buClr>
                <a:srgbClr val="002060"/>
              </a:buClr>
              <a:buSzPct val="100000"/>
              <a:buFont typeface="Calibri"/>
              <a:buChar char="•"/>
            </a:pPr>
            <a:r>
              <a:rPr lang="en-US" sz="22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Affects central nervous system → do not live past age 4.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Phenylketonuria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(PKU)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40"/>
              </a:spcBef>
              <a:buClr>
                <a:srgbClr val="002060"/>
              </a:buClr>
              <a:buSzPct val="100000"/>
              <a:buFont typeface="Calibri"/>
              <a:buChar char="•"/>
            </a:pPr>
            <a:r>
              <a:rPr lang="en-US" sz="22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Cannot break down phenylalanine (amino acid) in blood.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40"/>
              </a:spcBef>
              <a:buClr>
                <a:srgbClr val="002060"/>
              </a:buClr>
              <a:buSzPct val="100000"/>
              <a:buFont typeface="Calibri"/>
              <a:buChar char="•"/>
            </a:pPr>
            <a:r>
              <a:rPr lang="en-US" sz="22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Leads to mental retardation.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"/>
                                        <p:tgtEl>
                                          <p:spTgt spid="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"/>
                                        <p:tgtEl>
                                          <p:spTgt spid="3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Autosomal </a:t>
            </a:r>
            <a:r>
              <a:rPr lang="en-US" sz="39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Recessive</a:t>
            </a: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Genetic Disorder</a:t>
            </a:r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 b="3563"/>
          <a:stretch/>
        </p:blipFill>
        <p:spPr>
          <a:xfrm>
            <a:off x="1" y="1600200"/>
            <a:ext cx="9144000" cy="325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Autosomal Genetic Disorders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Dominant Disorders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</a:t>
            </a:r>
            <a:r>
              <a:rPr lang="en-US" sz="26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-US" sz="2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dominant allele is required for the disease to be present in the individual.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Huntington’s Disease</a:t>
            </a:r>
          </a:p>
          <a:p>
            <a:pPr marL="1143000" marR="0" lvl="2" indent="-228600" algn="l" rtl="0">
              <a:spcBef>
                <a:spcPts val="440"/>
              </a:spcBef>
              <a:buClr>
                <a:srgbClr val="002060"/>
              </a:buClr>
              <a:buSzPct val="100000"/>
              <a:buFont typeface="Calibri"/>
              <a:buChar char="•"/>
            </a:pPr>
            <a:r>
              <a:rPr lang="en-US" sz="22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Breakdown of certain areas of the brain → lethal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 t="3600" b="5999"/>
          <a:stretch/>
        </p:blipFill>
        <p:spPr>
          <a:xfrm>
            <a:off x="457200" y="3657600"/>
            <a:ext cx="767309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following pedigree…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457200" y="4724400"/>
            <a:ext cx="8229600" cy="190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you tell if someone is a carrier of a recessive trait (or heterozygous)? </a:t>
            </a:r>
            <a:b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relationship between the top left square and the circle in the bottom left corner?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Calibri"/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3" name="Shape 343"/>
          <p:cNvGrpSpPr/>
          <p:nvPr/>
        </p:nvGrpSpPr>
        <p:grpSpPr>
          <a:xfrm>
            <a:off x="1143000" y="1219200"/>
            <a:ext cx="6815256" cy="3124200"/>
            <a:chOff x="2305" y="2506"/>
            <a:chExt cx="7875" cy="3609"/>
          </a:xfrm>
        </p:grpSpPr>
        <p:sp>
          <p:nvSpPr>
            <p:cNvPr id="344" name="Shape 344"/>
            <p:cNvSpPr/>
            <p:nvPr/>
          </p:nvSpPr>
          <p:spPr>
            <a:xfrm>
              <a:off x="2305" y="2506"/>
              <a:ext cx="7875" cy="3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>
              <a:off x="5220" y="2724"/>
              <a:ext cx="362" cy="36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Shape 346"/>
            <p:cNvSpPr/>
            <p:nvPr/>
          </p:nvSpPr>
          <p:spPr>
            <a:xfrm>
              <a:off x="6660" y="2724"/>
              <a:ext cx="360" cy="361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Shape 347"/>
            <p:cNvSpPr/>
            <p:nvPr/>
          </p:nvSpPr>
          <p:spPr>
            <a:xfrm>
              <a:off x="2521" y="4164"/>
              <a:ext cx="359" cy="361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Shape 348"/>
            <p:cNvSpPr/>
            <p:nvPr/>
          </p:nvSpPr>
          <p:spPr>
            <a:xfrm>
              <a:off x="4140" y="4164"/>
              <a:ext cx="360" cy="361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>
              <a:off x="5400" y="4164"/>
              <a:ext cx="362" cy="361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Shape 350"/>
            <p:cNvSpPr/>
            <p:nvPr/>
          </p:nvSpPr>
          <p:spPr>
            <a:xfrm>
              <a:off x="6660" y="4164"/>
              <a:ext cx="362" cy="361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Shape 351"/>
            <p:cNvSpPr/>
            <p:nvPr/>
          </p:nvSpPr>
          <p:spPr>
            <a:xfrm>
              <a:off x="8100" y="4164"/>
              <a:ext cx="362" cy="361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Shape 352"/>
            <p:cNvSpPr/>
            <p:nvPr/>
          </p:nvSpPr>
          <p:spPr>
            <a:xfrm>
              <a:off x="9360" y="4164"/>
              <a:ext cx="362" cy="361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Shape 353"/>
            <p:cNvSpPr/>
            <p:nvPr/>
          </p:nvSpPr>
          <p:spPr>
            <a:xfrm>
              <a:off x="8821" y="5243"/>
              <a:ext cx="361" cy="36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4140" y="5603"/>
              <a:ext cx="360" cy="361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Shape 355"/>
            <p:cNvSpPr/>
            <p:nvPr/>
          </p:nvSpPr>
          <p:spPr>
            <a:xfrm>
              <a:off x="5400" y="5603"/>
              <a:ext cx="360" cy="362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6" name="Shape 356"/>
            <p:cNvCxnSpPr/>
            <p:nvPr/>
          </p:nvCxnSpPr>
          <p:spPr>
            <a:xfrm>
              <a:off x="5580" y="2892"/>
              <a:ext cx="108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Shape 357"/>
            <p:cNvCxnSpPr/>
            <p:nvPr/>
          </p:nvCxnSpPr>
          <p:spPr>
            <a:xfrm rot="10800000">
              <a:off x="2700" y="3804"/>
              <a:ext cx="0" cy="36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Shape 358"/>
            <p:cNvCxnSpPr/>
            <p:nvPr/>
          </p:nvCxnSpPr>
          <p:spPr>
            <a:xfrm rot="10800000">
              <a:off x="5580" y="3780"/>
              <a:ext cx="0" cy="36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Shape 359"/>
            <p:cNvCxnSpPr/>
            <p:nvPr/>
          </p:nvCxnSpPr>
          <p:spPr>
            <a:xfrm rot="10800000">
              <a:off x="6840" y="3780"/>
              <a:ext cx="0" cy="36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Shape 360"/>
            <p:cNvCxnSpPr/>
            <p:nvPr/>
          </p:nvCxnSpPr>
          <p:spPr>
            <a:xfrm rot="10800000">
              <a:off x="8280" y="3780"/>
              <a:ext cx="0" cy="36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Shape 361"/>
            <p:cNvCxnSpPr/>
            <p:nvPr/>
          </p:nvCxnSpPr>
          <p:spPr>
            <a:xfrm rot="10800000">
              <a:off x="4320" y="5220"/>
              <a:ext cx="0" cy="36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Shape 362"/>
            <p:cNvCxnSpPr/>
            <p:nvPr/>
          </p:nvCxnSpPr>
          <p:spPr>
            <a:xfrm rot="10800000">
              <a:off x="5580" y="5220"/>
              <a:ext cx="0" cy="36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Shape 363"/>
            <p:cNvCxnSpPr/>
            <p:nvPr/>
          </p:nvCxnSpPr>
          <p:spPr>
            <a:xfrm rot="10800000" flipH="1">
              <a:off x="9000" y="4344"/>
              <a:ext cx="1" cy="87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Shape 364"/>
            <p:cNvCxnSpPr/>
            <p:nvPr/>
          </p:nvCxnSpPr>
          <p:spPr>
            <a:xfrm>
              <a:off x="2700" y="3789"/>
              <a:ext cx="5580" cy="1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Shape 365"/>
            <p:cNvCxnSpPr/>
            <p:nvPr/>
          </p:nvCxnSpPr>
          <p:spPr>
            <a:xfrm>
              <a:off x="8460" y="4344"/>
              <a:ext cx="9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Shape 366"/>
            <p:cNvCxnSpPr/>
            <p:nvPr/>
          </p:nvCxnSpPr>
          <p:spPr>
            <a:xfrm rot="10800000" flipH="1">
              <a:off x="6120" y="2880"/>
              <a:ext cx="1" cy="924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Shape 367"/>
            <p:cNvCxnSpPr/>
            <p:nvPr/>
          </p:nvCxnSpPr>
          <p:spPr>
            <a:xfrm>
              <a:off x="4500" y="4344"/>
              <a:ext cx="9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Shape 368"/>
            <p:cNvCxnSpPr/>
            <p:nvPr/>
          </p:nvCxnSpPr>
          <p:spPr>
            <a:xfrm>
              <a:off x="4320" y="5229"/>
              <a:ext cx="1260" cy="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Shape 369"/>
            <p:cNvCxnSpPr/>
            <p:nvPr/>
          </p:nvCxnSpPr>
          <p:spPr>
            <a:xfrm>
              <a:off x="4860" y="4344"/>
              <a:ext cx="0" cy="9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Humans have 23 pairs (46 total) </a:t>
            </a:r>
            <a:b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chromosomes!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524000"/>
            <a:ext cx="53340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Sex-Linked Genetic Disorders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Sex-linked disorders:  </a:t>
            </a:r>
            <a:r>
              <a:rPr lang="en-US"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genes for disease found on the </a:t>
            </a:r>
            <a:br>
              <a:rPr lang="en-US"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chromosome (rarely found on the Y).</a:t>
            </a:r>
          </a:p>
          <a:p>
            <a:pPr marL="342900" marR="0" lvl="0" indent="-342900" algn="l" rtl="0"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Lab:  Red-Green Colorblindness</a:t>
            </a:r>
          </a:p>
        </p:txBody>
      </p:sp>
      <p:pic>
        <p:nvPicPr>
          <p:cNvPr id="377" name="Shape 3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2305050"/>
            <a:ext cx="203835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Shape 3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7200" y="2309296"/>
            <a:ext cx="4019550" cy="4329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Shape 3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3000" y="457200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Colorblind Lab</a:t>
            </a:r>
          </a:p>
        </p:txBody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Female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</a:t>
            </a:r>
            <a:r>
              <a:rPr lang="en-US" sz="295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Female (carrier)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95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95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Colorblind Female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XY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Male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95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Colorblind Male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Colorblind Lab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 Punnett Square.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Sex-Linked Traits</a:t>
            </a:r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the Blanks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________ children received an X-chromosome from their father.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_______ children received a Y-chromosome from their father.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always a ______ chance of getting a boy and a _____ chance of getting a girl.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male offspring would inherit an X-linked genetic disorder, like colorblindness, from his 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Sex-Linked Recessive Disorders</a:t>
            </a:r>
            <a:b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(Most likely to be observed in </a:t>
            </a:r>
            <a:r>
              <a:rPr lang="en-US" sz="395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males</a:t>
            </a: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Red-green </a:t>
            </a:r>
            <a:b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colorblindness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Hemophilia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rgbClr val="002060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Blood does not clot.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Duchenne’s muscular </a:t>
            </a:r>
            <a:b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dystrophy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rgbClr val="002060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Muscle degeneration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5" name="Shape 4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1524000"/>
            <a:ext cx="1993453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Shape 4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4620577"/>
            <a:ext cx="2209800" cy="2237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Shape 4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33800" y="1524000"/>
            <a:ext cx="2133599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Incomplete Dominance</a:t>
            </a:r>
          </a:p>
        </p:txBody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Snapdragon Flower Color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RR = red, Rr = pink, rr = white</a:t>
            </a:r>
          </a:p>
        </p:txBody>
      </p:sp>
      <p:pic>
        <p:nvPicPr>
          <p:cNvPr id="414" name="Shape 4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2514600"/>
            <a:ext cx="4724400" cy="40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Codominance</a:t>
            </a:r>
            <a:b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Both alleles are expressed</a:t>
            </a:r>
          </a:p>
        </p:txBody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76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&amp; W checkered chickens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Calico cat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Roan cattle</a:t>
            </a:r>
          </a:p>
        </p:txBody>
      </p:sp>
      <p:pic>
        <p:nvPicPr>
          <p:cNvPr id="421" name="Shape 4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3810000"/>
            <a:ext cx="3581400" cy="2447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600200"/>
            <a:ext cx="3433906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Shape 4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7800" y="3962400"/>
            <a:ext cx="3124200" cy="2543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Codominance (in humans)</a:t>
            </a:r>
          </a:p>
        </p:txBody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Sickle Cell Anemia 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Mutation in hemoglobin  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Resistance to malaria (AS)</a:t>
            </a:r>
          </a:p>
        </p:txBody>
      </p:sp>
      <p:pic>
        <p:nvPicPr>
          <p:cNvPr id="430" name="Shape 4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3276600"/>
            <a:ext cx="44704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Shape 4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7800" y="3657600"/>
            <a:ext cx="3551745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Shape 432"/>
          <p:cNvSpPr txBox="1"/>
          <p:nvPr/>
        </p:nvSpPr>
        <p:spPr>
          <a:xfrm>
            <a:off x="5257800" y="1143000"/>
            <a:ext cx="3581400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= normal shape  </a:t>
            </a:r>
            <a:b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 = sickle-shaped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AS x AS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Codominance (in humans)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 Blood Type: multiple alleles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</a:t>
            </a:r>
          </a:p>
        </p:txBody>
      </p:sp>
      <p:pic>
        <p:nvPicPr>
          <p:cNvPr id="439" name="Shape 4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2667000"/>
            <a:ext cx="7256319" cy="39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Blood Type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blood type observed if the person has the genotype below?</a:t>
            </a:r>
            <a:b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Times New Roman"/>
              <a:buAutoNum type="arabicParenR"/>
            </a:pPr>
            <a:r>
              <a:rPr lang="en-US" sz="29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95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9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95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9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I</a:t>
            </a:r>
            <a:r>
              <a:rPr lang="en-US" sz="295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9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: ______________</a:t>
            </a:r>
            <a:br>
              <a:rPr lang="en-US" sz="29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95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Times New Roman"/>
              <a:buAutoNum type="arabicParenR"/>
            </a:pPr>
            <a:r>
              <a:rPr lang="en-US" sz="29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95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29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95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29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I</a:t>
            </a:r>
            <a:r>
              <a:rPr lang="en-US" sz="295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29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: ______________</a:t>
            </a:r>
            <a:br>
              <a:rPr lang="en-US" sz="29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95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Times New Roman"/>
              <a:buAutoNum type="arabicParenR"/>
            </a:pPr>
            <a:r>
              <a:rPr lang="en-US" sz="29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95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9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95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29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: ______________</a:t>
            </a:r>
            <a:br>
              <a:rPr lang="en-US" sz="29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95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Times New Roman"/>
              <a:buAutoNum type="arabicParenR"/>
            </a:pPr>
            <a:r>
              <a:rPr lang="en-US" sz="29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 : _____________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Calibri"/>
              <a:buNone/>
            </a:pPr>
            <a:endParaRPr sz="2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Meiosis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0" y="1219200"/>
            <a:ext cx="9144000" cy="54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Meiosis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To produce sex cells (gametes).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Stages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</a:p>
          <a:p>
            <a:pPr marL="742950" marR="0" lvl="1" indent="-285750" algn="l" rtl="0">
              <a:spcBef>
                <a:spcPts val="4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Interphase, Prophase I,  Metaphase I,  Anaphase I, Telophase I, Interkinesis,                             </a:t>
            </a:r>
            <a:b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Prophase II, Metaphase II, Anaphase II, Telophase II, Cytokinesis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8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Reproduction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cell divides into 4 non-identical gametes.  </a:t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gametes (sperm and egg) come together to form a zygote (fertilized cell).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5105400" y="6019800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Meiosis Animation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5105400" y="6324600"/>
            <a:ext cx="22098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Mitosis animation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Polygenic Inheritance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Polygenic Inheritance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Some traits are controlled by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genes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Human Skin Color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Human Eye color 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Stem length</a:t>
            </a:r>
          </a:p>
          <a:p>
            <a:pPr marL="1143000" marR="0" lvl="2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aabbcc  =  4 cm</a:t>
            </a:r>
          </a:p>
          <a:p>
            <a:pPr marL="1143000" marR="0" lvl="2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AABBCC = 16 cm</a:t>
            </a:r>
          </a:p>
        </p:txBody>
      </p:sp>
      <p:pic>
        <p:nvPicPr>
          <p:cNvPr id="452" name="Shape 4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4629150"/>
            <a:ext cx="2790825" cy="2228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3" name="Shape 453"/>
          <p:cNvGrpSpPr/>
          <p:nvPr/>
        </p:nvGrpSpPr>
        <p:grpSpPr>
          <a:xfrm>
            <a:off x="6096000" y="1905000"/>
            <a:ext cx="2857500" cy="2514600"/>
            <a:chOff x="6057900" y="4343400"/>
            <a:chExt cx="2857500" cy="2514600"/>
          </a:xfrm>
        </p:grpSpPr>
        <p:pic>
          <p:nvPicPr>
            <p:cNvPr id="454" name="Shape 45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57900" y="4343400"/>
              <a:ext cx="2857500" cy="251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5" name="Shape 455"/>
            <p:cNvSpPr/>
            <p:nvPr/>
          </p:nvSpPr>
          <p:spPr>
            <a:xfrm>
              <a:off x="6400800" y="5486400"/>
              <a:ext cx="2133600" cy="2286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Disorders</a:t>
            </a:r>
          </a:p>
        </p:txBody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229600" cy="57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7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Nondisjunction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742950" marR="0" lvl="1" indent="-285750" algn="l" rtl="0">
              <a:spcBef>
                <a:spcPts val="34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Turner’s Syndrome – XO</a:t>
            </a:r>
          </a:p>
          <a:p>
            <a:pPr marL="742950" marR="0" lvl="1" indent="-285750" algn="l" rtl="0">
              <a:spcBef>
                <a:spcPts val="34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Klinefelter’s Syndrome – XXY</a:t>
            </a:r>
          </a:p>
          <a:p>
            <a:pPr marL="742950" marR="0" lvl="1" indent="-285750" algn="l" rtl="0">
              <a:spcBef>
                <a:spcPts val="34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Down’s Syndrome (Trisomy 21) – three chromosome #21</a:t>
            </a:r>
            <a:b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7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Autosomal Recessive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742950" marR="0" lvl="1" indent="-285750" algn="l" rtl="0">
              <a:spcBef>
                <a:spcPts val="34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Phenylketonuria (PKU)  -  cannot break down amino acid (phenylalanine)</a:t>
            </a:r>
          </a:p>
          <a:p>
            <a:pPr marL="742950" marR="0" lvl="1" indent="-285750" algn="l" rtl="0">
              <a:spcBef>
                <a:spcPts val="34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Sickle Cell Anemia – carriers resistance to malaria, mutation in hemoglobin</a:t>
            </a:r>
          </a:p>
          <a:p>
            <a:pPr marL="742950" marR="0" lvl="1" indent="-285750" algn="l" rtl="0">
              <a:spcBef>
                <a:spcPts val="34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Tay-Sachs Disease – neurological disorder</a:t>
            </a:r>
          </a:p>
          <a:p>
            <a:pPr marL="742950" marR="0" lvl="1" indent="-285750" algn="l" rtl="0">
              <a:spcBef>
                <a:spcPts val="34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Cystic fibrosis – build-up of mucus in lungs &amp; digestive system</a:t>
            </a:r>
            <a:b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7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Autosomal Dominant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742950" marR="0" lvl="1" indent="-285750" algn="l" rtl="0">
              <a:spcBef>
                <a:spcPts val="34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Huntington’s Disease – breakdown of areas of the brain, fatal</a:t>
            </a:r>
            <a:b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7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Sex-linked Recessive (more likely to be observed in males)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742950" marR="0" lvl="1" indent="-285750" algn="l" rtl="0">
              <a:spcBef>
                <a:spcPts val="34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Red-green colorblindness</a:t>
            </a:r>
          </a:p>
          <a:p>
            <a:pPr marL="742950" marR="0" lvl="1" indent="-285750" algn="l" rtl="0">
              <a:spcBef>
                <a:spcPts val="34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Duchenne’s muscular dystrophy – muscle degeneration</a:t>
            </a:r>
          </a:p>
          <a:p>
            <a:pPr marL="742950" marR="0" lvl="1" indent="-285750" algn="l" rtl="0">
              <a:spcBef>
                <a:spcPts val="34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Hemophilia – blood does not clot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Diploid vs. Haploid</a:t>
            </a:r>
          </a:p>
        </p:txBody>
      </p:sp>
      <p:grpSp>
        <p:nvGrpSpPr>
          <p:cNvPr id="124" name="Shape 124"/>
          <p:cNvGrpSpPr/>
          <p:nvPr/>
        </p:nvGrpSpPr>
        <p:grpSpPr>
          <a:xfrm>
            <a:off x="533400" y="1524000"/>
            <a:ext cx="7924800" cy="1447800"/>
            <a:chOff x="381000" y="4114800"/>
            <a:chExt cx="8577001" cy="1688550"/>
          </a:xfrm>
        </p:grpSpPr>
        <p:pic>
          <p:nvPicPr>
            <p:cNvPr id="125" name="Shape 125"/>
            <p:cNvPicPr preferRelativeResize="0"/>
            <p:nvPr/>
          </p:nvPicPr>
          <p:blipFill rotWithShape="1">
            <a:blip r:embed="rId3">
              <a:alphaModFix/>
            </a:blip>
            <a:srcRect l="73746" t="5780" r="4424" b="55492"/>
            <a:stretch/>
          </p:blipFill>
          <p:spPr>
            <a:xfrm>
              <a:off x="4648200" y="4114800"/>
              <a:ext cx="1435876" cy="1463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Shape 126"/>
            <p:cNvPicPr preferRelativeResize="0"/>
            <p:nvPr/>
          </p:nvPicPr>
          <p:blipFill rotWithShape="1">
            <a:blip r:embed="rId3">
              <a:alphaModFix/>
            </a:blip>
            <a:srcRect l="43657" t="51791" r="35693" b="7861"/>
            <a:stretch/>
          </p:blipFill>
          <p:spPr>
            <a:xfrm>
              <a:off x="381000" y="4191000"/>
              <a:ext cx="1358937" cy="15250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Shape 127"/>
            <p:cNvPicPr preferRelativeResize="0"/>
            <p:nvPr/>
          </p:nvPicPr>
          <p:blipFill rotWithShape="1">
            <a:blip r:embed="rId3">
              <a:alphaModFix/>
            </a:blip>
            <a:srcRect l="4129" t="49479" r="73745" b="7861"/>
            <a:stretch/>
          </p:blipFill>
          <p:spPr>
            <a:xfrm>
              <a:off x="3352800" y="4191000"/>
              <a:ext cx="1456073" cy="161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Shape 128"/>
            <p:cNvPicPr preferRelativeResize="0"/>
            <p:nvPr/>
          </p:nvPicPr>
          <p:blipFill rotWithShape="1">
            <a:blip r:embed="rId3">
              <a:alphaModFix/>
            </a:blip>
            <a:srcRect l="4129" r="76697" b="55492"/>
            <a:stretch/>
          </p:blipFill>
          <p:spPr>
            <a:xfrm>
              <a:off x="7696200" y="4114800"/>
              <a:ext cx="1261801" cy="16819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Shape 129"/>
            <p:cNvPicPr preferRelativeResize="0"/>
            <p:nvPr/>
          </p:nvPicPr>
          <p:blipFill rotWithShape="1">
            <a:blip r:embed="rId3">
              <a:alphaModFix/>
            </a:blip>
            <a:srcRect l="41447" t="4946" r="36842" b="55475"/>
            <a:stretch/>
          </p:blipFill>
          <p:spPr>
            <a:xfrm>
              <a:off x="1905000" y="4191000"/>
              <a:ext cx="1428182" cy="1495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Shape 130"/>
            <p:cNvPicPr preferRelativeResize="0"/>
            <p:nvPr/>
          </p:nvPicPr>
          <p:blipFill rotWithShape="1">
            <a:blip r:embed="rId3">
              <a:alphaModFix/>
            </a:blip>
            <a:srcRect l="76315" t="51791" r="2411" b="7861"/>
            <a:stretch/>
          </p:blipFill>
          <p:spPr>
            <a:xfrm>
              <a:off x="6248400" y="4191000"/>
              <a:ext cx="1399330" cy="15250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Shape 131"/>
          <p:cNvSpPr txBox="1"/>
          <p:nvPr/>
        </p:nvSpPr>
        <p:spPr>
          <a:xfrm>
            <a:off x="0" y="914400"/>
            <a:ext cx="20574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Mitosis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0" y="2971800"/>
            <a:ext cx="20574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Meiosis I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0" y="4648200"/>
            <a:ext cx="20574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Meiosis II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3581401"/>
            <a:ext cx="1009057" cy="99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5400" y="3505200"/>
            <a:ext cx="1066799" cy="106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92171" y="3420447"/>
            <a:ext cx="1089229" cy="107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33800" y="3505200"/>
            <a:ext cx="1388464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10200" y="3657600"/>
            <a:ext cx="1457325" cy="866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Shape 139"/>
          <p:cNvGrpSpPr/>
          <p:nvPr/>
        </p:nvGrpSpPr>
        <p:grpSpPr>
          <a:xfrm>
            <a:off x="7239000" y="3644900"/>
            <a:ext cx="1755775" cy="850900"/>
            <a:chOff x="3124200" y="2209800"/>
            <a:chExt cx="1755775" cy="850900"/>
          </a:xfrm>
        </p:grpSpPr>
        <p:pic>
          <p:nvPicPr>
            <p:cNvPr id="140" name="Shape 14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124200" y="2209800"/>
              <a:ext cx="836612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Shape 14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038600" y="2209800"/>
              <a:ext cx="841375" cy="82708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2" name="Shape 14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200" y="5181600"/>
            <a:ext cx="16764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05000" y="5181600"/>
            <a:ext cx="1752600" cy="866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Shape 144"/>
          <p:cNvGrpSpPr/>
          <p:nvPr/>
        </p:nvGrpSpPr>
        <p:grpSpPr>
          <a:xfrm>
            <a:off x="3886200" y="5257800"/>
            <a:ext cx="1600200" cy="762000"/>
            <a:chOff x="6019800" y="3505200"/>
            <a:chExt cx="2390775" cy="838200"/>
          </a:xfrm>
        </p:grpSpPr>
        <p:pic>
          <p:nvPicPr>
            <p:cNvPr id="145" name="Shape 14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019800" y="3505200"/>
              <a:ext cx="1171575" cy="838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Shape 146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239000" y="3505200"/>
              <a:ext cx="1171575" cy="838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7" name="Shape 14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819775" y="5257800"/>
            <a:ext cx="134302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239000" y="5181600"/>
            <a:ext cx="12954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734050" y="6096000"/>
            <a:ext cx="3181350" cy="781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Shape 150"/>
          <p:cNvCxnSpPr/>
          <p:nvPr/>
        </p:nvCxnSpPr>
        <p:spPr>
          <a:xfrm rot="5400000">
            <a:off x="7049294" y="6057106"/>
            <a:ext cx="381000" cy="1588"/>
          </a:xfrm>
          <a:prstGeom prst="straightConnector1">
            <a:avLst/>
          </a:prstGeom>
          <a:noFill/>
          <a:ln w="57150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51" name="Shape 151"/>
          <p:cNvSpPr txBox="1"/>
          <p:nvPr/>
        </p:nvSpPr>
        <p:spPr>
          <a:xfrm>
            <a:off x="609600" y="2743200"/>
            <a:ext cx="9906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2n = </a:t>
            </a: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2438400" y="2819400"/>
            <a:ext cx="3810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3733800" y="2819400"/>
            <a:ext cx="3810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5029200" y="2819400"/>
            <a:ext cx="3810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5943600" y="2819400"/>
            <a:ext cx="14478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 in each cell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7391400" y="2819400"/>
            <a:ext cx="17526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 in each cell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2819400" y="0"/>
            <a:ext cx="114300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2n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5181600" y="0"/>
            <a:ext cx="114300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228600" y="4495800"/>
            <a:ext cx="9144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2n = </a:t>
            </a: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1676400" y="4495800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2743200" y="4495800"/>
            <a:ext cx="457200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4267200" y="4495800"/>
            <a:ext cx="457200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5410200" y="4495800"/>
            <a:ext cx="1676400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 in each cell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7467600" y="4495800"/>
            <a:ext cx="1524000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 in each cell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304800" y="5955268"/>
            <a:ext cx="1219200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 in each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2286000" y="5943600"/>
            <a:ext cx="1219200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 in each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4038600" y="6019800"/>
            <a:ext cx="1219200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 in each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6477000" y="4876800"/>
            <a:ext cx="1676400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 in each cell!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7772400" y="5867400"/>
            <a:ext cx="1676400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 in each cell!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-2286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Diploid 		vs.     Haploid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876800" y="14478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</a:p>
          <a:p>
            <a:pPr marL="342900" marR="0" lvl="0" indent="-342900" algn="l" rtl="0">
              <a:spcBef>
                <a:spcPts val="72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set of chromosomes</a:t>
            </a:r>
            <a:b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72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Gametes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2"/>
          </p:nvPr>
        </p:nvSpPr>
        <p:spPr>
          <a:xfrm>
            <a:off x="381000" y="13716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(2n)</a:t>
            </a:r>
          </a:p>
          <a:p>
            <a:pPr marL="342900" marR="0" lvl="0" indent="-342900" algn="l" rtl="0">
              <a:spcBef>
                <a:spcPts val="72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sets of chromosomes</a:t>
            </a:r>
            <a:b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72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Somatic cells</a:t>
            </a:r>
          </a:p>
          <a:p>
            <a:pPr marL="342900" marR="0" lvl="0" indent="-342900" algn="l" rtl="0">
              <a:spcBef>
                <a:spcPts val="72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Zygote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Asexual Reproduction vs. Sexual Reproduction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Mitosis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Daughter DNA is exact replica of parent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parent,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daughter cells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Diploid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4572000" y="1143000"/>
            <a:ext cx="4495800" cy="563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Meiosis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gamete has a different assortment of alleles.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parent, 4 daughter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Haploid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types: sperm &amp; egg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Creates zygote after fertilization with a mix of both parents’ DNA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"/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VARIATION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endParaRPr sz="2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Genetic Variation Important?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0" y="12954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Calibri"/>
              <a:buChar char="•"/>
            </a:pPr>
            <a:r>
              <a:rPr lang="en-US" sz="2700" b="1" i="1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This classroom represents </a:t>
            </a:r>
            <a:br>
              <a:rPr lang="en-US" sz="2700" b="1" i="1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00" b="1" i="1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entire human population</a:t>
            </a:r>
            <a:r>
              <a:rPr lang="en-US" sz="2700" b="0" i="1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Calibri"/>
              <a:buNone/>
            </a:pPr>
            <a:endParaRPr sz="27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giant bird predator only preys</a:t>
            </a:r>
            <a:b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humans taller than 6 feet.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Calibri"/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solar flare causes blindness in </a:t>
            </a:r>
            <a:b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brown-eyed humans. 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Calibri"/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Calibri"/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CEO of Microsoft is left-handed and </a:t>
            </a:r>
            <a:b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starts designing programs that work better </a:t>
            </a:r>
            <a:b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humans who are left-handed.  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3352800"/>
            <a:ext cx="1504950" cy="14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1524000"/>
            <a:ext cx="1981200" cy="191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7000" y="4969257"/>
            <a:ext cx="2514600" cy="1888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1051</Words>
  <Application>Microsoft Office PowerPoint</Application>
  <PresentationFormat>On-screen Show (4:3)</PresentationFormat>
  <Paragraphs>279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Times New Roman</vt:lpstr>
      <vt:lpstr>Office Theme</vt:lpstr>
      <vt:lpstr>Review - Mitosis</vt:lpstr>
      <vt:lpstr>New Term</vt:lpstr>
      <vt:lpstr>Humans have 23 pairs (46 total)  of chromosomes!</vt:lpstr>
      <vt:lpstr>Meiosis</vt:lpstr>
      <vt:lpstr>Diploid vs. Haploid</vt:lpstr>
      <vt:lpstr>Diploid   vs.     Haploid</vt:lpstr>
      <vt:lpstr>Asexual Reproduction vs. Sexual Reproduction</vt:lpstr>
      <vt:lpstr>GENETIC VARIATION</vt:lpstr>
      <vt:lpstr>Why is Genetic Variation Important?</vt:lpstr>
      <vt:lpstr>Asexual vs. Sexual Reproduction &amp; Variation</vt:lpstr>
      <vt:lpstr>Law of Segregation</vt:lpstr>
      <vt:lpstr>Law of Independent Assortment</vt:lpstr>
      <vt:lpstr>Crossing Over</vt:lpstr>
      <vt:lpstr>Sources of Variation</vt:lpstr>
      <vt:lpstr>Mitosis vs. Meiosis</vt:lpstr>
      <vt:lpstr>Meiosis - Revisited</vt:lpstr>
      <vt:lpstr>GENETIC DISORDERS – CAUSED BY MISTAKES DURING MEIOSIS</vt:lpstr>
      <vt:lpstr>Karyotypes</vt:lpstr>
      <vt:lpstr>Turner’s  Syndrome </vt:lpstr>
      <vt:lpstr>Klinefelter’s Syndrome:  </vt:lpstr>
      <vt:lpstr>Down Syndrome  (Trisomy 21)</vt:lpstr>
      <vt:lpstr>Punnett Square Practice</vt:lpstr>
      <vt:lpstr>Genetic Disorders</vt:lpstr>
      <vt:lpstr>Pedigree</vt:lpstr>
      <vt:lpstr>Types of Genetic Disorders</vt:lpstr>
      <vt:lpstr>Autosomal Genetic Disorders</vt:lpstr>
      <vt:lpstr>Autosomal Recessive Genetic Disorder</vt:lpstr>
      <vt:lpstr>Autosomal Genetic Disorders</vt:lpstr>
      <vt:lpstr>Complete the following pedigree…</vt:lpstr>
      <vt:lpstr>Sex-Linked Genetic Disorders</vt:lpstr>
      <vt:lpstr>Colorblind Lab</vt:lpstr>
      <vt:lpstr>Colorblind Lab</vt:lpstr>
      <vt:lpstr>Sex-Linked Traits</vt:lpstr>
      <vt:lpstr>Sex-Linked Recessive Disorders (Most likely to be observed in males)</vt:lpstr>
      <vt:lpstr>Incomplete Dominance</vt:lpstr>
      <vt:lpstr>Codominance - Both alleles are expressed</vt:lpstr>
      <vt:lpstr>Codominance (in humans)</vt:lpstr>
      <vt:lpstr>Codominance (in humans)</vt:lpstr>
      <vt:lpstr>Blood Type</vt:lpstr>
      <vt:lpstr>Polygenic Inheritance</vt:lpstr>
      <vt:lpstr>Genetic Disorders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- Mitosis</dc:title>
  <dc:creator>John Thomas</dc:creator>
  <cp:lastModifiedBy>John Thomas</cp:lastModifiedBy>
  <cp:revision>1</cp:revision>
  <dcterms:modified xsi:type="dcterms:W3CDTF">2017-11-01T17:24:20Z</dcterms:modified>
</cp:coreProperties>
</file>