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74" r:id="rId9"/>
    <p:sldId id="264" r:id="rId10"/>
    <p:sldId id="275" r:id="rId11"/>
    <p:sldId id="262" r:id="rId12"/>
    <p:sldId id="265" r:id="rId13"/>
    <p:sldId id="266" r:id="rId14"/>
    <p:sldId id="267" r:id="rId15"/>
    <p:sldId id="268" r:id="rId16"/>
    <p:sldId id="269" r:id="rId17"/>
    <p:sldId id="272" r:id="rId18"/>
    <p:sldId id="270" r:id="rId19"/>
    <p:sldId id="271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EDE9-D25F-4432-8EAA-F9E16EE52660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B98AC-2EF3-4C65-9CCE-F63A2D67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635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15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85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4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7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0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16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2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9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4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6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1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2F9CD-16FC-4625-96F7-878D88953BC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0B3A2-C996-4236-98D2-A938F3A0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5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 smtClean="0"/>
              <a:t>Cell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52" y="2783046"/>
            <a:ext cx="7600950" cy="32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Interphase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G1 Mitochondria and other organelles will make a copy of themselves. </a:t>
            </a:r>
          </a:p>
          <a:p>
            <a:r>
              <a:rPr lang="en-US" dirty="0" smtClean="0"/>
              <a:t>S. Chromosomes will make a copy of themselves also. </a:t>
            </a:r>
          </a:p>
          <a:p>
            <a:r>
              <a:rPr lang="en-US" dirty="0" smtClean="0"/>
              <a:t>G2. Cell will check to see if there is any error in the copies made.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27906"/>
            <a:ext cx="5859436" cy="5022374"/>
          </a:xfrm>
        </p:spPr>
      </p:pic>
    </p:spTree>
    <p:extLst>
      <p:ext uri="{BB962C8B-B14F-4D97-AF65-F5344CB8AC3E}">
        <p14:creationId xmlns:p14="http://schemas.microsoft.com/office/powerpoint/2010/main" val="3930430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16" y="145669"/>
            <a:ext cx="10515600" cy="6346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Stage 1: Prophase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216" y="780288"/>
            <a:ext cx="5967984" cy="6077712"/>
          </a:xfrm>
        </p:spPr>
        <p:txBody>
          <a:bodyPr>
            <a:noAutofit/>
          </a:bodyPr>
          <a:lstStyle/>
          <a:p>
            <a:r>
              <a:rPr lang="en-US" sz="3600" dirty="0" smtClean="0"/>
              <a:t>Chromatin condenses into distinct chromosomes (2 sister chromatids attached by the centromere).</a:t>
            </a:r>
          </a:p>
          <a:p>
            <a:r>
              <a:rPr lang="en-US" sz="3600" dirty="0" smtClean="0"/>
              <a:t>Nuclear membrane dissolves.</a:t>
            </a:r>
          </a:p>
          <a:p>
            <a:r>
              <a:rPr lang="en-US" sz="3600" dirty="0" smtClean="0"/>
              <a:t>Centrioles (animal cells) migrate to opposite ends of the cell.</a:t>
            </a:r>
          </a:p>
          <a:p>
            <a:r>
              <a:rPr lang="en-US" sz="3600" dirty="0" smtClean="0"/>
              <a:t>Spindle begins to form between centrioles &amp; attaches to centromeres.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18" y="160338"/>
            <a:ext cx="5429622" cy="3364991"/>
          </a:xfrm>
        </p:spPr>
      </p:pic>
      <p:sp>
        <p:nvSpPr>
          <p:cNvPr id="4" name="AutoShape 2" descr="https://cellbiology.med.unsw.edu.au/cellbiology/images/0/04/Mitosis-Prophase-NI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29" y="3810000"/>
            <a:ext cx="31699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20"/>
            <a:ext cx="10515600" cy="622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Stage 2: Metaphase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512" y="1049147"/>
            <a:ext cx="4157472" cy="43513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Spindle pulls chromosomes so they line up along the center (midline) of the cell.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86601"/>
            <a:ext cx="5943600" cy="357099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3793807"/>
            <a:ext cx="4450080" cy="30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105"/>
            <a:ext cx="10515600" cy="1064896"/>
          </a:xfrm>
        </p:spPr>
        <p:txBody>
          <a:bodyPr/>
          <a:lstStyle/>
          <a:p>
            <a:r>
              <a:rPr lang="en-US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Stage 3</a:t>
            </a:r>
            <a:r>
              <a:rPr lang="en-US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: Anaphase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56945"/>
            <a:ext cx="5181600" cy="4351338"/>
          </a:xfrm>
        </p:spPr>
        <p:txBody>
          <a:bodyPr/>
          <a:lstStyle/>
          <a:p>
            <a:r>
              <a:rPr lang="en-US" sz="4000" dirty="0" smtClean="0"/>
              <a:t>Sister chromatids are pulled apart &amp; move towards opposite poles (ends) of the cell.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0" y="0"/>
            <a:ext cx="4770120" cy="35775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3132614"/>
            <a:ext cx="4419599" cy="37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7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Stage 4: Telophase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" y="1382204"/>
            <a:ext cx="6303264" cy="5238179"/>
          </a:xfrm>
        </p:spPr>
        <p:txBody>
          <a:bodyPr>
            <a:noAutofit/>
          </a:bodyPr>
          <a:lstStyle/>
          <a:p>
            <a:r>
              <a:rPr lang="en-US" sz="3200" dirty="0" smtClean="0"/>
              <a:t>Chromatids reach opposite poles</a:t>
            </a:r>
          </a:p>
          <a:p>
            <a:pPr marL="0" indent="0">
              <a:buNone/>
            </a:pPr>
            <a:r>
              <a:rPr lang="en-US" sz="3200" dirty="0" smtClean="0"/>
              <a:t>of the cell.</a:t>
            </a:r>
          </a:p>
          <a:p>
            <a:r>
              <a:rPr lang="en-US" sz="3200" dirty="0" smtClean="0"/>
              <a:t>Chromosomes begin to uncoil    into chromatin.</a:t>
            </a:r>
          </a:p>
          <a:p>
            <a:r>
              <a:rPr lang="en-US" sz="3200" dirty="0" smtClean="0"/>
              <a:t>Spindle breaks down</a:t>
            </a:r>
          </a:p>
          <a:p>
            <a:r>
              <a:rPr lang="en-US" sz="3200" dirty="0" smtClean="0"/>
              <a:t>Nuclear envelope reforms around each set of chromosomes. </a:t>
            </a:r>
          </a:p>
          <a:p>
            <a:r>
              <a:rPr lang="en-US" sz="3200" dirty="0" smtClean="0"/>
              <a:t>A new phospholipid membrane begins to form between the two new nuclei.</a:t>
            </a:r>
          </a:p>
          <a:p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72" y="0"/>
            <a:ext cx="6205728" cy="358444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69" b="4326"/>
          <a:stretch/>
        </p:blipFill>
        <p:spPr>
          <a:xfrm>
            <a:off x="6437376" y="3654425"/>
            <a:ext cx="5605796" cy="296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Cytokinesis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224" y="1825625"/>
            <a:ext cx="3389376" cy="4351338"/>
          </a:xfrm>
        </p:spPr>
        <p:txBody>
          <a:bodyPr/>
          <a:lstStyle/>
          <a:p>
            <a:r>
              <a:rPr lang="en-US" sz="3600" dirty="0" smtClean="0"/>
              <a:t>Division of cytoplasm </a:t>
            </a:r>
          </a:p>
          <a:p>
            <a:r>
              <a:rPr lang="en-US" sz="3600" dirty="0" smtClean="0"/>
              <a:t>Formation of plasma membrane </a:t>
            </a:r>
            <a:br>
              <a:rPr lang="en-US" sz="3600" dirty="0" smtClean="0"/>
            </a:br>
            <a:r>
              <a:rPr lang="en-US" sz="3600" dirty="0" smtClean="0"/>
              <a:t>&amp; cell wall (plants)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58" y="0"/>
            <a:ext cx="4044967" cy="3033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05" y="3078755"/>
            <a:ext cx="3819528" cy="37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9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Mitosis 			Animal Mitosis  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87" y="2109216"/>
            <a:ext cx="5532441" cy="351875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41245"/>
            <a:ext cx="5221206" cy="33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26592"/>
          </a:xfrm>
        </p:spPr>
        <p:txBody>
          <a:bodyPr>
            <a:normAutofit/>
          </a:bodyPr>
          <a:lstStyle/>
          <a:p>
            <a:r>
              <a:rPr lang="en-US" dirty="0" smtClean="0"/>
              <a:t>Mitosis in </a:t>
            </a:r>
            <a:r>
              <a:rPr lang="en-US" dirty="0" err="1" smtClean="0"/>
              <a:t>Animls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64" y="1889760"/>
            <a:ext cx="8063484" cy="3787934"/>
          </a:xfrm>
        </p:spPr>
      </p:pic>
    </p:spTree>
    <p:extLst>
      <p:ext uri="{BB962C8B-B14F-4D97-AF65-F5344CB8AC3E}">
        <p14:creationId xmlns:p14="http://schemas.microsoft.com/office/powerpoint/2010/main" val="409732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Phases – To Help You Remember</a:t>
            </a:r>
          </a:p>
        </p:txBody>
      </p:sp>
      <p:graphicFrame>
        <p:nvGraphicFramePr>
          <p:cNvPr id="230" name="Shape 230"/>
          <p:cNvGraphicFramePr/>
          <p:nvPr>
            <p:extLst>
              <p:ext uri="{D42A27DB-BD31-4B8C-83A1-F6EECF244321}">
                <p14:modId xmlns:p14="http://schemas.microsoft.com/office/powerpoint/2010/main" val="1823385383"/>
              </p:ext>
            </p:extLst>
          </p:nvPr>
        </p:nvGraphicFramePr>
        <p:xfrm>
          <a:off x="438912" y="1417635"/>
          <a:ext cx="11350752" cy="505715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83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3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8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 dirty="0"/>
                        <a:t>Phase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Word Part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Memory Aid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 dirty="0"/>
                        <a:t>Interphase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“inter”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“between”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Prophase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“pro”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“early”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Metaphase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“meta”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“middle”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Anaphase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“ana”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moving “apart”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8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Telophase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“telo”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“far”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58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Cytokinesis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/>
                        <a:t>“cyto”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 dirty="0"/>
                        <a:t>“cytoplasm”   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 dirty="0"/>
                        <a:t>   division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101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How Often Cells Divide</a:t>
            </a:r>
          </a:p>
        </p:txBody>
      </p:sp>
      <p:graphicFrame>
        <p:nvGraphicFramePr>
          <p:cNvPr id="236" name="Shape 236"/>
          <p:cNvGraphicFramePr/>
          <p:nvPr>
            <p:extLst>
              <p:ext uri="{D42A27DB-BD31-4B8C-83A1-F6EECF244321}">
                <p14:modId xmlns:p14="http://schemas.microsoft.com/office/powerpoint/2010/main" val="689922025"/>
              </p:ext>
            </p:extLst>
          </p:nvPr>
        </p:nvGraphicFramePr>
        <p:xfrm>
          <a:off x="353568" y="1478280"/>
          <a:ext cx="11399520" cy="50500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699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60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3200" u="none" strike="noStrike" cap="none" dirty="0"/>
                        <a:t>Type of Cell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3200" u="none" strike="noStrike" cap="none"/>
                        <a:t>How Often Cells Divide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8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 dirty="0"/>
                        <a:t>Embryo Cells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30 minutes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8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Skin Cells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20 hours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8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Intestinal Cells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3 days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8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Blood Cells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3 months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8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/>
                        <a:t>Nerve Cells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4000" u="none" strike="noStrike" cap="none" dirty="0"/>
                        <a:t>Never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7" name="Shape 237"/>
          <p:cNvSpPr txBox="1"/>
          <p:nvPr/>
        </p:nvSpPr>
        <p:spPr>
          <a:xfrm>
            <a:off x="2667000" y="5943601"/>
            <a:ext cx="685800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2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Cancer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uncontrolled cell division</a:t>
            </a:r>
          </a:p>
        </p:txBody>
      </p:sp>
    </p:spTree>
    <p:extLst>
      <p:ext uri="{BB962C8B-B14F-4D97-AF65-F5344CB8AC3E}">
        <p14:creationId xmlns:p14="http://schemas.microsoft.com/office/powerpoint/2010/main" val="267081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407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ell Cycle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54076"/>
            <a:ext cx="5974080" cy="5912484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Char char="•"/>
            </a:pPr>
            <a:r>
              <a:rPr lang="en-US" sz="4300" dirty="0">
                <a:ea typeface="Calibri"/>
                <a:cs typeface="Calibri"/>
                <a:sym typeface="Calibri"/>
              </a:rPr>
              <a:t>Cell </a:t>
            </a:r>
            <a:r>
              <a:rPr lang="en-US" sz="4300" dirty="0" smtClean="0">
                <a:ea typeface="Calibri"/>
                <a:cs typeface="Calibri"/>
                <a:sym typeface="Calibri"/>
              </a:rPr>
              <a:t>Cycle</a:t>
            </a:r>
          </a:p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Char char="•"/>
            </a:pPr>
            <a:r>
              <a:rPr lang="en-US" sz="4300" dirty="0" smtClean="0">
                <a:ea typeface="Calibri"/>
                <a:cs typeface="Calibri"/>
                <a:sym typeface="Calibri"/>
              </a:rPr>
              <a:t>The </a:t>
            </a:r>
            <a:r>
              <a:rPr lang="en-US" sz="4300" dirty="0">
                <a:ea typeface="Calibri"/>
                <a:cs typeface="Calibri"/>
                <a:sym typeface="Calibri"/>
              </a:rPr>
              <a:t>growth &amp; division of a cell</a:t>
            </a:r>
            <a:br>
              <a:rPr lang="en-US" sz="4300" dirty="0">
                <a:ea typeface="Calibri"/>
                <a:cs typeface="Calibri"/>
                <a:sym typeface="Calibri"/>
              </a:rPr>
            </a:br>
            <a:endParaRPr lang="en-US" sz="4300" dirty="0"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640"/>
              </a:spcBef>
              <a:buClr>
                <a:schemeClr val="lt1"/>
              </a:buClr>
              <a:buSzPct val="100000"/>
              <a:buNone/>
            </a:pPr>
            <a:r>
              <a:rPr lang="en-US" sz="4300" dirty="0">
                <a:ea typeface="Calibri"/>
                <a:cs typeface="Calibri"/>
                <a:sym typeface="Calibri"/>
              </a:rPr>
              <a:t>Interphase</a:t>
            </a:r>
          </a:p>
          <a:p>
            <a:pPr marL="971550" lvl="1" indent="-514350">
              <a:spcBef>
                <a:spcPts val="560"/>
              </a:spcBef>
              <a:buClr>
                <a:schemeClr val="lt1"/>
              </a:buClr>
              <a:buSzPct val="100000"/>
              <a:buFont typeface="Calibri"/>
              <a:buChar char="–"/>
            </a:pPr>
            <a:r>
              <a:rPr lang="en-US" sz="4300" dirty="0">
                <a:ea typeface="Calibri"/>
                <a:cs typeface="Calibri"/>
                <a:sym typeface="Calibri"/>
              </a:rPr>
              <a:t>Growth &amp; DNA replication</a:t>
            </a:r>
          </a:p>
          <a:p>
            <a:pPr marL="0" lvl="0" indent="0">
              <a:spcBef>
                <a:spcPts val="640"/>
              </a:spcBef>
              <a:buClr>
                <a:schemeClr val="lt1"/>
              </a:buClr>
              <a:buSzPct val="100000"/>
              <a:buNone/>
            </a:pPr>
            <a:r>
              <a:rPr lang="en-US" sz="4300" dirty="0">
                <a:ea typeface="Calibri"/>
                <a:cs typeface="Calibri"/>
                <a:sym typeface="Calibri"/>
              </a:rPr>
              <a:t>Mitosis </a:t>
            </a:r>
          </a:p>
          <a:p>
            <a:pPr marL="971550" lvl="1" indent="-514350">
              <a:spcBef>
                <a:spcPts val="560"/>
              </a:spcBef>
              <a:buClr>
                <a:schemeClr val="lt1"/>
              </a:buClr>
              <a:buSzPct val="100000"/>
              <a:buFont typeface="Calibri"/>
              <a:buChar char="–"/>
            </a:pPr>
            <a:r>
              <a:rPr lang="en-US" sz="4300" dirty="0">
                <a:ea typeface="Calibri"/>
                <a:cs typeface="Calibri"/>
                <a:sym typeface="Calibri"/>
              </a:rPr>
              <a:t>Division of the nucleus </a:t>
            </a:r>
            <a:r>
              <a:rPr lang="en-US" sz="4300" dirty="0" smtClean="0">
                <a:ea typeface="Calibri"/>
                <a:cs typeface="Calibri"/>
                <a:sym typeface="Calibri"/>
              </a:rPr>
              <a:t> (</a:t>
            </a:r>
            <a:r>
              <a:rPr lang="en-US" sz="4300" dirty="0">
                <a:ea typeface="Calibri"/>
                <a:cs typeface="Calibri"/>
                <a:sym typeface="Calibri"/>
              </a:rPr>
              <a:t>4 Stages)</a:t>
            </a:r>
          </a:p>
          <a:p>
            <a:pPr marL="0" lvl="0" indent="0">
              <a:spcBef>
                <a:spcPts val="640"/>
              </a:spcBef>
              <a:buClr>
                <a:schemeClr val="lt1"/>
              </a:buClr>
              <a:buSzPct val="100000"/>
              <a:buNone/>
            </a:pPr>
            <a:r>
              <a:rPr lang="en-US" sz="4300" dirty="0">
                <a:ea typeface="Calibri"/>
                <a:cs typeface="Calibri"/>
                <a:sym typeface="Calibri"/>
              </a:rPr>
              <a:t>Cytokinesis </a:t>
            </a:r>
          </a:p>
          <a:p>
            <a:pPr marL="971550" lvl="1" indent="-514350">
              <a:spcBef>
                <a:spcPts val="560"/>
              </a:spcBef>
              <a:buClr>
                <a:schemeClr val="lt1"/>
              </a:buClr>
              <a:buSzPct val="100000"/>
              <a:buFont typeface="Calibri"/>
              <a:buChar char="–"/>
            </a:pPr>
            <a:r>
              <a:rPr lang="en-US" sz="4300" dirty="0">
                <a:ea typeface="Calibri"/>
                <a:cs typeface="Calibri"/>
                <a:sym typeface="Calibri"/>
              </a:rPr>
              <a:t>Division of the cytoplasm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68" y="158496"/>
            <a:ext cx="6656832" cy="302361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3" y="3164813"/>
            <a:ext cx="5693664" cy="36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3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How is DNA organized in the nucleus?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496" y="1825624"/>
            <a:ext cx="5315712" cy="4843399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Char char="•"/>
            </a:pPr>
            <a:r>
              <a:rPr lang="en-US" sz="3600" u="sng" dirty="0">
                <a:ea typeface="Calibri"/>
                <a:cs typeface="Calibri"/>
                <a:sym typeface="Calibri"/>
              </a:rPr>
              <a:t>Chromatin</a:t>
            </a:r>
          </a:p>
          <a:p>
            <a:pPr marL="742950" lvl="1" indent="-285750">
              <a:lnSpc>
                <a:spcPct val="8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Calibri"/>
              <a:buChar char="–"/>
            </a:pPr>
            <a:r>
              <a:rPr lang="en-US" sz="3600" dirty="0">
                <a:ea typeface="Calibri"/>
                <a:cs typeface="Calibri"/>
                <a:sym typeface="Calibri"/>
              </a:rPr>
              <a:t>Strands of DNA wrapped around proteins called histones.</a:t>
            </a:r>
          </a:p>
          <a:p>
            <a:pPr marL="742950" lvl="1" indent="-285750">
              <a:lnSpc>
                <a:spcPct val="8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Calibri"/>
              <a:buChar char="–"/>
            </a:pPr>
            <a:r>
              <a:rPr lang="en-US" sz="3600" dirty="0">
                <a:ea typeface="Calibri"/>
                <a:cs typeface="Calibri"/>
                <a:sym typeface="Calibri"/>
              </a:rPr>
              <a:t>Stays in this form most of the time</a:t>
            </a:r>
          </a:p>
          <a:p>
            <a:pPr marL="342900" lvl="0" indent="-342900">
              <a:lnSpc>
                <a:spcPct val="80000"/>
              </a:lnSpc>
              <a:spcBef>
                <a:spcPts val="544"/>
              </a:spcBef>
              <a:buClr>
                <a:schemeClr val="lt1"/>
              </a:buClr>
              <a:buSzPct val="100740"/>
              <a:buNone/>
            </a:pPr>
            <a:endParaRPr lang="en-US" sz="3600" u="sng" dirty="0"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08" y="1426464"/>
            <a:ext cx="6717792" cy="4013649"/>
          </a:xfrm>
        </p:spPr>
      </p:pic>
    </p:spTree>
    <p:extLst>
      <p:ext uri="{BB962C8B-B14F-4D97-AF65-F5344CB8AC3E}">
        <p14:creationId xmlns:p14="http://schemas.microsoft.com/office/powerpoint/2010/main" val="42237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Chromosomes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25624"/>
            <a:ext cx="4465320" cy="4351338"/>
          </a:xfrm>
        </p:spPr>
        <p:txBody>
          <a:bodyPr/>
          <a:lstStyle/>
          <a:p>
            <a:pPr marL="342900" lvl="0" indent="-342900">
              <a:lnSpc>
                <a:spcPct val="80000"/>
              </a:lnSpc>
              <a:spcBef>
                <a:spcPts val="540"/>
              </a:spcBef>
              <a:buClr>
                <a:schemeClr val="lt1"/>
              </a:buClr>
              <a:buSzPct val="100000"/>
              <a:buFont typeface="Calibri"/>
              <a:buChar char="•"/>
            </a:pPr>
            <a:r>
              <a:rPr lang="en-US" sz="3600" u="sng" dirty="0" smtClean="0">
                <a:ea typeface="Calibri"/>
                <a:cs typeface="Calibri"/>
                <a:sym typeface="Calibri"/>
              </a:rPr>
              <a:t>Chromosomes</a:t>
            </a:r>
          </a:p>
          <a:p>
            <a:pPr marL="742950" lvl="1" indent="-285750">
              <a:lnSpc>
                <a:spcPct val="8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Calibri"/>
              <a:buChar char="–"/>
            </a:pPr>
            <a:r>
              <a:rPr lang="en-US" sz="3600" dirty="0" smtClean="0">
                <a:ea typeface="Calibri"/>
                <a:cs typeface="Calibri"/>
                <a:sym typeface="Calibri"/>
              </a:rPr>
              <a:t>Long strands of chromatin are reorganized (condensed) into chromosomes during mitosis.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32" y="1621321"/>
            <a:ext cx="6973824" cy="4840439"/>
          </a:xfrm>
        </p:spPr>
      </p:pic>
    </p:spTree>
    <p:extLst>
      <p:ext uri="{BB962C8B-B14F-4D97-AF65-F5344CB8AC3E}">
        <p14:creationId xmlns:p14="http://schemas.microsoft.com/office/powerpoint/2010/main" val="38585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2" y="316357"/>
            <a:ext cx="12045696" cy="988187"/>
          </a:xfrm>
        </p:spPr>
        <p:txBody>
          <a:bodyPr/>
          <a:lstStyle/>
          <a:p>
            <a:r>
              <a:rPr lang="en-US" dirty="0" smtClean="0"/>
              <a:t>Humans have 23 pairs (46 total) of Chromosomes!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62" y="1085088"/>
            <a:ext cx="5656358" cy="5656358"/>
          </a:xfrm>
        </p:spPr>
      </p:pic>
    </p:spTree>
    <p:extLst>
      <p:ext uri="{BB962C8B-B14F-4D97-AF65-F5344CB8AC3E}">
        <p14:creationId xmlns:p14="http://schemas.microsoft.com/office/powerpoint/2010/main" val="282720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33"/>
            <a:ext cx="10515600" cy="1325563"/>
          </a:xfrm>
        </p:spPr>
        <p:txBody>
          <a:bodyPr/>
          <a:lstStyle/>
          <a:p>
            <a:r>
              <a:rPr lang="en-US" dirty="0" smtClean="0"/>
              <a:t>Chromosome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" y="1377696"/>
            <a:ext cx="4742688" cy="5303519"/>
          </a:xfrm>
        </p:spPr>
        <p:txBody>
          <a:bodyPr>
            <a:noAutofit/>
          </a:bodyPr>
          <a:lstStyle/>
          <a:p>
            <a:r>
              <a:rPr lang="en-US" sz="3200" dirty="0" smtClean="0"/>
              <a:t>Sister Chromatids</a:t>
            </a:r>
          </a:p>
          <a:p>
            <a:r>
              <a:rPr lang="en-US" sz="3200" dirty="0" smtClean="0"/>
              <a:t>After DNA is copied, 2 sister chromatids exist (each containing the same genetic information).</a:t>
            </a:r>
          </a:p>
          <a:p>
            <a:r>
              <a:rPr lang="en-US" sz="3200" dirty="0" smtClean="0"/>
              <a:t>Centromere Holds sister chromatids together.</a:t>
            </a:r>
          </a:p>
          <a:p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9" b="8387"/>
          <a:stretch/>
        </p:blipFill>
        <p:spPr>
          <a:xfrm>
            <a:off x="5437632" y="52133"/>
            <a:ext cx="6461760" cy="6758120"/>
          </a:xfrm>
        </p:spPr>
      </p:pic>
    </p:spTree>
    <p:extLst>
      <p:ext uri="{BB962C8B-B14F-4D97-AF65-F5344CB8AC3E}">
        <p14:creationId xmlns:p14="http://schemas.microsoft.com/office/powerpoint/2010/main" val="2074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Centrioles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" y="1690688"/>
            <a:ext cx="4276344" cy="4729226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Centrioles (animal cells only)</a:t>
            </a:r>
          </a:p>
          <a:p>
            <a:r>
              <a:rPr lang="en-US" sz="3600" dirty="0" smtClean="0"/>
              <a:t>Small, dark cylindrical structures located just outside the nucleus</a:t>
            </a:r>
          </a:p>
          <a:p>
            <a:r>
              <a:rPr lang="en-US" sz="3600" dirty="0" smtClean="0"/>
              <a:t>Play role in separating sister chromatids</a:t>
            </a:r>
          </a:p>
          <a:p>
            <a:endParaRPr lang="en-US" dirty="0" smtClean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12" y="1121664"/>
            <a:ext cx="7876032" cy="4681728"/>
          </a:xfrm>
        </p:spPr>
      </p:pic>
    </p:spTree>
    <p:extLst>
      <p:ext uri="{BB962C8B-B14F-4D97-AF65-F5344CB8AC3E}">
        <p14:creationId xmlns:p14="http://schemas.microsoft.com/office/powerpoint/2010/main" val="33810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6133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Spindle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496" y="1255776"/>
            <a:ext cx="4852416" cy="530351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Spindle</a:t>
            </a:r>
          </a:p>
          <a:p>
            <a:r>
              <a:rPr lang="en-US" sz="3600" dirty="0" smtClean="0"/>
              <a:t>Football-shaped cage like structure consisting of thin fibers</a:t>
            </a:r>
          </a:p>
          <a:p>
            <a:r>
              <a:rPr lang="en-US" sz="3600" dirty="0" smtClean="0"/>
              <a:t>Attach to centromeres, line up chromosomes along midline of cell, and pull apart sister chromatids.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2" y="1255776"/>
            <a:ext cx="6852666" cy="4186460"/>
          </a:xfrm>
        </p:spPr>
      </p:pic>
    </p:spTree>
    <p:extLst>
      <p:ext uri="{BB962C8B-B14F-4D97-AF65-F5344CB8AC3E}">
        <p14:creationId xmlns:p14="http://schemas.microsoft.com/office/powerpoint/2010/main" val="272464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2057400" y="39624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9600" b="1" dirty="0">
                <a:latin typeface="Calibri"/>
                <a:ea typeface="Calibri"/>
                <a:cs typeface="Calibri"/>
                <a:sym typeface="Calibri"/>
              </a:rPr>
              <a:t>MITOSIS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002536"/>
            <a:ext cx="7741920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423</Words>
  <Application>Microsoft Office PowerPoint</Application>
  <PresentationFormat>Widescreen</PresentationFormat>
  <Paragraphs>93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Cell Cycle</vt:lpstr>
      <vt:lpstr>The Cell Cycle </vt:lpstr>
      <vt:lpstr>How is DNA organized in the nucleus?</vt:lpstr>
      <vt:lpstr>Chromosomes </vt:lpstr>
      <vt:lpstr>Humans have 23 pairs (46 total) of Chromosomes!</vt:lpstr>
      <vt:lpstr>Chromosome Structure</vt:lpstr>
      <vt:lpstr>Centrioles </vt:lpstr>
      <vt:lpstr>Spindle </vt:lpstr>
      <vt:lpstr>MITOSIS</vt:lpstr>
      <vt:lpstr>Interphase </vt:lpstr>
      <vt:lpstr>Stage 1: Prophase</vt:lpstr>
      <vt:lpstr>Stage 2: Metaphase</vt:lpstr>
      <vt:lpstr>Stage 3: Anaphase</vt:lpstr>
      <vt:lpstr>Stage 4: Telophase</vt:lpstr>
      <vt:lpstr>Cytokinesis</vt:lpstr>
      <vt:lpstr>Plant Mitosis    Animal Mitosis   </vt:lpstr>
      <vt:lpstr>Mitosis in Animls</vt:lpstr>
      <vt:lpstr>Phases – To Help You Remember</vt:lpstr>
      <vt:lpstr>How Often Cells Divide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Cycle</dc:title>
  <dc:creator>fireblaze</dc:creator>
  <cp:lastModifiedBy>John Thomas</cp:lastModifiedBy>
  <cp:revision>13</cp:revision>
  <dcterms:created xsi:type="dcterms:W3CDTF">2017-10-29T15:30:30Z</dcterms:created>
  <dcterms:modified xsi:type="dcterms:W3CDTF">2017-10-31T12:23:15Z</dcterms:modified>
</cp:coreProperties>
</file>