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lencoe.mcgraw-hill.com/sites/9834092339/student_view0/chapter39/calvin_cyc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Energy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Chloroplast…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24000"/>
            <a:ext cx="7315200" cy="5107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they obtain food?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Plants?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their own glucose from sunlight and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Animals?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eat plants (or other animals) to get glucose.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 on plants for oxygen.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19200"/>
            <a:ext cx="2997215" cy="24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8768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0884" y="3429000"/>
            <a:ext cx="2723116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leaves turn colors in the Fall?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504950"/>
            <a:ext cx="7143750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strikes chlorophyll (green pigment) in the thylakoid discs.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in chlorophyll are energized.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are transported from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to protein down an 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water molecule (H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 is split.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 (O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is released.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are restored to chlorophyll.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ATP is produced.</a:t>
            </a:r>
            <a:b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CO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air to form sugar (C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up the ATP supplied by the light reactions.</a:t>
            </a:r>
          </a:p>
        </p:txBody>
      </p:sp>
      <p:sp>
        <p:nvSpPr>
          <p:cNvPr id="195" name="Shape 195"/>
          <p:cNvSpPr/>
          <p:nvPr/>
        </p:nvSpPr>
        <p:spPr>
          <a:xfrm>
            <a:off x="7162800" y="1219200"/>
            <a:ext cx="990600" cy="411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7772400" y="2590800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REACTIONS</a:t>
            </a:r>
          </a:p>
        </p:txBody>
      </p:sp>
      <p:sp>
        <p:nvSpPr>
          <p:cNvPr id="197" name="Shape 197"/>
          <p:cNvSpPr/>
          <p:nvPr/>
        </p:nvSpPr>
        <p:spPr>
          <a:xfrm>
            <a:off x="7315200" y="5562600"/>
            <a:ext cx="9144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17365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8305800" y="5678269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 CYCLE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Cellular Respiration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Cellular Respiration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mitochondria break down food molecules to produce ATP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in all plants and animals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 of Respiration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require oxygen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no oxygen required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2971800"/>
            <a:ext cx="28575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Equation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6CO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+ 6H</a:t>
            </a:r>
            <a:r>
              <a:rPr lang="en-US" sz="27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+ energy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Parts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71550" marR="0" lvl="1" indent="-4635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Glycolysis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anaerobic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4635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Kreb’s Cycle (Citric Acid Cycle)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aerobic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46355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aerobic</a:t>
            </a:r>
          </a:p>
          <a:p>
            <a:pPr marL="971550" marR="0" lvl="1" indent="-46355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46355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Calibri"/>
              <a:buNone/>
            </a:pP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4635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if no oxygen is available???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239000" y="19812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(36 ATP)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5943600" y="3352800"/>
            <a:ext cx="2438400" cy="2057400"/>
            <a:chOff x="5943600" y="3352800"/>
            <a:chExt cx="2438400" cy="2057400"/>
          </a:xfrm>
        </p:grpSpPr>
        <p:sp>
          <p:nvSpPr>
            <p:cNvPr id="214" name="Shape 214"/>
            <p:cNvSpPr/>
            <p:nvPr/>
          </p:nvSpPr>
          <p:spPr>
            <a:xfrm>
              <a:off x="5943600" y="3352800"/>
              <a:ext cx="11430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7075714" y="3962400"/>
              <a:ext cx="1306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OXYGEN REQUIRED</a:t>
              </a:r>
            </a:p>
          </p:txBody>
        </p:sp>
      </p:grpSp>
      <p:grpSp>
        <p:nvGrpSpPr>
          <p:cNvPr id="216" name="Shape 216"/>
          <p:cNvGrpSpPr/>
          <p:nvPr/>
        </p:nvGrpSpPr>
        <p:grpSpPr>
          <a:xfrm>
            <a:off x="4038600" y="2667000"/>
            <a:ext cx="3657600" cy="457200"/>
            <a:chOff x="4038600" y="2667000"/>
            <a:chExt cx="3657600" cy="457200"/>
          </a:xfrm>
        </p:grpSpPr>
        <p:cxnSp>
          <p:nvCxnSpPr>
            <p:cNvPr id="217" name="Shape 217"/>
            <p:cNvCxnSpPr/>
            <p:nvPr/>
          </p:nvCxnSpPr>
          <p:spPr>
            <a:xfrm flipH="1">
              <a:off x="4038600" y="2895600"/>
              <a:ext cx="609600" cy="2286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18" name="Shape 218"/>
            <p:cNvSpPr txBox="1"/>
            <p:nvPr/>
          </p:nvSpPr>
          <p:spPr>
            <a:xfrm>
              <a:off x="4648200" y="2667000"/>
              <a:ext cx="3048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Produces only 2 ATP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19200"/>
            <a:ext cx="7391400" cy="535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7010400" y="152400"/>
            <a:ext cx="1905000" cy="24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 Glycolysis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Cytoplasm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6-carbon sugar) is broken down into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molecules of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pyruvic acid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3-carbon compound).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ATP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produced for each molecule of glucose broken down (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effective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 CO</a:t>
            </a:r>
            <a:r>
              <a:rPr lang="en-US" sz="2600" b="0" i="1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given off &amp; the process moves to the mitochondrion…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900" y="231223"/>
            <a:ext cx="1765300" cy="228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19200"/>
            <a:ext cx="7391400" cy="535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Kreb’s Cycle (Citric Acid Cycle)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Mitochondria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ATP and 4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produced.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NADH and FADH</a:t>
            </a:r>
            <a:r>
              <a:rPr lang="en-US" sz="2800" b="0" i="1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also produced.  </a:t>
            </a:r>
            <a:b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electron-carriers.  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2895600"/>
            <a:ext cx="348615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-5400000">
            <a:off x="-1481138" y="2862263"/>
            <a:ext cx="5715001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OCCURS IN PLANTS, ALGAE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685800"/>
            <a:ext cx="6477000" cy="578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19200"/>
            <a:ext cx="7391400" cy="535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Electron Transport Chain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Mitochondria (inner membrane)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Energized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sent from protein to protein, slowly releasing energy.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electron acceptor at the bottom of the electron transport chain is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oxygen reacts with hydrogen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form 2 molecules of H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(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ATP.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Font typeface="Calibri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595" y="4114801"/>
            <a:ext cx="3141405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00200"/>
            <a:ext cx="7620000" cy="468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COUNT…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Glycolysis →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Citric Acid Cycle →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 → 36 ATP produced!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 then loses a P to become ADP.  Energy is released and is used for chemical reactions.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 - Review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Glycolysis – 2 ATP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Kreb’s (Citric Acid) Cycle – 2 ATP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 – 32 ATP 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would happen if no oxygen were present?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934200" y="16764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anaerobic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934200" y="26670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934200" y="38100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aerobic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ANAEROBIC RESPIRATION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838200" y="40386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No Oxygen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Lactic Acid Fermentation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 Oxygen – Option 1)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Glucose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9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Glycolysis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produces 2 ATP</a:t>
            </a:r>
            <a:b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Lactic Acid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(returns NAD</a:t>
            </a:r>
            <a:r>
              <a:rPr lang="en-US" sz="295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 glycolysis can continue)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ATP produced per molecule of glucose.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Lactic acid build-up causes muscle fatigue during strenuous exercise.</a:t>
            </a:r>
          </a:p>
        </p:txBody>
      </p:sp>
      <p:sp>
        <p:nvSpPr>
          <p:cNvPr id="293" name="Shape 293"/>
          <p:cNvSpPr/>
          <p:nvPr/>
        </p:nvSpPr>
        <p:spPr>
          <a:xfrm>
            <a:off x="1600200" y="21336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600200" y="29718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788" y="914400"/>
            <a:ext cx="1763212" cy="262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Alcoholic Fermentation </a:t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 Oxygen – Option 2)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Glucose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9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Glycolysis 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produces 2 ATP</a:t>
            </a:r>
            <a:b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Ethanol + Carbon dioxide (CO</a:t>
            </a:r>
            <a:r>
              <a:rPr lang="en-US" sz="2950" b="1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ATP produced per molecule of glucose.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in yeast cells and bacteria.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making bread (CO</a:t>
            </a:r>
            <a:r>
              <a:rPr lang="en-US" sz="2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forms bubbles in dough) and alcoholic drinks.  </a:t>
            </a:r>
          </a:p>
        </p:txBody>
      </p:sp>
      <p:sp>
        <p:nvSpPr>
          <p:cNvPr id="302" name="Shape 302"/>
          <p:cNvSpPr/>
          <p:nvPr/>
        </p:nvSpPr>
        <p:spPr>
          <a:xfrm>
            <a:off x="1600200" y="21336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600200" y="30480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6002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Cellular Respiration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Aerobic Cellular Respiration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Anaerobic Cellular Respiration (Fermentation)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Energy-Storing Compound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6248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Adenosine Triphosphate (ATP)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ATP, energy is required.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ADP + P → ATP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Energy Required!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ATP loses a phosphate and changes to ADP, energy is released.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 → ADP + P 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Energy Released!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24000"/>
            <a:ext cx="2945174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962400"/>
            <a:ext cx="3124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071020"/>
            <a:ext cx="2847975" cy="244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Foldable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0"/>
            <a:ext cx="24765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0663" y="-26050875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0663" y="-26050875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0663" y="-26050875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3125" y="3524250"/>
            <a:ext cx="31908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800" y="3962400"/>
            <a:ext cx="2895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400" y="152400"/>
            <a:ext cx="28479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28600" y="4419600"/>
            <a:ext cx="183063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1905000"/>
            <a:ext cx="14287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Ethanol = alcohol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Anaerobic Respiration = Fermentation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Photosynthesis:</a:t>
            </a:r>
            <a:b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Picture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use the sun as their energy source.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 must store energy so that they can survive when the sun is not shining.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is stored in simple sugars (ex. glucose)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sugars are then combined into complex sugars (starches).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487989"/>
            <a:ext cx="3962400" cy="2370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Photosynthesis:</a:t>
            </a:r>
            <a:b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 Picture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light-dependent reactions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light energy is changed to chemical energy (ATP).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ATP is used in </a:t>
            </a: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light-independent reactions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sugar.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32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Equation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6 CO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 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+ light energy → C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 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867400" y="5562600"/>
            <a:ext cx="16002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GLUCOSE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(SUGAR)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Photosynthesis:</a:t>
            </a:r>
            <a:br>
              <a:rPr lang="en-US" sz="39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Light-Dependent Reactions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" y="1371600"/>
            <a:ext cx="73914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Chloroplasts (thylakoid discs)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strikes chlorophyll (green pigment) in the thylakoid discs.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in chlorophyll are energized. </a:t>
            </a: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are transported from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to protein down an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 transport chain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2590800"/>
            <a:ext cx="1676400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Shape 127"/>
          <p:cNvGrpSpPr/>
          <p:nvPr/>
        </p:nvGrpSpPr>
        <p:grpSpPr>
          <a:xfrm>
            <a:off x="4800600" y="4648200"/>
            <a:ext cx="3816216" cy="2209800"/>
            <a:chOff x="4800600" y="4648200"/>
            <a:chExt cx="3816216" cy="2209800"/>
          </a:xfrm>
        </p:grpSpPr>
        <p:pic>
          <p:nvPicPr>
            <p:cNvPr id="128" name="Shape 1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96000" y="4772025"/>
              <a:ext cx="2520816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/>
            <p:nvPr/>
          </p:nvSpPr>
          <p:spPr>
            <a:xfrm>
              <a:off x="7467600" y="4648200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</a:t>
              </a:r>
            </a:p>
          </p:txBody>
        </p:sp>
        <p:cxnSp>
          <p:nvCxnSpPr>
            <p:cNvPr id="130" name="Shape 130"/>
            <p:cNvCxnSpPr/>
            <p:nvPr/>
          </p:nvCxnSpPr>
          <p:spPr>
            <a:xfrm rot="5400000">
              <a:off x="7200900" y="5143500"/>
              <a:ext cx="457200" cy="228600"/>
            </a:xfrm>
            <a:prstGeom prst="straightConnector1">
              <a:avLst/>
            </a:prstGeom>
            <a:noFill/>
            <a:ln w="28575" cap="flat" cmpd="sng">
              <a:solidFill>
                <a:srgbClr val="538CD5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31" name="Shape 131"/>
            <p:cNvSpPr/>
            <p:nvPr/>
          </p:nvSpPr>
          <p:spPr>
            <a:xfrm>
              <a:off x="5943600" y="5105400"/>
              <a:ext cx="1066800" cy="685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ADP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4800600" y="5715000"/>
              <a:ext cx="1066800" cy="685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ATP</a:t>
              </a:r>
            </a:p>
          </p:txBody>
        </p:sp>
        <p:sp>
          <p:nvSpPr>
            <p:cNvPr id="133" name="Shape 133"/>
            <p:cNvSpPr/>
            <p:nvPr/>
          </p:nvSpPr>
          <p:spPr>
            <a:xfrm rot="2888793">
              <a:off x="5830315" y="5591511"/>
              <a:ext cx="384019" cy="685800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951" y="1143000"/>
            <a:ext cx="1934049" cy="129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Reactions (cont’d)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water molecule (H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O) is split.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 (O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is released.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Electrons are restored to chlorophyll.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ATP is produced.</a:t>
            </a:r>
          </a:p>
        </p:txBody>
      </p:sp>
      <p:grpSp>
        <p:nvGrpSpPr>
          <p:cNvPr id="141" name="Shape 141"/>
          <p:cNvGrpSpPr/>
          <p:nvPr/>
        </p:nvGrpSpPr>
        <p:grpSpPr>
          <a:xfrm>
            <a:off x="5257800" y="2362200"/>
            <a:ext cx="1676400" cy="1866014"/>
            <a:chOff x="4953000" y="838200"/>
            <a:chExt cx="1676400" cy="1866014"/>
          </a:xfrm>
        </p:grpSpPr>
        <p:sp>
          <p:nvSpPr>
            <p:cNvPr id="142" name="Shape 142"/>
            <p:cNvSpPr/>
            <p:nvPr/>
          </p:nvSpPr>
          <p:spPr>
            <a:xfrm rot="-948702">
              <a:off x="5041246" y="1695007"/>
              <a:ext cx="1371600" cy="83820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5867400" y="838200"/>
              <a:ext cx="7620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4400" b="1" i="0" u="none" strike="noStrike" cap="none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lang="en-US" sz="4400" b="1" i="0" u="none" strike="noStrike" cap="none" baseline="-25000">
                  <a:solidFill>
                    <a:srgbClr val="205867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</p:grpSp>
      <p:sp>
        <p:nvSpPr>
          <p:cNvPr id="144" name="Shape 144"/>
          <p:cNvSpPr txBox="1"/>
          <p:nvPr/>
        </p:nvSpPr>
        <p:spPr>
          <a:xfrm>
            <a:off x="2209800" y="2133600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b="1" i="0" u="none" strike="noStrike" cap="none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 → 2H</a:t>
            </a:r>
            <a:r>
              <a:rPr lang="en-US" sz="3200" b="1" i="0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+ ½ O</a:t>
            </a:r>
            <a:r>
              <a:rPr lang="en-US" sz="3200" b="1" i="0" u="none" strike="noStrike" cap="none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3962400" y="5257800"/>
            <a:ext cx="2286000" cy="1295400"/>
            <a:chOff x="4724400" y="5105400"/>
            <a:chExt cx="2286000" cy="1295400"/>
          </a:xfrm>
        </p:grpSpPr>
        <p:sp>
          <p:nvSpPr>
            <p:cNvPr id="146" name="Shape 146"/>
            <p:cNvSpPr/>
            <p:nvPr/>
          </p:nvSpPr>
          <p:spPr>
            <a:xfrm>
              <a:off x="5867400" y="5105400"/>
              <a:ext cx="1143000" cy="685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ADP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4724400" y="5715000"/>
              <a:ext cx="1143000" cy="6858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ATP</a:t>
              </a:r>
            </a:p>
          </p:txBody>
        </p:sp>
        <p:sp>
          <p:nvSpPr>
            <p:cNvPr id="148" name="Shape 148"/>
            <p:cNvSpPr/>
            <p:nvPr/>
          </p:nvSpPr>
          <p:spPr>
            <a:xfrm rot="2888793">
              <a:off x="5812072" y="5583360"/>
              <a:ext cx="384019" cy="734786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7162800" y="4114800"/>
            <a:ext cx="1981200" cy="1981199"/>
            <a:chOff x="7162800" y="4114800"/>
            <a:chExt cx="1981200" cy="1981199"/>
          </a:xfrm>
        </p:grpSpPr>
        <p:sp>
          <p:nvSpPr>
            <p:cNvPr id="150" name="Shape 150"/>
            <p:cNvSpPr/>
            <p:nvPr/>
          </p:nvSpPr>
          <p:spPr>
            <a:xfrm>
              <a:off x="7162800" y="4114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</a:t>
              </a:r>
            </a:p>
          </p:txBody>
        </p:sp>
        <p:pic>
          <p:nvPicPr>
            <p:cNvPr id="151" name="Shape 1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09951" y="4800600"/>
              <a:ext cx="1934049" cy="12953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2" name="Shape 152"/>
            <p:cNvCxnSpPr/>
            <p:nvPr/>
          </p:nvCxnSpPr>
          <p:spPr>
            <a:xfrm rot="-5400000" flipH="1">
              <a:off x="7465685" y="4722484"/>
              <a:ext cx="916315" cy="611515"/>
            </a:xfrm>
            <a:prstGeom prst="straightConnector1">
              <a:avLst/>
            </a:prstGeom>
            <a:noFill/>
            <a:ln w="57150" cap="flat" cmpd="sng">
              <a:solidFill>
                <a:srgbClr val="17365D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Photosynthesis: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 Cycle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Light-Independent Reactions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not needed.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lang="en-US" sz="29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Chloroplast (stroma)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eriod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2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taken from the air to form C</a:t>
            </a:r>
            <a:r>
              <a:rPr lang="en-US" sz="2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95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(sugar).  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eriod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takes 6 turns of the Calvin cycle to create one molecule of glucose.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AutoNum type="arabicPeriod"/>
            </a:pPr>
            <a:r>
              <a:rPr lang="en-US" sz="2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process uses the stored energy that was stored in ATP during the light reactions.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Calibri"/>
              <a:buNone/>
            </a:pPr>
            <a:endParaRPr sz="295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676400"/>
            <a:ext cx="2844192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 Cycle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Animation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1981200"/>
            <a:ext cx="61976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On-screen Show (4:3)</PresentationFormat>
  <Paragraphs>165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Cell Energy</vt:lpstr>
      <vt:lpstr>PHOTOSYNTHESIS - OCCURS IN PLANTS, ALGAE   </vt:lpstr>
      <vt:lpstr>Energy-Storing Compound</vt:lpstr>
      <vt:lpstr>Photosynthesis: The Big Picture</vt:lpstr>
      <vt:lpstr>Photosynthesis: The Big Picture</vt:lpstr>
      <vt:lpstr>Photosynthesis: Light-Dependent Reactions </vt:lpstr>
      <vt:lpstr>Light Reactions (cont’d)</vt:lpstr>
      <vt:lpstr>Photosynthesis: Calvin Cycle - Light-Independent Reactions</vt:lpstr>
      <vt:lpstr>Calvin Cycle</vt:lpstr>
      <vt:lpstr>In the Chloroplast…</vt:lpstr>
      <vt:lpstr>How do they obtain food?</vt:lpstr>
      <vt:lpstr>Why do leaves turn colors in the Fall?</vt:lpstr>
      <vt:lpstr>Photosynthesis</vt:lpstr>
      <vt:lpstr>Cellular Respiration</vt:lpstr>
      <vt:lpstr>Aerobic Cellular Respiration</vt:lpstr>
      <vt:lpstr>Aerobic Cellular Respiration</vt:lpstr>
      <vt:lpstr>Aerobic Cellular Respiration</vt:lpstr>
      <vt:lpstr>Aerobic Cellular Respiration</vt:lpstr>
      <vt:lpstr>Aerobic Cellular Respiration</vt:lpstr>
      <vt:lpstr>Aerobic Cellular Respiration</vt:lpstr>
      <vt:lpstr>Aerobic Cellular Respiration</vt:lpstr>
      <vt:lpstr>Electron Transport Chain</vt:lpstr>
      <vt:lpstr>Aerobic Cellular Respiration</vt:lpstr>
      <vt:lpstr>Aerobic Cellular Respiration - Review</vt:lpstr>
      <vt:lpstr>ANAEROBIC RESPIRATION</vt:lpstr>
      <vt:lpstr>Lactic Acid Fermentation  (No Oxygen – Option 1)</vt:lpstr>
      <vt:lpstr>Alcoholic Fermentation  (No Oxygen – Option 2)</vt:lpstr>
      <vt:lpstr>Contrast</vt:lpstr>
      <vt:lpstr>Contrast</vt:lpstr>
      <vt:lpstr>Foldable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</dc:title>
  <dc:creator>John Thomas</dc:creator>
  <cp:lastModifiedBy>John Thomas</cp:lastModifiedBy>
  <cp:revision>1</cp:revision>
  <dcterms:modified xsi:type="dcterms:W3CDTF">2017-10-16T20:22:29Z</dcterms:modified>
</cp:coreProperties>
</file>