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8" r:id="rId5"/>
    <p:sldId id="257" r:id="rId6"/>
    <p:sldId id="264" r:id="rId7"/>
    <p:sldId id="260" r:id="rId8"/>
    <p:sldId id="265" r:id="rId9"/>
    <p:sldId id="268" r:id="rId10"/>
    <p:sldId id="271" r:id="rId11"/>
    <p:sldId id="266" r:id="rId12"/>
    <p:sldId id="270" r:id="rId13"/>
    <p:sldId id="267" r:id="rId14"/>
    <p:sldId id="269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8FF5-5FF1-4898-8539-7CC013E9435F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4B23-A0F4-41E1-B0AC-9E54232F1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5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8FF5-5FF1-4898-8539-7CC013E9435F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4B23-A0F4-41E1-B0AC-9E54232F1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5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8FF5-5FF1-4898-8539-7CC013E9435F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4B23-A0F4-41E1-B0AC-9E54232F1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8FF5-5FF1-4898-8539-7CC013E9435F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4B23-A0F4-41E1-B0AC-9E54232F1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8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8FF5-5FF1-4898-8539-7CC013E9435F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4B23-A0F4-41E1-B0AC-9E54232F1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0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8FF5-5FF1-4898-8539-7CC013E9435F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4B23-A0F4-41E1-B0AC-9E54232F1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5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8FF5-5FF1-4898-8539-7CC013E9435F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4B23-A0F4-41E1-B0AC-9E54232F1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9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8FF5-5FF1-4898-8539-7CC013E9435F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4B23-A0F4-41E1-B0AC-9E54232F1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4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8FF5-5FF1-4898-8539-7CC013E9435F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4B23-A0F4-41E1-B0AC-9E54232F1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9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8FF5-5FF1-4898-8539-7CC013E9435F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4B23-A0F4-41E1-B0AC-9E54232F1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3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8FF5-5FF1-4898-8539-7CC013E9435F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4B23-A0F4-41E1-B0AC-9E54232F1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0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8FF5-5FF1-4898-8539-7CC013E9435F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74B23-A0F4-41E1-B0AC-9E54232F1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Transport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579" y="3509963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11990" r="60631" b="13674"/>
          <a:stretch/>
        </p:blipFill>
        <p:spPr>
          <a:xfrm>
            <a:off x="2601310" y="204952"/>
            <a:ext cx="5738649" cy="6653048"/>
          </a:xfrm>
        </p:spPr>
      </p:pic>
    </p:spTree>
    <p:extLst>
      <p:ext uri="{BB962C8B-B14F-4D97-AF65-F5344CB8AC3E}">
        <p14:creationId xmlns:p14="http://schemas.microsoft.com/office/powerpoint/2010/main" val="9040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Hypotonic Solutions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876" y="1825625"/>
            <a:ext cx="4774324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Hypotonic - concentration of dissolved </a:t>
            </a:r>
            <a:r>
              <a:rPr lang="en-US" sz="4000" dirty="0" smtClean="0"/>
              <a:t>substances </a:t>
            </a:r>
            <a:r>
              <a:rPr lang="en-US" sz="4000" dirty="0"/>
              <a:t>is lower than the cell </a:t>
            </a:r>
            <a:r>
              <a:rPr lang="en-US" sz="4000" dirty="0" smtClean="0"/>
              <a:t>so more </a:t>
            </a:r>
            <a:r>
              <a:rPr lang="en-US" sz="4000" dirty="0"/>
              <a:t>water outside the cell.  </a:t>
            </a:r>
            <a:r>
              <a:rPr lang="en-US" sz="4000" dirty="0" smtClean="0"/>
              <a:t>Cell </a:t>
            </a:r>
            <a:r>
              <a:rPr lang="en-US" sz="4000" dirty="0"/>
              <a:t>swells and becomes turgid or </a:t>
            </a:r>
            <a:r>
              <a:rPr lang="en-US" sz="4000" dirty="0" smtClean="0"/>
              <a:t>lysed</a:t>
            </a:r>
            <a:endParaRPr lang="en-US" sz="40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12093"/>
            <a:ext cx="6997304" cy="4664869"/>
          </a:xfrm>
        </p:spPr>
      </p:pic>
    </p:spTree>
    <p:extLst>
      <p:ext uri="{BB962C8B-B14F-4D97-AF65-F5344CB8AC3E}">
        <p14:creationId xmlns:p14="http://schemas.microsoft.com/office/powerpoint/2010/main" val="8057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4" t="11257" r="31762" b="12576"/>
          <a:stretch/>
        </p:blipFill>
        <p:spPr>
          <a:xfrm>
            <a:off x="3326524" y="-77902"/>
            <a:ext cx="5249917" cy="6935902"/>
          </a:xfrm>
        </p:spPr>
      </p:pic>
    </p:spTree>
    <p:extLst>
      <p:ext uri="{BB962C8B-B14F-4D97-AF65-F5344CB8AC3E}">
        <p14:creationId xmlns:p14="http://schemas.microsoft.com/office/powerpoint/2010/main" val="37457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Hypertonic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36090" cy="4351338"/>
          </a:xfrm>
        </p:spPr>
        <p:txBody>
          <a:bodyPr/>
          <a:lstStyle/>
          <a:p>
            <a:r>
              <a:rPr lang="en-US" sz="3600" dirty="0" smtClean="0"/>
              <a:t>concentration </a:t>
            </a:r>
            <a:r>
              <a:rPr lang="en-US" sz="3600" dirty="0"/>
              <a:t>of dissolved substances </a:t>
            </a:r>
            <a:r>
              <a:rPr lang="en-US" sz="3600" dirty="0" smtClean="0"/>
              <a:t>is greater </a:t>
            </a:r>
            <a:r>
              <a:rPr lang="en-US" sz="3600" dirty="0"/>
              <a:t>outside than inside the </a:t>
            </a:r>
            <a:r>
              <a:rPr lang="en-US" sz="3600" dirty="0" smtClean="0"/>
              <a:t>cell so </a:t>
            </a:r>
            <a:r>
              <a:rPr lang="en-US" sz="3600" dirty="0"/>
              <a:t>more water inside and it </a:t>
            </a:r>
            <a:r>
              <a:rPr lang="en-US" sz="3600" dirty="0" smtClean="0"/>
              <a:t>moves </a:t>
            </a:r>
            <a:r>
              <a:rPr lang="en-US" sz="3600" dirty="0"/>
              <a:t>out. Cell shrinks and become</a:t>
            </a:r>
          </a:p>
          <a:p>
            <a:pPr marL="0" indent="0">
              <a:buNone/>
            </a:pPr>
            <a:r>
              <a:rPr lang="en-US" sz="3600" dirty="0" smtClean="0"/>
              <a:t>   </a:t>
            </a:r>
            <a:r>
              <a:rPr lang="en-US" sz="3600" dirty="0"/>
              <a:t>flaccid.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04" y="305575"/>
            <a:ext cx="5419890" cy="6302198"/>
          </a:xfrm>
        </p:spPr>
      </p:pic>
    </p:spTree>
    <p:extLst>
      <p:ext uri="{BB962C8B-B14F-4D97-AF65-F5344CB8AC3E}">
        <p14:creationId xmlns:p14="http://schemas.microsoft.com/office/powerpoint/2010/main" val="30821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3" t="10158" r="3000" b="13093"/>
          <a:stretch/>
        </p:blipFill>
        <p:spPr>
          <a:xfrm>
            <a:off x="3468414" y="0"/>
            <a:ext cx="5439103" cy="6858000"/>
          </a:xfrm>
        </p:spPr>
      </p:pic>
    </p:spTree>
    <p:extLst>
      <p:ext uri="{BB962C8B-B14F-4D97-AF65-F5344CB8AC3E}">
        <p14:creationId xmlns:p14="http://schemas.microsoft.com/office/powerpoint/2010/main" val="38880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076" y="236483"/>
            <a:ext cx="5688724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Active Transport -movement of materials </a:t>
            </a:r>
            <a:r>
              <a:rPr lang="en-US" sz="3000" dirty="0" smtClean="0"/>
              <a:t>through </a:t>
            </a:r>
            <a:r>
              <a:rPr lang="en-US" sz="3000" dirty="0"/>
              <a:t>a membrane against the </a:t>
            </a:r>
            <a:r>
              <a:rPr lang="en-US" sz="3000" dirty="0" smtClean="0"/>
              <a:t>concentration gradient </a:t>
            </a:r>
            <a:r>
              <a:rPr lang="en-US" sz="3000" dirty="0"/>
              <a:t>(low to high) which requires energy (ATP)</a:t>
            </a:r>
          </a:p>
          <a:p>
            <a:pPr marL="0" indent="0">
              <a:buNone/>
            </a:pPr>
            <a:r>
              <a:rPr lang="en-US" sz="3000" dirty="0" smtClean="0"/>
              <a:t>Types:</a:t>
            </a:r>
          </a:p>
          <a:p>
            <a:pPr marL="0" indent="0">
              <a:buNone/>
            </a:pPr>
            <a:r>
              <a:rPr lang="en-US" sz="3000" dirty="0" smtClean="0"/>
              <a:t> </a:t>
            </a:r>
            <a:r>
              <a:rPr lang="en-US" sz="3000" dirty="0"/>
              <a:t>Endocytosis </a:t>
            </a:r>
            <a:endParaRPr lang="en-US" sz="3000" dirty="0" smtClean="0"/>
          </a:p>
          <a:p>
            <a:pPr>
              <a:buFontTx/>
              <a:buChar char="-"/>
            </a:pPr>
            <a:r>
              <a:rPr lang="en-US" sz="3000" dirty="0" smtClean="0"/>
              <a:t>Phagocytosis </a:t>
            </a:r>
            <a:r>
              <a:rPr lang="en-US" sz="3000" dirty="0"/>
              <a:t>(solids</a:t>
            </a:r>
            <a:r>
              <a:rPr lang="en-US" sz="3000" dirty="0" smtClean="0"/>
              <a:t>)</a:t>
            </a:r>
          </a:p>
          <a:p>
            <a:pPr>
              <a:buFontTx/>
              <a:buChar char="-"/>
            </a:pPr>
            <a:r>
              <a:rPr lang="en-US" sz="3000" dirty="0" smtClean="0"/>
              <a:t>Pinocytosis </a:t>
            </a:r>
            <a:r>
              <a:rPr lang="en-US" sz="3000" dirty="0"/>
              <a:t>(liquids</a:t>
            </a:r>
            <a:r>
              <a:rPr lang="en-US" sz="3000" dirty="0" smtClean="0"/>
              <a:t>)</a:t>
            </a:r>
          </a:p>
          <a:p>
            <a:pPr marL="0" indent="0">
              <a:buNone/>
            </a:pPr>
            <a:r>
              <a:rPr lang="en-US" sz="3000" dirty="0" smtClean="0"/>
              <a:t>- </a:t>
            </a:r>
            <a:r>
              <a:rPr lang="en-US" sz="3000" dirty="0"/>
              <a:t>Receptor-mediated</a:t>
            </a:r>
          </a:p>
          <a:p>
            <a:pPr marL="0" indent="0">
              <a:buNone/>
            </a:pPr>
            <a:r>
              <a:rPr lang="en-US" sz="3000" dirty="0" smtClean="0"/>
              <a:t>Exocytosis </a:t>
            </a:r>
            <a:r>
              <a:rPr lang="en-US" sz="3000" dirty="0"/>
              <a:t>- secretion, excretion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24304"/>
            <a:ext cx="5621465" cy="4477406"/>
          </a:xfrm>
        </p:spPr>
      </p:pic>
    </p:spTree>
    <p:extLst>
      <p:ext uri="{BB962C8B-B14F-4D97-AF65-F5344CB8AC3E}">
        <p14:creationId xmlns:p14="http://schemas.microsoft.com/office/powerpoint/2010/main" val="23577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Diffusion 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5"/>
            <a:ext cx="51211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Diffusion   -   the natural movement of </a:t>
            </a:r>
            <a:r>
              <a:rPr lang="en-US" sz="4000" dirty="0" smtClean="0"/>
              <a:t>molecules </a:t>
            </a:r>
            <a:r>
              <a:rPr lang="en-US" sz="4000" dirty="0"/>
              <a:t>from high</a:t>
            </a:r>
          </a:p>
          <a:p>
            <a:pPr marL="0" indent="0">
              <a:buNone/>
            </a:pPr>
            <a:r>
              <a:rPr lang="en-US" sz="4000" dirty="0" smtClean="0"/>
              <a:t>concentration </a:t>
            </a:r>
            <a:r>
              <a:rPr lang="en-US" sz="4000" dirty="0"/>
              <a:t>to lower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concentration </a:t>
            </a:r>
            <a:r>
              <a:rPr lang="en-US" sz="4000" dirty="0"/>
              <a:t>(with the </a:t>
            </a:r>
          </a:p>
          <a:p>
            <a:pPr marL="0" indent="0">
              <a:buNone/>
            </a:pPr>
            <a:r>
              <a:rPr lang="en-US" sz="4000" dirty="0" smtClean="0"/>
              <a:t>concentration </a:t>
            </a:r>
            <a:r>
              <a:rPr lang="en-US" sz="4000" dirty="0"/>
              <a:t>gradient).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138" y="0"/>
            <a:ext cx="6844862" cy="6844862"/>
          </a:xfrm>
        </p:spPr>
      </p:pic>
    </p:spTree>
    <p:extLst>
      <p:ext uri="{BB962C8B-B14F-4D97-AF65-F5344CB8AC3E}">
        <p14:creationId xmlns:p14="http://schemas.microsoft.com/office/powerpoint/2010/main" val="9224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Facilitated Diffusion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076" y="2355358"/>
            <a:ext cx="5625662" cy="3849961"/>
          </a:xfrm>
        </p:spPr>
        <p:txBody>
          <a:bodyPr/>
          <a:lstStyle/>
          <a:p>
            <a:r>
              <a:rPr lang="en-US" sz="4400" dirty="0"/>
              <a:t>Facilitated Diffusion - passive transport across </a:t>
            </a:r>
            <a:r>
              <a:rPr lang="en-US" sz="4400" dirty="0" smtClean="0"/>
              <a:t>the </a:t>
            </a:r>
            <a:r>
              <a:rPr lang="en-US" sz="4400" dirty="0"/>
              <a:t>membrane using transport (carrier) proteins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816879"/>
            <a:ext cx="5405273" cy="4388440"/>
          </a:xfrm>
        </p:spPr>
      </p:pic>
    </p:spTree>
    <p:extLst>
      <p:ext uri="{BB962C8B-B14F-4D97-AF65-F5344CB8AC3E}">
        <p14:creationId xmlns:p14="http://schemas.microsoft.com/office/powerpoint/2010/main" val="25659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Passive transport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4868917" cy="4827423"/>
          </a:xfrm>
        </p:spPr>
        <p:txBody>
          <a:bodyPr/>
          <a:lstStyle/>
          <a:p>
            <a:endParaRPr lang="en-US" sz="4000" dirty="0" smtClean="0"/>
          </a:p>
          <a:p>
            <a:r>
              <a:rPr lang="en-US" sz="4000" dirty="0" smtClean="0"/>
              <a:t>Passive </a:t>
            </a:r>
            <a:r>
              <a:rPr lang="en-US" sz="4000" dirty="0"/>
              <a:t>Transport - movement of </a:t>
            </a:r>
            <a:r>
              <a:rPr lang="en-US" sz="4000" dirty="0" smtClean="0"/>
              <a:t>substances across </a:t>
            </a:r>
            <a:r>
              <a:rPr lang="en-US" sz="4000" dirty="0"/>
              <a:t>the membrane without the use of energy.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93" y="2292263"/>
            <a:ext cx="4108282" cy="2747256"/>
          </a:xfrm>
        </p:spPr>
      </p:pic>
    </p:spTree>
    <p:extLst>
      <p:ext uri="{BB962C8B-B14F-4D97-AF65-F5344CB8AC3E}">
        <p14:creationId xmlns:p14="http://schemas.microsoft.com/office/powerpoint/2010/main" val="30438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Active Transport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670" y="1825625"/>
            <a:ext cx="5612524" cy="4351338"/>
          </a:xfrm>
        </p:spPr>
        <p:txBody>
          <a:bodyPr>
            <a:normAutofit/>
          </a:bodyPr>
          <a:lstStyle/>
          <a:p>
            <a:r>
              <a:rPr lang="en-US" sz="4000" dirty="0"/>
              <a:t>Active Transport - movement of materials </a:t>
            </a:r>
            <a:r>
              <a:rPr lang="en-US" sz="4000" dirty="0" smtClean="0"/>
              <a:t>through </a:t>
            </a:r>
            <a:r>
              <a:rPr lang="en-US" sz="4000" dirty="0"/>
              <a:t>a membrane against the concentration</a:t>
            </a:r>
          </a:p>
          <a:p>
            <a:pPr marL="0" indent="0">
              <a:buNone/>
            </a:pPr>
            <a:r>
              <a:rPr lang="en-US" sz="4000" dirty="0"/>
              <a:t>gradient which requires energy (ATP)</a:t>
            </a:r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82" y="1027906"/>
            <a:ext cx="6338618" cy="4970052"/>
          </a:xfrm>
        </p:spPr>
      </p:pic>
    </p:spTree>
    <p:extLst>
      <p:ext uri="{BB962C8B-B14F-4D97-AF65-F5344CB8AC3E}">
        <p14:creationId xmlns:p14="http://schemas.microsoft.com/office/powerpoint/2010/main" val="31240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393" y="175939"/>
            <a:ext cx="8589579" cy="6911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Endocytosis and Exocytosis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765" y="1163473"/>
            <a:ext cx="5181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 Endocytosis - process by which a cell </a:t>
            </a:r>
            <a:r>
              <a:rPr lang="en-US" sz="3600" dirty="0" smtClean="0"/>
              <a:t>surrounds </a:t>
            </a:r>
            <a:r>
              <a:rPr lang="en-US" sz="3600" dirty="0"/>
              <a:t>and takes in materials.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87965" y="1163473"/>
            <a:ext cx="5181600" cy="4351338"/>
          </a:xfrm>
        </p:spPr>
        <p:txBody>
          <a:bodyPr/>
          <a:lstStyle/>
          <a:p>
            <a:r>
              <a:rPr lang="en-US" sz="3600" dirty="0"/>
              <a:t>Exocytosis - the expulsion of secretion of materials from a cell.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77" y="2752560"/>
            <a:ext cx="4855778" cy="4105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7" y="2752559"/>
            <a:ext cx="4848718" cy="41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Selectively permeable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800" b="1" dirty="0" smtClean="0"/>
              <a:t>Selectively </a:t>
            </a:r>
            <a:r>
              <a:rPr lang="en-US" sz="5800" b="1" dirty="0"/>
              <a:t>Permeable </a:t>
            </a:r>
            <a:r>
              <a:rPr lang="en-US" sz="5800" dirty="0"/>
              <a:t>-   only lets certain </a:t>
            </a:r>
            <a:r>
              <a:rPr lang="en-US" sz="5800" dirty="0" smtClean="0"/>
              <a:t>things in </a:t>
            </a:r>
            <a:r>
              <a:rPr lang="en-US" sz="5800" dirty="0"/>
              <a:t>&amp; out.</a:t>
            </a:r>
          </a:p>
          <a:p>
            <a:pPr marL="0" indent="0">
              <a:buNone/>
            </a:pPr>
            <a:endParaRPr lang="en-US" sz="5800" b="1" dirty="0" smtClean="0"/>
          </a:p>
          <a:p>
            <a:pPr marL="0" indent="0">
              <a:buNone/>
            </a:pPr>
            <a:r>
              <a:rPr lang="en-US" dirty="0" smtClean="0"/>
              <a:t>              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</a:t>
            </a:r>
          </a:p>
          <a:p>
            <a:pPr marL="0" indent="0">
              <a:buNone/>
            </a:pPr>
            <a:r>
              <a:rPr lang="en-US" dirty="0"/>
              <a:t>                          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79" y="1391819"/>
            <a:ext cx="5549463" cy="5218950"/>
          </a:xfrm>
        </p:spPr>
      </p:pic>
    </p:spTree>
    <p:extLst>
      <p:ext uri="{BB962C8B-B14F-4D97-AF65-F5344CB8AC3E}">
        <p14:creationId xmlns:p14="http://schemas.microsoft.com/office/powerpoint/2010/main" val="15592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939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Osmosis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01502"/>
            <a:ext cx="5186855" cy="4351338"/>
          </a:xfrm>
        </p:spPr>
        <p:txBody>
          <a:bodyPr>
            <a:normAutofit lnSpcReduction="10000"/>
          </a:bodyPr>
          <a:lstStyle/>
          <a:p>
            <a:r>
              <a:rPr lang="en-US" sz="4800" b="1" dirty="0"/>
              <a:t>Osmosis</a:t>
            </a:r>
            <a:r>
              <a:rPr lang="en-US" sz="4800" dirty="0"/>
              <a:t> - movement of water across </a:t>
            </a:r>
            <a:r>
              <a:rPr lang="en-US" sz="4800" dirty="0" smtClean="0"/>
              <a:t>a </a:t>
            </a:r>
            <a:r>
              <a:rPr lang="en-US" sz="4800" dirty="0"/>
              <a:t>membrane.  Water is </a:t>
            </a:r>
            <a:r>
              <a:rPr lang="en-US" sz="4800" dirty="0" smtClean="0"/>
              <a:t>polar so </a:t>
            </a:r>
            <a:r>
              <a:rPr lang="en-US" sz="4800" dirty="0"/>
              <a:t>needs a protein channel </a:t>
            </a:r>
          </a:p>
          <a:p>
            <a:pPr marL="0" indent="0">
              <a:buNone/>
            </a:pPr>
            <a:r>
              <a:rPr lang="en-US" sz="4800" dirty="0" smtClean="0"/>
              <a:t> </a:t>
            </a:r>
            <a:r>
              <a:rPr lang="en-US" sz="4800" dirty="0"/>
              <a:t>(aquaporin).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86" y="175939"/>
            <a:ext cx="5811935" cy="6434643"/>
          </a:xfrm>
        </p:spPr>
      </p:pic>
    </p:spTree>
    <p:extLst>
      <p:ext uri="{BB962C8B-B14F-4D97-AF65-F5344CB8AC3E}">
        <p14:creationId xmlns:p14="http://schemas.microsoft.com/office/powerpoint/2010/main" val="16195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Isotonic Solutions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580" y="1690688"/>
            <a:ext cx="5181600" cy="4801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Isotonic </a:t>
            </a:r>
          </a:p>
          <a:p>
            <a:pPr marL="0" indent="0">
              <a:buNone/>
            </a:pPr>
            <a:r>
              <a:rPr lang="en-US" sz="4400" dirty="0"/>
              <a:t>the concentration of dissolved </a:t>
            </a:r>
            <a:r>
              <a:rPr lang="en-US" sz="4400" dirty="0" smtClean="0"/>
              <a:t>substance </a:t>
            </a:r>
            <a:r>
              <a:rPr lang="en-US" sz="4400" dirty="0"/>
              <a:t>in the </a:t>
            </a:r>
            <a:r>
              <a:rPr lang="en-US" sz="4400" dirty="0" smtClean="0"/>
              <a:t>fluid surrounding the </a:t>
            </a:r>
            <a:r>
              <a:rPr lang="en-US" sz="4400" dirty="0"/>
              <a:t>cell </a:t>
            </a:r>
            <a:r>
              <a:rPr lang="en-US" sz="4400" dirty="0" smtClean="0"/>
              <a:t>is the </a:t>
            </a:r>
            <a:r>
              <a:rPr lang="en-US" sz="4400" dirty="0"/>
              <a:t>same as cell.  No net movement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44" y="1569654"/>
            <a:ext cx="6616422" cy="4922619"/>
          </a:xfrm>
        </p:spPr>
      </p:pic>
    </p:spTree>
    <p:extLst>
      <p:ext uri="{BB962C8B-B14F-4D97-AF65-F5344CB8AC3E}">
        <p14:creationId xmlns:p14="http://schemas.microsoft.com/office/powerpoint/2010/main" val="4924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268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Cell Transport </vt:lpstr>
      <vt:lpstr>Diffusion </vt:lpstr>
      <vt:lpstr>Facilitated Diffusion </vt:lpstr>
      <vt:lpstr>Passive transport</vt:lpstr>
      <vt:lpstr>Active Transport </vt:lpstr>
      <vt:lpstr>Endocytosis and Exocytosis </vt:lpstr>
      <vt:lpstr>Selectively permeable membrane</vt:lpstr>
      <vt:lpstr>Osmosis </vt:lpstr>
      <vt:lpstr>Isotonic Solutions </vt:lpstr>
      <vt:lpstr>PowerPoint Presentation</vt:lpstr>
      <vt:lpstr>Hypotonic Solutions </vt:lpstr>
      <vt:lpstr>PowerPoint Presentation</vt:lpstr>
      <vt:lpstr>Hypertonic </vt:lpstr>
      <vt:lpstr>PowerPoint Presentation</vt:lpstr>
      <vt:lpstr>PowerPoint Presentation</vt:lpstr>
    </vt:vector>
  </TitlesOfParts>
  <Company>Franklin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Thomas</dc:creator>
  <cp:lastModifiedBy>John Thomas</cp:lastModifiedBy>
  <cp:revision>15</cp:revision>
  <dcterms:created xsi:type="dcterms:W3CDTF">2017-10-10T20:20:13Z</dcterms:created>
  <dcterms:modified xsi:type="dcterms:W3CDTF">2018-03-09T18:10:55Z</dcterms:modified>
</cp:coreProperties>
</file>