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2" r:id="rId5"/>
    <p:sldId id="258" r:id="rId6"/>
    <p:sldId id="25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68" r:id="rId18"/>
    <p:sldId id="271" r:id="rId19"/>
    <p:sldId id="269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034F-D762-4A09-B6A3-B32224D5574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9500-8315-4111-92A7-C0A062F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0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034F-D762-4A09-B6A3-B32224D5574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9500-8315-4111-92A7-C0A062F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3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034F-D762-4A09-B6A3-B32224D5574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9500-8315-4111-92A7-C0A062F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034F-D762-4A09-B6A3-B32224D5574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9500-8315-4111-92A7-C0A062F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034F-D762-4A09-B6A3-B32224D5574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9500-8315-4111-92A7-C0A062F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5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034F-D762-4A09-B6A3-B32224D5574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9500-8315-4111-92A7-C0A062F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034F-D762-4A09-B6A3-B32224D5574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9500-8315-4111-92A7-C0A062F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7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034F-D762-4A09-B6A3-B32224D5574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9500-8315-4111-92A7-C0A062F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034F-D762-4A09-B6A3-B32224D5574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9500-8315-4111-92A7-C0A062F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034F-D762-4A09-B6A3-B32224D5574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9500-8315-4111-92A7-C0A062F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1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034F-D762-4A09-B6A3-B32224D5574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9500-8315-4111-92A7-C0A062F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0034F-D762-4A09-B6A3-B32224D5574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79500-8315-4111-92A7-C0A062FD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 Molecules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0"/>
            <a:ext cx="10515600" cy="1325563"/>
          </a:xfrm>
        </p:spPr>
        <p:txBody>
          <a:bodyPr/>
          <a:lstStyle/>
          <a:p>
            <a:r>
              <a:rPr lang="en-US" dirty="0" smtClean="0"/>
              <a:t>Fatty acids can be.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407" y="1304544"/>
            <a:ext cx="5195041" cy="5441030"/>
          </a:xfrm>
        </p:spPr>
        <p:txBody>
          <a:bodyPr>
            <a:noAutofit/>
          </a:bodyPr>
          <a:lstStyle/>
          <a:p>
            <a:r>
              <a:rPr lang="en-US" sz="3600" dirty="0" smtClean="0"/>
              <a:t>Saturated ­ </a:t>
            </a:r>
          </a:p>
          <a:p>
            <a:pPr marL="0" indent="0">
              <a:buNone/>
            </a:pPr>
            <a:r>
              <a:rPr lang="en-US" sz="3600" dirty="0" smtClean="0"/>
              <a:t>made up of all single bonds. They are solid at room temperature, e.g. butter. </a:t>
            </a:r>
          </a:p>
          <a:p>
            <a:pPr marL="0" indent="0">
              <a:buNone/>
            </a:pPr>
            <a:r>
              <a:rPr lang="en-US" sz="3600" dirty="0" smtClean="0"/>
              <a:t>Unsaturated ­ </a:t>
            </a:r>
          </a:p>
          <a:p>
            <a:pPr marL="0" indent="0">
              <a:buNone/>
            </a:pPr>
            <a:r>
              <a:rPr lang="en-US" sz="3600" dirty="0" smtClean="0"/>
              <a:t>at least one non­ single bond. They are liquid at room temperature, e.g. coconut oil.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33" y="1715976"/>
            <a:ext cx="6384903" cy="4010268"/>
          </a:xfrm>
        </p:spPr>
      </p:pic>
    </p:spTree>
    <p:extLst>
      <p:ext uri="{BB962C8B-B14F-4D97-AF65-F5344CB8AC3E}">
        <p14:creationId xmlns:p14="http://schemas.microsoft.com/office/powerpoint/2010/main" val="11499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4 main types of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72" y="1469036"/>
            <a:ext cx="5181600" cy="5220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 smtClean="0"/>
              <a:t>triglycerides </a:t>
            </a:r>
            <a:r>
              <a:rPr lang="en-US" dirty="0" smtClean="0"/>
              <a:t>­</a:t>
            </a:r>
          </a:p>
          <a:p>
            <a:r>
              <a:rPr lang="en-US" sz="4000" dirty="0" smtClean="0"/>
              <a:t>consists of 3 fatty acids joined to a glycerol. If a liquid at room temperature it forms oil</a:t>
            </a:r>
          </a:p>
          <a:p>
            <a:pPr marL="0" indent="0">
              <a:buNone/>
            </a:pPr>
            <a:r>
              <a:rPr lang="en-US" sz="4000" dirty="0" smtClean="0"/>
              <a:t> If a solid at room temperature it forms fat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832173"/>
            <a:ext cx="6010656" cy="5857657"/>
          </a:xfrm>
        </p:spPr>
      </p:pic>
    </p:spTree>
    <p:extLst>
      <p:ext uri="{BB962C8B-B14F-4D97-AF65-F5344CB8AC3E}">
        <p14:creationId xmlns:p14="http://schemas.microsoft.com/office/powerpoint/2010/main" val="8661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852" y="1825625"/>
            <a:ext cx="4189826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long fatty acid</a:t>
            </a:r>
          </a:p>
          <a:p>
            <a:r>
              <a:rPr lang="en-US" sz="4000" dirty="0" smtClean="0"/>
              <a:t>chain with an ­OH</a:t>
            </a:r>
          </a:p>
          <a:p>
            <a:r>
              <a:rPr lang="en-US" sz="4000" dirty="0" smtClean="0"/>
              <a:t>group at the end.</a:t>
            </a:r>
          </a:p>
          <a:p>
            <a:endParaRPr lang="en-US" sz="4000" dirty="0" smtClean="0"/>
          </a:p>
          <a:p>
            <a:r>
              <a:rPr lang="en-US" sz="4000" dirty="0" smtClean="0"/>
              <a:t>• Highly</a:t>
            </a:r>
          </a:p>
          <a:p>
            <a:r>
              <a:rPr lang="en-US" sz="4000" dirty="0" smtClean="0"/>
              <a:t>waterproof.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53" y="1389888"/>
            <a:ext cx="6196172" cy="4068731"/>
          </a:xfrm>
        </p:spPr>
      </p:pic>
    </p:spTree>
    <p:extLst>
      <p:ext uri="{BB962C8B-B14F-4D97-AF65-F5344CB8AC3E}">
        <p14:creationId xmlns:p14="http://schemas.microsoft.com/office/powerpoint/2010/main" val="18005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416" y="1349115"/>
            <a:ext cx="4474464" cy="536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Steroids are lipids with 4 carbon rings</a:t>
            </a:r>
          </a:p>
          <a:p>
            <a:pPr marL="0" indent="0">
              <a:buNone/>
            </a:pPr>
            <a:r>
              <a:rPr lang="en-US" sz="3600" dirty="0" smtClean="0"/>
              <a:t>cholesterol is an important steroid and is a precursor of many other steroids, including sex hormones, (testosterone and estrogen)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690688"/>
            <a:ext cx="7217664" cy="4393119"/>
          </a:xfrm>
        </p:spPr>
      </p:pic>
    </p:spTree>
    <p:extLst>
      <p:ext uri="{BB962C8B-B14F-4D97-AF65-F5344CB8AC3E}">
        <p14:creationId xmlns:p14="http://schemas.microsoft.com/office/powerpoint/2010/main" val="13331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" y="1825625"/>
            <a:ext cx="5809938" cy="4830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Similar to triglycerides, but has a phosphate group instead of one of the fatty acid chains.</a:t>
            </a:r>
          </a:p>
          <a:p>
            <a:pPr marL="0" indent="0">
              <a:buNone/>
            </a:pPr>
            <a:r>
              <a:rPr lang="en-US" sz="4400" dirty="0" smtClean="0"/>
              <a:t>• Very important in the cell membrane.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37" y="883872"/>
            <a:ext cx="5891212" cy="4799728"/>
          </a:xfrm>
        </p:spPr>
      </p:pic>
    </p:spTree>
    <p:extLst>
      <p:ext uri="{BB962C8B-B14F-4D97-AF65-F5344CB8AC3E}">
        <p14:creationId xmlns:p14="http://schemas.microsoft.com/office/powerpoint/2010/main" val="19095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Protein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52" y="1511808"/>
            <a:ext cx="4486656" cy="5169407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Contain nitrogen as well as carbon, hydrogen and oxygen.</a:t>
            </a:r>
          </a:p>
          <a:p>
            <a:r>
              <a:rPr lang="en-US" sz="3200" dirty="0" smtClean="0"/>
              <a:t> Made up of monomers called amino acids. Amino acids are compounds made up of an amino group (­NH2) and a carboxyl group (­COOH).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83" y="1511808"/>
            <a:ext cx="6235317" cy="4259201"/>
          </a:xfrm>
        </p:spPr>
      </p:pic>
    </p:spTree>
    <p:extLst>
      <p:ext uri="{BB962C8B-B14F-4D97-AF65-F5344CB8AC3E}">
        <p14:creationId xmlns:p14="http://schemas.microsoft.com/office/powerpoint/2010/main" val="34759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Monomers to Polymers</a:t>
            </a:r>
            <a:endParaRPr lang="en-US" dirty="0"/>
          </a:p>
        </p:txBody>
      </p:sp>
      <p:pic>
        <p:nvPicPr>
          <p:cNvPr id="2050" name="Picture 2" descr="https://realpeptide.com/wp-content/uploads/2017/10/peptide-bond-animatio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3" y="2112838"/>
            <a:ext cx="11294770" cy="3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Amino Acids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" y="1825625"/>
            <a:ext cx="384048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There are 20 different kinds of amino acids.  The order in which they are arranged (dictated by DNA) determines the particular protein made.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4" y="0"/>
            <a:ext cx="7205472" cy="6858000"/>
          </a:xfrm>
        </p:spPr>
      </p:pic>
    </p:spTree>
    <p:extLst>
      <p:ext uri="{BB962C8B-B14F-4D97-AF65-F5344CB8AC3E}">
        <p14:creationId xmlns:p14="http://schemas.microsoft.com/office/powerpoint/2010/main" val="12721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94" y="0"/>
            <a:ext cx="9151154" cy="6863365"/>
          </a:xfrm>
        </p:spPr>
      </p:pic>
    </p:spTree>
    <p:extLst>
      <p:ext uri="{BB962C8B-B14F-4D97-AF65-F5344CB8AC3E}">
        <p14:creationId xmlns:p14="http://schemas.microsoft.com/office/powerpoint/2010/main" val="24811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Protein and their roles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" y="1418780"/>
            <a:ext cx="5242560" cy="5165027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Proteins dictate almost every function within any organism.</a:t>
            </a:r>
          </a:p>
          <a:p>
            <a:pPr marL="0" indent="0">
              <a:buNone/>
            </a:pPr>
            <a:r>
              <a:rPr lang="en-US" sz="3200" dirty="0" smtClean="0"/>
              <a:t> They control the rates of reactions and cellular processes. Some are used to make bone and muscle.</a:t>
            </a:r>
          </a:p>
          <a:p>
            <a:r>
              <a:rPr lang="en-US" sz="3200" dirty="0" smtClean="0"/>
              <a:t>Other proteins are used to transport materials in the body and fight off infections.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92" y="97536"/>
            <a:ext cx="6559296" cy="6607232"/>
          </a:xfrm>
        </p:spPr>
      </p:pic>
    </p:spTree>
    <p:extLst>
      <p:ext uri="{BB962C8B-B14F-4D97-AF65-F5344CB8AC3E}">
        <p14:creationId xmlns:p14="http://schemas.microsoft.com/office/powerpoint/2010/main" val="40116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456"/>
            <a:ext cx="10515600" cy="2764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296" y="804672"/>
            <a:ext cx="4352544" cy="5372291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When polysaccharides are split apart to form monosaccharides, water is added. This is the reverse of dehydration synthesis and is called hydrolysis.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0"/>
            <a:ext cx="5757672" cy="30601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68" y="3279648"/>
            <a:ext cx="5986272" cy="32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05000" y="381001"/>
            <a:ext cx="83820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B. </a:t>
            </a:r>
            <a:r>
              <a:rPr lang="en-US" altLang="en-US" b="1"/>
              <a:t>Four </a:t>
            </a:r>
            <a:r>
              <a:rPr lang="en-US" altLang="en-US"/>
              <a:t>main types of carbon-based molecules are found in living things.</a:t>
            </a:r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	1. </a:t>
            </a:r>
            <a:r>
              <a:rPr lang="en-US" altLang="en-US" b="1"/>
              <a:t>Carbohydrates </a:t>
            </a:r>
            <a:r>
              <a:rPr lang="en-US" altLang="en-US"/>
              <a:t>are made of carbon, 	hydrogen, and oxygen</a:t>
            </a:r>
          </a:p>
          <a:p>
            <a:pPr eaLnBrk="1" hangingPunct="1"/>
            <a:r>
              <a:rPr lang="en-US" altLang="en-US"/>
              <a:t>		</a:t>
            </a:r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 </a:t>
            </a:r>
          </a:p>
          <a:p>
            <a:pPr eaLnBrk="1" hangingPunct="1"/>
            <a:r>
              <a:rPr lang="en-US" altLang="en-US" sz="1800"/>
              <a:t> </a:t>
            </a:r>
            <a:r>
              <a:rPr lang="en-US" altLang="en-US"/>
              <a:t>		 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819401"/>
            <a:ext cx="416877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6172200" y="2819401"/>
            <a:ext cx="4343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a. Carbohydrates include </a:t>
            </a:r>
            <a:r>
              <a:rPr lang="en-US" altLang="en-US" b="1"/>
              <a:t>sugars </a:t>
            </a:r>
            <a:r>
              <a:rPr lang="en-US" altLang="en-US"/>
              <a:t>and </a:t>
            </a:r>
            <a:r>
              <a:rPr lang="en-US" altLang="en-US" b="1"/>
              <a:t>starches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b.</a:t>
            </a:r>
            <a:r>
              <a:rPr lang="en-US" altLang="en-US" b="1"/>
              <a:t>Monosaccharides </a:t>
            </a:r>
            <a:r>
              <a:rPr lang="en-US" altLang="en-US"/>
              <a:t>are simple sugars</a:t>
            </a:r>
          </a:p>
        </p:txBody>
      </p:sp>
    </p:spTree>
    <p:extLst>
      <p:ext uri="{BB962C8B-B14F-4D97-AF65-F5344CB8AC3E}">
        <p14:creationId xmlns:p14="http://schemas.microsoft.com/office/powerpoint/2010/main" val="31057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05000" y="381001"/>
            <a:ext cx="8382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c. </a:t>
            </a:r>
            <a:r>
              <a:rPr lang="en-US" altLang="en-US" b="1"/>
              <a:t>Polysaccharides </a:t>
            </a:r>
            <a:r>
              <a:rPr lang="en-US" altLang="en-US"/>
              <a:t>include starches, cellulose, and glycogen</a:t>
            </a:r>
          </a:p>
          <a:p>
            <a:pPr eaLnBrk="1" hangingPunct="1"/>
            <a:r>
              <a:rPr lang="en-US" altLang="en-US"/>
              <a:t> 	 </a:t>
            </a:r>
          </a:p>
          <a:p>
            <a:pPr eaLnBrk="1" hangingPunct="1"/>
            <a:r>
              <a:rPr lang="en-US" altLang="en-US"/>
              <a:t> </a:t>
            </a:r>
          </a:p>
          <a:p>
            <a:pPr eaLnBrk="1" hangingPunct="1"/>
            <a:r>
              <a:rPr lang="en-US" altLang="en-US" sz="1800"/>
              <a:t> </a:t>
            </a:r>
            <a:r>
              <a:rPr lang="en-US" altLang="en-US"/>
              <a:t>		 </a:t>
            </a:r>
          </a:p>
        </p:txBody>
      </p:sp>
      <p:pic>
        <p:nvPicPr>
          <p:cNvPr id="27651" name="Picture 16" descr="Unit I carbohydrate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447800"/>
            <a:ext cx="46577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7"/>
          <p:cNvSpPr txBox="1">
            <a:spLocks noChangeArrowheads="1"/>
          </p:cNvSpPr>
          <p:nvPr/>
        </p:nvSpPr>
        <p:spPr bwMode="auto">
          <a:xfrm>
            <a:off x="6324600" y="1352550"/>
            <a:ext cx="4114800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d. Carbohydrates can be broken down to provide </a:t>
            </a:r>
            <a:r>
              <a:rPr lang="en-US" altLang="en-US" b="1"/>
              <a:t>energy </a:t>
            </a:r>
            <a:r>
              <a:rPr lang="en-US" altLang="en-US"/>
              <a:t>for cells</a:t>
            </a:r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e. Some carbohydrates are part of </a:t>
            </a:r>
            <a:r>
              <a:rPr lang="en-US" altLang="en-US" b="1"/>
              <a:t>cell structure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0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05000" y="381000"/>
            <a:ext cx="8382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D. Chemical reactions release or absorb energy</a:t>
            </a:r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	1. </a:t>
            </a:r>
            <a:r>
              <a:rPr lang="en-US" altLang="en-US" b="1"/>
              <a:t>Activation energy </a:t>
            </a:r>
            <a:r>
              <a:rPr lang="en-US" altLang="en-US"/>
              <a:t>is the </a:t>
            </a:r>
            <a:r>
              <a:rPr lang="en-US" altLang="en-US" u="sng"/>
              <a:t>amount of energy</a:t>
            </a:r>
            <a:r>
              <a:rPr lang="en-US" altLang="en-US"/>
              <a:t> 	that needs 	to be </a:t>
            </a:r>
            <a:r>
              <a:rPr lang="en-US" altLang="en-US" b="1"/>
              <a:t>absorbed </a:t>
            </a:r>
            <a:r>
              <a:rPr lang="en-US" altLang="en-US"/>
              <a:t>to </a:t>
            </a:r>
            <a:r>
              <a:rPr lang="en-US" altLang="en-US" u="sng"/>
              <a:t>start a </a:t>
            </a:r>
            <a:r>
              <a:rPr lang="en-US" altLang="en-US"/>
              <a:t>	</a:t>
            </a:r>
            <a:r>
              <a:rPr lang="en-US" altLang="en-US" u="sng"/>
              <a:t>chemical reaction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		</a:t>
            </a:r>
            <a:r>
              <a:rPr lang="en-US" altLang="en-US" sz="1800"/>
              <a:t> </a:t>
            </a:r>
            <a:r>
              <a:rPr lang="en-US" altLang="en-US"/>
              <a:t>		 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0"/>
          <a:stretch>
            <a:fillRect/>
          </a:stretch>
        </p:blipFill>
        <p:spPr bwMode="auto">
          <a:xfrm>
            <a:off x="1927226" y="2895601"/>
            <a:ext cx="8283575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7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905000" y="381000"/>
            <a:ext cx="8382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 2. </a:t>
            </a:r>
            <a:r>
              <a:rPr lang="en-US" altLang="en-US" b="1"/>
              <a:t>Exothermic </a:t>
            </a:r>
            <a:r>
              <a:rPr lang="en-US" altLang="en-US"/>
              <a:t>reactions </a:t>
            </a:r>
            <a:r>
              <a:rPr lang="en-US" altLang="en-US" b="1"/>
              <a:t>release </a:t>
            </a:r>
            <a:r>
              <a:rPr lang="en-US" altLang="en-US"/>
              <a:t>more energy than they 	absorb.</a:t>
            </a:r>
          </a:p>
          <a:p>
            <a:pPr eaLnBrk="1" hangingPunct="1"/>
            <a:r>
              <a:rPr lang="en-US" altLang="en-US"/>
              <a:t>	a. </a:t>
            </a:r>
            <a:r>
              <a:rPr lang="en-US" altLang="en-US" b="1"/>
              <a:t>Reactants </a:t>
            </a:r>
            <a:r>
              <a:rPr lang="en-US" altLang="en-US"/>
              <a:t>have </a:t>
            </a:r>
            <a:r>
              <a:rPr lang="en-US" altLang="en-US" u="sng"/>
              <a:t>higher bond energy </a:t>
            </a:r>
            <a:r>
              <a:rPr lang="en-US" altLang="en-US"/>
              <a:t>than 		</a:t>
            </a:r>
            <a:r>
              <a:rPr lang="en-US" altLang="en-US" b="1"/>
              <a:t>products</a:t>
            </a:r>
            <a:r>
              <a:rPr lang="en-US" altLang="en-US"/>
              <a:t>	</a:t>
            </a:r>
          </a:p>
          <a:p>
            <a:pPr eaLnBrk="1" hangingPunct="1"/>
            <a:r>
              <a:rPr lang="en-US" altLang="en-US"/>
              <a:t>	b. </a:t>
            </a:r>
            <a:r>
              <a:rPr lang="en-US" altLang="en-US" b="1"/>
              <a:t>Excess energy </a:t>
            </a:r>
            <a:r>
              <a:rPr lang="en-US" altLang="en-US"/>
              <a:t>is </a:t>
            </a:r>
            <a:r>
              <a:rPr lang="en-US" altLang="en-US" u="sng"/>
              <a:t>released</a:t>
            </a:r>
            <a:r>
              <a:rPr lang="en-US" altLang="en-US"/>
              <a:t> by the </a:t>
            </a:r>
            <a:r>
              <a:rPr lang="en-US" altLang="en-US" b="1"/>
              <a:t>reaction</a:t>
            </a:r>
            <a:endParaRPr lang="en-US" altLang="en-US"/>
          </a:p>
          <a:p>
            <a:pPr eaLnBrk="1" hangingPunct="1"/>
            <a:r>
              <a:rPr lang="en-US" altLang="en-US"/>
              <a:t>  </a:t>
            </a:r>
          </a:p>
          <a:p>
            <a:pPr eaLnBrk="1" hangingPunct="1"/>
            <a:r>
              <a:rPr lang="en-US" altLang="en-US" sz="1800"/>
              <a:t> </a:t>
            </a:r>
            <a:r>
              <a:rPr lang="en-US" altLang="en-US"/>
              <a:t>		 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6" y="2749550"/>
            <a:ext cx="698817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8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05000" y="381001"/>
            <a:ext cx="8382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3. </a:t>
            </a:r>
            <a:r>
              <a:rPr lang="en-US" altLang="en-US" b="1"/>
              <a:t>Endothermic </a:t>
            </a:r>
            <a:r>
              <a:rPr lang="en-US" altLang="en-US"/>
              <a:t>reactions </a:t>
            </a:r>
            <a:r>
              <a:rPr lang="en-US" altLang="en-US" b="1"/>
              <a:t>absorb </a:t>
            </a:r>
            <a:r>
              <a:rPr lang="en-US" altLang="en-US"/>
              <a:t>more energy than they release.</a:t>
            </a:r>
          </a:p>
          <a:p>
            <a:pPr eaLnBrk="1" hangingPunct="1"/>
            <a:r>
              <a:rPr lang="en-US" altLang="en-US"/>
              <a:t>	a. </a:t>
            </a:r>
            <a:r>
              <a:rPr lang="en-US" altLang="en-US" b="1"/>
              <a:t>Reactants </a:t>
            </a:r>
            <a:r>
              <a:rPr lang="en-US" altLang="en-US"/>
              <a:t>have </a:t>
            </a:r>
            <a:r>
              <a:rPr lang="en-US" altLang="en-US" u="sng"/>
              <a:t>lower</a:t>
            </a:r>
            <a:r>
              <a:rPr lang="en-US" altLang="en-US"/>
              <a:t> bond energy than 		</a:t>
            </a:r>
            <a:r>
              <a:rPr lang="en-US" altLang="en-US" b="1"/>
              <a:t>products</a:t>
            </a:r>
            <a:r>
              <a:rPr lang="en-US" altLang="en-US"/>
              <a:t>				</a:t>
            </a:r>
          </a:p>
          <a:p>
            <a:pPr eaLnBrk="1" hangingPunct="1"/>
            <a:r>
              <a:rPr lang="en-US" altLang="en-US"/>
              <a:t> 	a. </a:t>
            </a:r>
            <a:r>
              <a:rPr lang="en-US" altLang="en-US" b="1"/>
              <a:t>Energy </a:t>
            </a:r>
            <a:r>
              <a:rPr lang="en-US" altLang="en-US"/>
              <a:t>is </a:t>
            </a:r>
            <a:r>
              <a:rPr lang="en-US" altLang="en-US" u="sng"/>
              <a:t>absorbed</a:t>
            </a:r>
            <a:r>
              <a:rPr lang="en-US" altLang="en-US"/>
              <a:t> by the reaction to 	make up the difference.</a:t>
            </a:r>
          </a:p>
          <a:p>
            <a:pPr eaLnBrk="1" hangingPunct="1"/>
            <a:r>
              <a:rPr lang="en-US" altLang="en-US"/>
              <a:t>  </a:t>
            </a:r>
          </a:p>
          <a:p>
            <a:pPr eaLnBrk="1" hangingPunct="1"/>
            <a:r>
              <a:rPr lang="en-US" altLang="en-US" sz="1800"/>
              <a:t> </a:t>
            </a:r>
            <a:r>
              <a:rPr lang="en-US" altLang="en-US"/>
              <a:t>		 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6" y="3054351"/>
            <a:ext cx="62325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905000" y="381001"/>
            <a:ext cx="83820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V. </a:t>
            </a:r>
            <a:r>
              <a:rPr lang="en-US" altLang="en-US" b="1"/>
              <a:t>Enzymes </a:t>
            </a:r>
            <a:r>
              <a:rPr lang="en-US" altLang="en-US"/>
              <a:t>(2.5)</a:t>
            </a:r>
          </a:p>
          <a:p>
            <a:pPr eaLnBrk="1" hangingPunct="1"/>
            <a:r>
              <a:rPr lang="en-US" altLang="en-US"/>
              <a:t>	A. A </a:t>
            </a:r>
            <a:r>
              <a:rPr lang="en-US" altLang="en-US" b="1"/>
              <a:t>catalysts </a:t>
            </a:r>
            <a:r>
              <a:rPr lang="en-US" altLang="en-US" u="sng"/>
              <a:t>lowers</a:t>
            </a:r>
            <a:r>
              <a:rPr lang="en-US" altLang="en-US"/>
              <a:t> </a:t>
            </a:r>
            <a:r>
              <a:rPr lang="en-US" altLang="en-US" b="1"/>
              <a:t>activation energy</a:t>
            </a:r>
            <a:endParaRPr lang="en-US" altLang="en-US"/>
          </a:p>
          <a:p>
            <a:pPr eaLnBrk="1" hangingPunct="1"/>
            <a:r>
              <a:rPr lang="en-US" altLang="en-US"/>
              <a:t>		1. </a:t>
            </a:r>
            <a:r>
              <a:rPr lang="en-US" altLang="en-US" b="1"/>
              <a:t>Catalysts </a:t>
            </a:r>
            <a:r>
              <a:rPr lang="en-US" altLang="en-US"/>
              <a:t>are substances that </a:t>
            </a:r>
            <a:r>
              <a:rPr lang="en-US" altLang="en-US" u="sng"/>
              <a:t>speed 	</a:t>
            </a:r>
            <a:r>
              <a:rPr lang="en-US" altLang="en-US"/>
              <a:t>		</a:t>
            </a:r>
            <a:r>
              <a:rPr lang="en-US" altLang="en-US" u="sng"/>
              <a:t>up</a:t>
            </a:r>
            <a:r>
              <a:rPr lang="en-US" altLang="en-US"/>
              <a:t> </a:t>
            </a:r>
            <a:r>
              <a:rPr lang="en-US" altLang="en-US" b="1"/>
              <a:t>chemical reactions</a:t>
            </a:r>
            <a:endParaRPr lang="en-US" altLang="en-US"/>
          </a:p>
          <a:p>
            <a:pPr eaLnBrk="1" hangingPunct="1"/>
            <a:r>
              <a:rPr lang="en-US" altLang="en-US"/>
              <a:t>			a. </a:t>
            </a:r>
            <a:r>
              <a:rPr lang="en-US" altLang="en-US" u="sng"/>
              <a:t>Decrease</a:t>
            </a:r>
            <a:r>
              <a:rPr lang="en-US" altLang="en-US"/>
              <a:t> </a:t>
            </a:r>
            <a:r>
              <a:rPr lang="en-US" altLang="en-US" b="1"/>
              <a:t>activation energy</a:t>
            </a:r>
            <a:endParaRPr lang="en-US" altLang="en-US"/>
          </a:p>
          <a:p>
            <a:pPr eaLnBrk="1" hangingPunct="1"/>
            <a:r>
              <a:rPr lang="en-US" altLang="en-US"/>
              <a:t>			b. </a:t>
            </a:r>
            <a:r>
              <a:rPr lang="en-US" altLang="en-US" u="sng"/>
              <a:t>Increase</a:t>
            </a:r>
            <a:r>
              <a:rPr lang="en-US" altLang="en-US"/>
              <a:t> </a:t>
            </a:r>
            <a:r>
              <a:rPr lang="en-US" altLang="en-US" b="1"/>
              <a:t>reaction rate</a:t>
            </a:r>
            <a:endParaRPr lang="en-US" altLang="en-US"/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 </a:t>
            </a:r>
          </a:p>
          <a:p>
            <a:pPr eaLnBrk="1" hangingPunct="1"/>
            <a:r>
              <a:rPr lang="en-US" altLang="en-US" sz="1800"/>
              <a:t> </a:t>
            </a:r>
            <a:r>
              <a:rPr lang="en-US" altLang="en-US"/>
              <a:t>		 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3124201"/>
            <a:ext cx="833755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0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05000" y="381000"/>
            <a:ext cx="8382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B. Enzymes allow chemical reactions to occur under tightly controlled conditions.</a:t>
            </a:r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	 </a:t>
            </a:r>
          </a:p>
          <a:p>
            <a:pPr eaLnBrk="1" hangingPunct="1"/>
            <a:r>
              <a:rPr lang="en-US" altLang="en-US"/>
              <a:t> </a:t>
            </a:r>
          </a:p>
          <a:p>
            <a:pPr eaLnBrk="1" hangingPunct="1"/>
            <a:r>
              <a:rPr lang="en-US" altLang="en-US" sz="1800"/>
              <a:t> </a:t>
            </a:r>
            <a:r>
              <a:rPr lang="en-US" altLang="en-US"/>
              <a:t>		 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b="4042"/>
          <a:stretch>
            <a:fillRect/>
          </a:stretch>
        </p:blipFill>
        <p:spPr bwMode="auto">
          <a:xfrm>
            <a:off x="1752600" y="1447800"/>
            <a:ext cx="396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715000" y="1524001"/>
            <a:ext cx="457200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1. </a:t>
            </a:r>
            <a:r>
              <a:rPr lang="en-US" altLang="en-US" b="1"/>
              <a:t>Enzymes </a:t>
            </a:r>
            <a:r>
              <a:rPr lang="en-US" altLang="en-US"/>
              <a:t>are </a:t>
            </a:r>
            <a:r>
              <a:rPr lang="en-US" altLang="en-US" b="1"/>
              <a:t>catalysts </a:t>
            </a:r>
            <a:r>
              <a:rPr lang="en-US" altLang="en-US"/>
              <a:t>in living things</a:t>
            </a:r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	a. Enzymes are 	needed for almost all	</a:t>
            </a:r>
            <a:r>
              <a:rPr lang="en-US" altLang="en-US" b="1"/>
              <a:t>processes</a:t>
            </a:r>
            <a:endParaRPr lang="en-US" altLang="en-US"/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	b. Most </a:t>
            </a:r>
            <a:r>
              <a:rPr lang="en-US" altLang="en-US" b="1"/>
              <a:t>enzymes </a:t>
            </a:r>
            <a:r>
              <a:rPr lang="en-US" altLang="en-US"/>
              <a:t>are 	</a:t>
            </a:r>
            <a:r>
              <a:rPr lang="en-US" altLang="en-US" b="1"/>
              <a:t>proteins</a:t>
            </a: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905000" y="381001"/>
            <a:ext cx="8382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C. Disruptions in </a:t>
            </a:r>
            <a:r>
              <a:rPr lang="en-US" altLang="en-US" b="1"/>
              <a:t>homeostasis </a:t>
            </a:r>
            <a:r>
              <a:rPr lang="en-US" altLang="en-US"/>
              <a:t>can prevent enzymes from functioning.</a:t>
            </a:r>
          </a:p>
          <a:p>
            <a:pPr eaLnBrk="1" hangingPunct="1"/>
            <a:r>
              <a:rPr lang="en-US" altLang="en-US"/>
              <a:t>	1. Enzymes function best in a </a:t>
            </a:r>
            <a:r>
              <a:rPr lang="en-US" altLang="en-US" u="sng"/>
              <a:t>small range</a:t>
            </a:r>
            <a:r>
              <a:rPr lang="en-US" altLang="en-US"/>
              <a:t> of 	conditions</a:t>
            </a:r>
          </a:p>
          <a:p>
            <a:pPr eaLnBrk="1" hangingPunct="1"/>
            <a:r>
              <a:rPr lang="en-US" altLang="en-US"/>
              <a:t>	2. Changes in </a:t>
            </a:r>
            <a:r>
              <a:rPr lang="en-US" altLang="en-US" b="1"/>
              <a:t>temperature </a:t>
            </a:r>
            <a:r>
              <a:rPr lang="en-US" altLang="en-US"/>
              <a:t>and </a:t>
            </a:r>
            <a:r>
              <a:rPr lang="en-US" altLang="en-US" b="1"/>
              <a:t>pH </a:t>
            </a:r>
            <a:r>
              <a:rPr lang="en-US" altLang="en-US"/>
              <a:t>can 	break hydrogen 	bonds.</a:t>
            </a:r>
          </a:p>
          <a:p>
            <a:pPr eaLnBrk="1" hangingPunct="1"/>
            <a:r>
              <a:rPr lang="en-US" altLang="en-US"/>
              <a:t>	3. An enzyme’s </a:t>
            </a:r>
            <a:r>
              <a:rPr lang="en-US" altLang="en-US" b="1"/>
              <a:t>function </a:t>
            </a:r>
            <a:r>
              <a:rPr lang="en-US" altLang="en-US" u="sng"/>
              <a:t>depends</a:t>
            </a:r>
            <a:r>
              <a:rPr lang="en-US" altLang="en-US"/>
              <a:t> on its 	</a:t>
            </a:r>
            <a:r>
              <a:rPr lang="en-US" altLang="en-US" b="1"/>
              <a:t>structure</a:t>
            </a:r>
            <a:endParaRPr lang="en-US" altLang="en-US"/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 </a:t>
            </a:r>
          </a:p>
          <a:p>
            <a:pPr eaLnBrk="1" hangingPunct="1"/>
            <a:r>
              <a:rPr lang="en-US" altLang="en-US" sz="1800"/>
              <a:t> </a:t>
            </a:r>
            <a:r>
              <a:rPr lang="en-US" altLang="en-US"/>
              <a:t>		 </a:t>
            </a:r>
          </a:p>
        </p:txBody>
      </p:sp>
      <p:pic>
        <p:nvPicPr>
          <p:cNvPr id="46083" name="Picture 5" descr="enzy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962400"/>
            <a:ext cx="50577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4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905000" y="381001"/>
            <a:ext cx="83820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D. An enzyme’s </a:t>
            </a:r>
            <a:r>
              <a:rPr lang="en-US" altLang="en-US" u="sng"/>
              <a:t>structure</a:t>
            </a:r>
            <a:r>
              <a:rPr lang="en-US" altLang="en-US"/>
              <a:t> allows only 	certain </a:t>
            </a:r>
            <a:r>
              <a:rPr lang="en-US" altLang="en-US" b="1"/>
              <a:t>reactants </a:t>
            </a:r>
            <a:r>
              <a:rPr lang="en-US" altLang="en-US"/>
              <a:t>to </a:t>
            </a:r>
            <a:r>
              <a:rPr lang="en-US" altLang="en-US" u="sng"/>
              <a:t>bind</a:t>
            </a:r>
            <a:r>
              <a:rPr lang="en-US" altLang="en-US"/>
              <a:t> to the </a:t>
            </a:r>
            <a:r>
              <a:rPr lang="en-US" altLang="en-US" b="1"/>
              <a:t>enzyme</a:t>
            </a:r>
            <a:endParaRPr lang="en-US" altLang="en-US"/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	1. Substrates</a:t>
            </a:r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	2. Active Site</a:t>
            </a:r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 </a:t>
            </a:r>
          </a:p>
          <a:p>
            <a:pPr eaLnBrk="1" hangingPunct="1"/>
            <a:r>
              <a:rPr lang="en-US" altLang="en-US" sz="1800"/>
              <a:t> </a:t>
            </a:r>
            <a:r>
              <a:rPr lang="en-US" altLang="en-US"/>
              <a:t>		 </a:t>
            </a:r>
          </a:p>
        </p:txBody>
      </p:sp>
      <p:pic>
        <p:nvPicPr>
          <p:cNvPr id="47107" name="Picture 7" descr="induced_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84582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05000" y="381001"/>
            <a:ext cx="8382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E. The </a:t>
            </a:r>
            <a:r>
              <a:rPr lang="en-US" altLang="en-US" b="1"/>
              <a:t>lock-and-key model </a:t>
            </a:r>
            <a:r>
              <a:rPr lang="en-US" altLang="en-US"/>
              <a:t>helps illustrate how enzymes function</a:t>
            </a:r>
          </a:p>
          <a:p>
            <a:pPr eaLnBrk="1" hangingPunct="1"/>
            <a:r>
              <a:rPr lang="en-US" altLang="en-US"/>
              <a:t>		1. </a:t>
            </a:r>
            <a:r>
              <a:rPr lang="en-US" altLang="en-US" b="1"/>
              <a:t>Substrates </a:t>
            </a:r>
            <a:r>
              <a:rPr lang="en-US" altLang="en-US"/>
              <a:t>brought together</a:t>
            </a:r>
          </a:p>
          <a:p>
            <a:pPr eaLnBrk="1" hangingPunct="1"/>
            <a:r>
              <a:rPr lang="en-US" altLang="en-US"/>
              <a:t>		</a:t>
            </a:r>
          </a:p>
          <a:p>
            <a:pPr eaLnBrk="1" hangingPunct="1"/>
            <a:r>
              <a:rPr lang="en-US" altLang="en-US"/>
              <a:t>		2. </a:t>
            </a:r>
            <a:r>
              <a:rPr lang="en-US" altLang="en-US" b="1"/>
              <a:t>bonds </a:t>
            </a:r>
            <a:r>
              <a:rPr lang="en-US" altLang="en-US"/>
              <a:t>in substrates </a:t>
            </a:r>
            <a:r>
              <a:rPr lang="en-US" altLang="en-US" u="sng"/>
              <a:t>weakened</a:t>
            </a:r>
            <a:endParaRPr lang="en-US" altLang="en-US"/>
          </a:p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r>
              <a:rPr lang="en-US" altLang="en-US"/>
              <a:t> </a:t>
            </a:r>
          </a:p>
          <a:p>
            <a:pPr eaLnBrk="1" hangingPunct="1"/>
            <a:r>
              <a:rPr lang="en-US" altLang="en-US" sz="1800"/>
              <a:t> </a:t>
            </a:r>
            <a:r>
              <a:rPr lang="en-US" altLang="en-US"/>
              <a:t>		 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3208338"/>
            <a:ext cx="8634412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2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 </a:t>
            </a:r>
            <a:endParaRPr lang="en-US" dirty="0"/>
          </a:p>
        </p:txBody>
      </p:sp>
      <p:pic>
        <p:nvPicPr>
          <p:cNvPr id="1026" name="Picture 2" descr="Image result for macromolecules gluco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8" y="2128604"/>
            <a:ext cx="2770578" cy="22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cromolecules gluc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39" y="365124"/>
            <a:ext cx="8594361" cy="62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Dehydration synthesis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i143.photobucket.com/albums/r154/janiebellemcknight/peppi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71" y="2034862"/>
            <a:ext cx="10584930" cy="42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&amp;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5"/>
            <a:ext cx="4340352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The 2 major types of nucleic acid</a:t>
            </a:r>
          </a:p>
          <a:p>
            <a:pPr marL="0" indent="0">
              <a:buNone/>
            </a:pPr>
            <a:r>
              <a:rPr lang="en-US" sz="3600" dirty="0" smtClean="0"/>
              <a:t>DNA ­</a:t>
            </a:r>
          </a:p>
          <a:p>
            <a:r>
              <a:rPr lang="en-US" sz="3600" dirty="0" smtClean="0"/>
              <a:t>Deoxyribonucleic acid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RNA ­ ribonucleic</a:t>
            </a:r>
          </a:p>
          <a:p>
            <a:r>
              <a:rPr lang="en-US" sz="3600" dirty="0" smtClean="0"/>
              <a:t>acid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6" y="1267968"/>
            <a:ext cx="7949184" cy="5276947"/>
          </a:xfrm>
        </p:spPr>
      </p:pic>
    </p:spTree>
    <p:extLst>
      <p:ext uri="{BB962C8B-B14F-4D97-AF65-F5344CB8AC3E}">
        <p14:creationId xmlns:p14="http://schemas.microsoft.com/office/powerpoint/2010/main" val="23039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 are made up of</a:t>
            </a:r>
            <a:br>
              <a:rPr lang="en-US" dirty="0" smtClean="0"/>
            </a:br>
            <a:r>
              <a:rPr lang="en-US" dirty="0" smtClean="0"/>
              <a:t>monomers called nucleotides.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" y="1825625"/>
            <a:ext cx="3892296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Each nucleotide is composed of:</a:t>
            </a:r>
          </a:p>
          <a:p>
            <a:pPr marL="0" indent="0">
              <a:buNone/>
            </a:pPr>
            <a:r>
              <a:rPr lang="en-US" sz="3600" dirty="0" smtClean="0"/>
              <a:t>a phosphate group</a:t>
            </a:r>
          </a:p>
          <a:p>
            <a:pPr marL="0" indent="0">
              <a:buNone/>
            </a:pPr>
            <a:r>
              <a:rPr lang="en-US" sz="3600" dirty="0" smtClean="0"/>
              <a:t>a 5 carbon sugar</a:t>
            </a:r>
          </a:p>
          <a:p>
            <a:pPr marL="0" indent="0">
              <a:buNone/>
            </a:pPr>
            <a:r>
              <a:rPr lang="en-US" sz="3600" dirty="0" smtClean="0"/>
              <a:t>a nitrogen containing base</a:t>
            </a:r>
            <a:endParaRPr lang="en-US" sz="36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94" b="-8279"/>
          <a:stretch/>
        </p:blipFill>
        <p:spPr>
          <a:xfrm>
            <a:off x="3608832" y="1825626"/>
            <a:ext cx="4218432" cy="4351338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6" b="2231"/>
          <a:stretch/>
        </p:blipFill>
        <p:spPr>
          <a:xfrm>
            <a:off x="7933944" y="2107615"/>
            <a:ext cx="4258056" cy="37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0"/>
            <a:ext cx="9351264" cy="6858000"/>
          </a:xfrm>
        </p:spPr>
      </p:pic>
    </p:spTree>
    <p:extLst>
      <p:ext uri="{BB962C8B-B14F-4D97-AF65-F5344CB8AC3E}">
        <p14:creationId xmlns:p14="http://schemas.microsoft.com/office/powerpoint/2010/main" val="40018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065" y="0"/>
            <a:ext cx="6496987" cy="1048512"/>
          </a:xfrm>
        </p:spPr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" y="149902"/>
            <a:ext cx="5067475" cy="6708098"/>
          </a:xfrm>
        </p:spPr>
        <p:txBody>
          <a:bodyPr>
            <a:noAutofit/>
          </a:bodyPr>
          <a:lstStyle/>
          <a:p>
            <a:r>
              <a:rPr lang="en-US" sz="3600" dirty="0" smtClean="0"/>
              <a:t>Diverse group of compounds. Characteristics:</a:t>
            </a:r>
          </a:p>
          <a:p>
            <a:pPr marL="0" indent="0">
              <a:buNone/>
            </a:pPr>
            <a:r>
              <a:rPr lang="en-US" sz="3600" dirty="0" smtClean="0"/>
              <a:t>– Insoluble in water</a:t>
            </a:r>
          </a:p>
          <a:p>
            <a:pPr marL="0" indent="0">
              <a:buNone/>
            </a:pPr>
            <a:r>
              <a:rPr lang="en-US" sz="3600" dirty="0" smtClean="0"/>
              <a:t>– made of carbon, hydrogen, oxygen and</a:t>
            </a:r>
          </a:p>
          <a:p>
            <a:r>
              <a:rPr lang="en-US" sz="3600" dirty="0" smtClean="0"/>
              <a:t>sometimes phosphorous.</a:t>
            </a:r>
          </a:p>
          <a:p>
            <a:pPr marL="0" indent="0">
              <a:buNone/>
            </a:pPr>
            <a:r>
              <a:rPr lang="en-US" sz="3600" dirty="0" smtClean="0"/>
              <a:t> Far fewer oxygen than carbon and hydrogen, but there is no set ratio, e.g. </a:t>
            </a:r>
            <a:r>
              <a:rPr lang="en-US" sz="3200" dirty="0" smtClean="0"/>
              <a:t>: C</a:t>
            </a:r>
            <a:r>
              <a:rPr lang="en-US" sz="2000" dirty="0" smtClean="0"/>
              <a:t>32</a:t>
            </a:r>
            <a:r>
              <a:rPr lang="en-US" sz="3200" dirty="0" smtClean="0"/>
              <a:t>H</a:t>
            </a:r>
            <a:r>
              <a:rPr lang="en-US" sz="1800" dirty="0" smtClean="0"/>
              <a:t>50</a:t>
            </a:r>
            <a:r>
              <a:rPr lang="en-US" sz="3200" dirty="0" smtClean="0"/>
              <a:t>O</a:t>
            </a:r>
            <a:r>
              <a:rPr lang="en-US" sz="2000" dirty="0" smtClean="0"/>
              <a:t>6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1325563"/>
            <a:ext cx="6436278" cy="4138835"/>
          </a:xfrm>
        </p:spPr>
      </p:pic>
    </p:spTree>
    <p:extLst>
      <p:ext uri="{BB962C8B-B14F-4D97-AF65-F5344CB8AC3E}">
        <p14:creationId xmlns:p14="http://schemas.microsoft.com/office/powerpoint/2010/main" val="26188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552" y="270637"/>
            <a:ext cx="4379976" cy="64217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0"/>
            <a:ext cx="12024575" cy="67703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516</Words>
  <Application>Microsoft Office PowerPoint</Application>
  <PresentationFormat>Widescreen</PresentationFormat>
  <Paragraphs>128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Macro Molecules </vt:lpstr>
      <vt:lpstr>PowerPoint Presentation</vt:lpstr>
      <vt:lpstr>Glucose </vt:lpstr>
      <vt:lpstr>Dehydration synthesis </vt:lpstr>
      <vt:lpstr>DNA &amp; RNA</vt:lpstr>
      <vt:lpstr>Nucleic Acids are made up of monomers called nucleotides.</vt:lpstr>
      <vt:lpstr>PowerPoint Presentation</vt:lpstr>
      <vt:lpstr>Lipids</vt:lpstr>
      <vt:lpstr>PowerPoint Presentation</vt:lpstr>
      <vt:lpstr>Fatty acids can be.</vt:lpstr>
      <vt:lpstr>4 main types of Lipids</vt:lpstr>
      <vt:lpstr>Wax</vt:lpstr>
      <vt:lpstr>Steroids</vt:lpstr>
      <vt:lpstr>Phospholipids</vt:lpstr>
      <vt:lpstr>Protein </vt:lpstr>
      <vt:lpstr>Monomers to Polymers</vt:lpstr>
      <vt:lpstr>Amino Acids </vt:lpstr>
      <vt:lpstr>PowerPoint Presentation</vt:lpstr>
      <vt:lpstr>Protein and their roles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fireblaze</dc:creator>
  <cp:lastModifiedBy>John Thomas</cp:lastModifiedBy>
  <cp:revision>14</cp:revision>
  <dcterms:created xsi:type="dcterms:W3CDTF">2017-09-18T00:08:20Z</dcterms:created>
  <dcterms:modified xsi:type="dcterms:W3CDTF">2018-09-20T12:26:40Z</dcterms:modified>
</cp:coreProperties>
</file>