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6" r:id="rId3"/>
    <p:sldId id="257" r:id="rId4"/>
    <p:sldId id="259" r:id="rId5"/>
    <p:sldId id="258" r:id="rId6"/>
    <p:sldId id="266" r:id="rId7"/>
    <p:sldId id="262" r:id="rId8"/>
    <p:sldId id="265" r:id="rId9"/>
    <p:sldId id="267" r:id="rId10"/>
    <p:sldId id="270" r:id="rId11"/>
    <p:sldId id="264" r:id="rId12"/>
    <p:sldId id="269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9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12096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Value, day 1</a:t>
            </a:r>
          </a:p>
        </p:txBody>
      </p:sp>
    </p:spTree>
    <p:extLst>
      <p:ext uri="{BB962C8B-B14F-4D97-AF65-F5344CB8AC3E}">
        <p14:creationId xmlns:p14="http://schemas.microsoft.com/office/powerpoint/2010/main" val="363763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have students draw value scales in sketchbooks, while they work look for 6 levels of value and help those who need it. 5 - 10 min</a:t>
            </a:r>
          </a:p>
        </p:txBody>
      </p:sp>
    </p:spTree>
    <p:extLst>
      <p:ext uri="{BB962C8B-B14F-4D97-AF65-F5344CB8AC3E}">
        <p14:creationId xmlns:p14="http://schemas.microsoft.com/office/powerpoint/2010/main" val="321571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Play video, then demo with document camera or play video again while they start to draw in sketchbooks. Check drawings as they work. 10 - 15 min</a:t>
            </a:r>
          </a:p>
        </p:txBody>
      </p:sp>
    </p:spTree>
    <p:extLst>
      <p:ext uri="{BB962C8B-B14F-4D97-AF65-F5344CB8AC3E}">
        <p14:creationId xmlns:p14="http://schemas.microsoft.com/office/powerpoint/2010/main" val="14619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52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94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Talk about why drawing example has an effective composition. Have students use cell phones or view-finders to plan composition (take 3 photos), then start drawing in sketchbook (full page). Students should spend the rest for class time drawing. </a:t>
            </a:r>
          </a:p>
        </p:txBody>
      </p:sp>
    </p:spTree>
    <p:extLst>
      <p:ext uri="{BB962C8B-B14F-4D97-AF65-F5344CB8AC3E}">
        <p14:creationId xmlns:p14="http://schemas.microsoft.com/office/powerpoint/2010/main" val="5165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Value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I</a:t>
            </a:r>
          </a:p>
          <a:p>
            <a:r>
              <a:rPr lang="en-US" dirty="0" smtClean="0"/>
              <a:t>** Please get out your sketchbook**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Guidelines (Value Study):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67" y="982133"/>
            <a:ext cx="8884355" cy="394369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Vocabulary in Sketchbook </a:t>
            </a:r>
            <a:r>
              <a:rPr lang="en-US" sz="2800" u="sng" dirty="0" smtClean="0"/>
              <a:t>(10 points)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6 point value scale showed a gradual change from dark to light </a:t>
            </a:r>
            <a:r>
              <a:rPr lang="en-US" sz="2800" u="sng" dirty="0" smtClean="0"/>
              <a:t>(20 </a:t>
            </a:r>
            <a:r>
              <a:rPr lang="en-US" sz="2800" u="sng" dirty="0"/>
              <a:t>points)</a:t>
            </a:r>
          </a:p>
          <a:p>
            <a:r>
              <a:rPr lang="en-US" sz="2800" dirty="0" smtClean="0"/>
              <a:t>4 basic shapes: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Showed different levels of value </a:t>
            </a:r>
            <a:r>
              <a:rPr lang="en-US" sz="2800" u="sng" dirty="0" smtClean="0"/>
              <a:t>(25 </a:t>
            </a:r>
            <a:r>
              <a:rPr lang="en-US" sz="2800" u="sng" dirty="0"/>
              <a:t>points)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Used composition </a:t>
            </a:r>
            <a:r>
              <a:rPr lang="en-US" sz="2800" u="sng" dirty="0" smtClean="0"/>
              <a:t>(25 </a:t>
            </a:r>
            <a:r>
              <a:rPr lang="en-US" sz="2800" u="sng" dirty="0"/>
              <a:t>points) </a:t>
            </a:r>
          </a:p>
          <a:p>
            <a:r>
              <a:rPr lang="en-US" sz="2800" dirty="0" smtClean="0"/>
              <a:t>Craftsmanship (took your time on your drawings and completed assignment neatly and effectively) </a:t>
            </a:r>
          </a:p>
          <a:p>
            <a:r>
              <a:rPr lang="en-US" sz="2800" u="sng" dirty="0" smtClean="0"/>
              <a:t>(20 points)</a:t>
            </a:r>
            <a:endParaRPr lang="en-US" sz="2800" u="sng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Value Drawing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6137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Now draw </a:t>
            </a:r>
            <a:r>
              <a:rPr lang="en" dirty="0" smtClean="0"/>
              <a:t>the </a:t>
            </a:r>
            <a:r>
              <a:rPr lang="en" dirty="0"/>
              <a:t>2</a:t>
            </a:r>
            <a:r>
              <a:rPr lang="en" dirty="0" smtClean="0"/>
              <a:t> </a:t>
            </a:r>
            <a:r>
              <a:rPr lang="en" dirty="0" smtClean="0"/>
              <a:t>pieces of fruit </a:t>
            </a:r>
            <a:r>
              <a:rPr lang="en" dirty="0"/>
              <a:t>in full value. You should use all 6 levels of value in your work. Remember to think about composition.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999" y="516835"/>
            <a:ext cx="4754949" cy="3975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Guidelines (Fruit Still Life):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9144000" cy="3725680"/>
          </a:xfrm>
        </p:spPr>
        <p:txBody>
          <a:bodyPr numCol="2"/>
          <a:lstStyle/>
          <a:p>
            <a:r>
              <a:rPr lang="en-US" sz="2800" dirty="0"/>
              <a:t>Highlights (10 points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Cast Shadows (10 points) </a:t>
            </a:r>
          </a:p>
          <a:p>
            <a:r>
              <a:rPr lang="en-US" sz="2800" dirty="0"/>
              <a:t>Middle Tones (10 points) </a:t>
            </a:r>
          </a:p>
          <a:p>
            <a:r>
              <a:rPr lang="en-US" sz="2800" dirty="0"/>
              <a:t>Overlapping (10 points) </a:t>
            </a:r>
          </a:p>
          <a:p>
            <a:r>
              <a:rPr lang="en-US" sz="2800" dirty="0"/>
              <a:t>Life sized Fruit (10 points)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Smooth </a:t>
            </a:r>
            <a:r>
              <a:rPr lang="en-US" sz="2800" dirty="0"/>
              <a:t>Transitions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10 points) </a:t>
            </a:r>
          </a:p>
          <a:p>
            <a:r>
              <a:rPr lang="en-US" sz="2800" dirty="0"/>
              <a:t>Background (10 points) </a:t>
            </a:r>
          </a:p>
          <a:p>
            <a:r>
              <a:rPr lang="en-US" sz="2800" dirty="0"/>
              <a:t>Middle Ground (10 points) </a:t>
            </a:r>
          </a:p>
          <a:p>
            <a:r>
              <a:rPr lang="en-US" sz="2800" dirty="0"/>
              <a:t>Foreground (10 points) </a:t>
            </a:r>
          </a:p>
          <a:p>
            <a:r>
              <a:rPr lang="en-US" sz="2800" dirty="0"/>
              <a:t>Drawing Neatly (10 </a:t>
            </a:r>
            <a:r>
              <a:rPr lang="en-US" sz="2800" dirty="0" smtClean="0"/>
              <a:t>points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4901750" y="409999"/>
            <a:ext cx="3556500" cy="4518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Portrait by Shaina MacDonagh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VALUE: the lightness or darkness of a color.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Value Scale: a range of values from dark to light. </a:t>
            </a:r>
          </a:p>
        </p:txBody>
      </p:sp>
      <p:pic>
        <p:nvPicPr>
          <p:cNvPr id="53" name="Shape 53" descr="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5643" y="0"/>
            <a:ext cx="3618262" cy="5143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585175" y="2840050"/>
            <a:ext cx="8213999" cy="2008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0"/>
              <a:t>. </a:t>
            </a:r>
            <a:r>
              <a:rPr lang="en" sz="3000" b="0"/>
              <a:t> Draw a value scale with at least 6 values</a:t>
            </a:r>
          </a:p>
        </p:txBody>
      </p:sp>
      <p:pic>
        <p:nvPicPr>
          <p:cNvPr id="59" name="Shape 59" descr="g0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114" y="501550"/>
            <a:ext cx="8214125" cy="188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379725"/>
            <a:ext cx="2595599" cy="446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 smtClean="0"/>
              <a:t>Notice all of the parts shown on this sphere. Each part has a different value.</a:t>
            </a:r>
            <a:endParaRPr lang="en" sz="2400" dirty="0"/>
          </a:p>
        </p:txBody>
      </p:sp>
      <p:pic>
        <p:nvPicPr>
          <p:cNvPr id="72" name="Shape 72" descr="full_shadin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2800" y="205974"/>
            <a:ext cx="6036825" cy="414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6" name="Shape 66" descr="5183589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5250" y="105700"/>
            <a:ext cx="6396075" cy="480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composition?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omposition</a:t>
            </a:r>
            <a:r>
              <a:rPr lang="en-US" dirty="0"/>
              <a:t> is the placement or arrangement of visual elements or ingredients in a work of </a:t>
            </a:r>
            <a:r>
              <a:rPr lang="en-US" b="1" dirty="0"/>
              <a:t>art</a:t>
            </a:r>
            <a:r>
              <a:rPr lang="en-US" dirty="0"/>
              <a:t>, as distinct from the subject of a work.</a:t>
            </a:r>
          </a:p>
        </p:txBody>
      </p:sp>
    </p:spTree>
    <p:extLst>
      <p:ext uri="{BB962C8B-B14F-4D97-AF65-F5344CB8AC3E}">
        <p14:creationId xmlns:p14="http://schemas.microsoft.com/office/powerpoint/2010/main" val="18836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29790"/>
          </a:xfrm>
          <a:prstGeom prst="rect">
            <a:avLst/>
          </a:prstGeom>
        </p:spPr>
      </p:pic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68489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 smtClean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" dirty="0" smtClean="0">
                <a:solidFill>
                  <a:schemeClr val="bg1"/>
                </a:solidFill>
              </a:rPr>
              <a:t>e Four Basic Shapes</a:t>
            </a:r>
            <a:endParaRPr lang="e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Four Basic Shapes in a Composition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200150"/>
            <a:ext cx="5372100" cy="36004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1200150"/>
            <a:ext cx="53721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1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Draw the four basic shapes in a composition.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 different values in each shape.</a:t>
            </a:r>
          </a:p>
          <a:p>
            <a:r>
              <a:rPr lang="en-US" dirty="0" smtClean="0"/>
              <a:t>Include:            Highlights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Cast Shadows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Core Shadows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and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Shape 72" descr="full_shading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01009" y="1729408"/>
            <a:ext cx="5426765" cy="3196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8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382</Words>
  <Application>Microsoft Office PowerPoint</Application>
  <PresentationFormat>On-screen Show (16:9)</PresentationFormat>
  <Paragraphs>51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simple-light</vt:lpstr>
      <vt:lpstr>Intro to Value</vt:lpstr>
      <vt:lpstr>PowerPoint Presentation</vt:lpstr>
      <vt:lpstr>.  Draw a value scale with at least 6 values</vt:lpstr>
      <vt:lpstr>PowerPoint Presentation</vt:lpstr>
      <vt:lpstr>PowerPoint Presentation</vt:lpstr>
      <vt:lpstr>What is a composition?</vt:lpstr>
      <vt:lpstr>The Four Basic Shapes</vt:lpstr>
      <vt:lpstr>The Four Basic Shapes in a Composition</vt:lpstr>
      <vt:lpstr>Draw the four basic shapes in a composition.</vt:lpstr>
      <vt:lpstr>Grading Guidelines (Value Study):</vt:lpstr>
      <vt:lpstr>Value Drawing</vt:lpstr>
      <vt:lpstr>Grading Guidelines (Fruit Still Life):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Swindell</dc:creator>
  <cp:lastModifiedBy>Shellie Stanberry</cp:lastModifiedBy>
  <cp:revision>10</cp:revision>
  <dcterms:modified xsi:type="dcterms:W3CDTF">2017-09-18T18:47:46Z</dcterms:modified>
</cp:coreProperties>
</file>