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12" autoAdjust="0"/>
  </p:normalViewPr>
  <p:slideViewPr>
    <p:cSldViewPr>
      <p:cViewPr varScale="1">
        <p:scale>
          <a:sx n="78" d="100"/>
          <a:sy n="78" d="100"/>
        </p:scale>
        <p:origin x="1512" y="54"/>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47DD93A-9F5E-4E6F-9F7A-FAB3D3120B24}" type="datetimeFigureOut">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28C2BB-D364-486A-BE14-B516FF948AB6}" type="slidenum">
              <a:rPr lang="en-US" smtClean="0"/>
              <a:t>‹#›</a:t>
            </a:fld>
            <a:endParaRPr lang="en-US"/>
          </a:p>
        </p:txBody>
      </p:sp>
    </p:spTree>
    <p:extLst>
      <p:ext uri="{BB962C8B-B14F-4D97-AF65-F5344CB8AC3E}">
        <p14:creationId xmlns:p14="http://schemas.microsoft.com/office/powerpoint/2010/main" val="17020033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7DD93A-9F5E-4E6F-9F7A-FAB3D3120B24}" type="datetimeFigureOut">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28C2BB-D364-486A-BE14-B516FF948AB6}" type="slidenum">
              <a:rPr lang="en-US" smtClean="0"/>
              <a:t>‹#›</a:t>
            </a:fld>
            <a:endParaRPr lang="en-US"/>
          </a:p>
        </p:txBody>
      </p:sp>
    </p:spTree>
    <p:extLst>
      <p:ext uri="{BB962C8B-B14F-4D97-AF65-F5344CB8AC3E}">
        <p14:creationId xmlns:p14="http://schemas.microsoft.com/office/powerpoint/2010/main" val="2738525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7DD93A-9F5E-4E6F-9F7A-FAB3D3120B24}" type="datetimeFigureOut">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28C2BB-D364-486A-BE14-B516FF948AB6}" type="slidenum">
              <a:rPr lang="en-US" smtClean="0"/>
              <a:t>‹#›</a:t>
            </a:fld>
            <a:endParaRPr lang="en-US"/>
          </a:p>
        </p:txBody>
      </p:sp>
    </p:spTree>
    <p:extLst>
      <p:ext uri="{BB962C8B-B14F-4D97-AF65-F5344CB8AC3E}">
        <p14:creationId xmlns:p14="http://schemas.microsoft.com/office/powerpoint/2010/main" val="563425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7DD93A-9F5E-4E6F-9F7A-FAB3D3120B24}" type="datetimeFigureOut">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28C2BB-D364-486A-BE14-B516FF948AB6}" type="slidenum">
              <a:rPr lang="en-US" smtClean="0"/>
              <a:t>‹#›</a:t>
            </a:fld>
            <a:endParaRPr lang="en-US"/>
          </a:p>
        </p:txBody>
      </p:sp>
    </p:spTree>
    <p:extLst>
      <p:ext uri="{BB962C8B-B14F-4D97-AF65-F5344CB8AC3E}">
        <p14:creationId xmlns:p14="http://schemas.microsoft.com/office/powerpoint/2010/main" val="766846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7DD93A-9F5E-4E6F-9F7A-FAB3D3120B24}" type="datetimeFigureOut">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28C2BB-D364-486A-BE14-B516FF948AB6}" type="slidenum">
              <a:rPr lang="en-US" smtClean="0"/>
              <a:t>‹#›</a:t>
            </a:fld>
            <a:endParaRPr lang="en-US"/>
          </a:p>
        </p:txBody>
      </p:sp>
    </p:spTree>
    <p:extLst>
      <p:ext uri="{BB962C8B-B14F-4D97-AF65-F5344CB8AC3E}">
        <p14:creationId xmlns:p14="http://schemas.microsoft.com/office/powerpoint/2010/main" val="1212119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47DD93A-9F5E-4E6F-9F7A-FAB3D3120B24}" type="datetimeFigureOut">
              <a:rPr lang="en-US" smtClean="0"/>
              <a:t>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28C2BB-D364-486A-BE14-B516FF948AB6}" type="slidenum">
              <a:rPr lang="en-US" smtClean="0"/>
              <a:t>‹#›</a:t>
            </a:fld>
            <a:endParaRPr lang="en-US"/>
          </a:p>
        </p:txBody>
      </p:sp>
    </p:spTree>
    <p:extLst>
      <p:ext uri="{BB962C8B-B14F-4D97-AF65-F5344CB8AC3E}">
        <p14:creationId xmlns:p14="http://schemas.microsoft.com/office/powerpoint/2010/main" val="3380755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47DD93A-9F5E-4E6F-9F7A-FAB3D3120B24}" type="datetimeFigureOut">
              <a:rPr lang="en-US" smtClean="0"/>
              <a:t>11/4/2016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28C2BB-D364-486A-BE14-B516FF948AB6}" type="slidenum">
              <a:rPr lang="en-US" smtClean="0"/>
              <a:t>‹#›</a:t>
            </a:fld>
            <a:endParaRPr lang="en-US"/>
          </a:p>
        </p:txBody>
      </p:sp>
    </p:spTree>
    <p:extLst>
      <p:ext uri="{BB962C8B-B14F-4D97-AF65-F5344CB8AC3E}">
        <p14:creationId xmlns:p14="http://schemas.microsoft.com/office/powerpoint/2010/main" val="2586569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7DD93A-9F5E-4E6F-9F7A-FAB3D3120B24}" type="datetimeFigureOut">
              <a:rPr lang="en-US" smtClean="0"/>
              <a:t>11/4/2016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28C2BB-D364-486A-BE14-B516FF948AB6}" type="slidenum">
              <a:rPr lang="en-US" smtClean="0"/>
              <a:t>‹#›</a:t>
            </a:fld>
            <a:endParaRPr lang="en-US"/>
          </a:p>
        </p:txBody>
      </p:sp>
    </p:spTree>
    <p:extLst>
      <p:ext uri="{BB962C8B-B14F-4D97-AF65-F5344CB8AC3E}">
        <p14:creationId xmlns:p14="http://schemas.microsoft.com/office/powerpoint/2010/main" val="1089896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7DD93A-9F5E-4E6F-9F7A-FAB3D3120B24}" type="datetimeFigureOut">
              <a:rPr lang="en-US" smtClean="0"/>
              <a:t>11/4/2016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28C2BB-D364-486A-BE14-B516FF948AB6}" type="slidenum">
              <a:rPr lang="en-US" smtClean="0"/>
              <a:t>‹#›</a:t>
            </a:fld>
            <a:endParaRPr lang="en-US"/>
          </a:p>
        </p:txBody>
      </p:sp>
    </p:spTree>
    <p:extLst>
      <p:ext uri="{BB962C8B-B14F-4D97-AF65-F5344CB8AC3E}">
        <p14:creationId xmlns:p14="http://schemas.microsoft.com/office/powerpoint/2010/main" val="1882375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7DD93A-9F5E-4E6F-9F7A-FAB3D3120B24}" type="datetimeFigureOut">
              <a:rPr lang="en-US" smtClean="0"/>
              <a:t>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28C2BB-D364-486A-BE14-B516FF948AB6}" type="slidenum">
              <a:rPr lang="en-US" smtClean="0"/>
              <a:t>‹#›</a:t>
            </a:fld>
            <a:endParaRPr lang="en-US"/>
          </a:p>
        </p:txBody>
      </p:sp>
    </p:spTree>
    <p:extLst>
      <p:ext uri="{BB962C8B-B14F-4D97-AF65-F5344CB8AC3E}">
        <p14:creationId xmlns:p14="http://schemas.microsoft.com/office/powerpoint/2010/main" val="13655357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7DD93A-9F5E-4E6F-9F7A-FAB3D3120B24}" type="datetimeFigureOut">
              <a:rPr lang="en-US" smtClean="0"/>
              <a:t>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28C2BB-D364-486A-BE14-B516FF948AB6}" type="slidenum">
              <a:rPr lang="en-US" smtClean="0"/>
              <a:t>‹#›</a:t>
            </a:fld>
            <a:endParaRPr lang="en-US"/>
          </a:p>
        </p:txBody>
      </p:sp>
    </p:spTree>
    <p:extLst>
      <p:ext uri="{BB962C8B-B14F-4D97-AF65-F5344CB8AC3E}">
        <p14:creationId xmlns:p14="http://schemas.microsoft.com/office/powerpoint/2010/main" val="3231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B47DD93A-9F5E-4E6F-9F7A-FAB3D3120B24}" type="datetimeFigureOut">
              <a:rPr lang="en-US" smtClean="0"/>
              <a:t>11/4/2016</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3328C2BB-D364-486A-BE14-B516FF948AB6}" type="slidenum">
              <a:rPr lang="en-US" smtClean="0"/>
              <a:t>‹#›</a:t>
            </a:fld>
            <a:endParaRPr lang="en-US"/>
          </a:p>
        </p:txBody>
      </p:sp>
    </p:spTree>
    <p:extLst>
      <p:ext uri="{BB962C8B-B14F-4D97-AF65-F5344CB8AC3E}">
        <p14:creationId xmlns:p14="http://schemas.microsoft.com/office/powerpoint/2010/main" val="39421915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2.jpe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hyperlink" Target="mailto:jennifersowers@fcschools.net" TargetMode="External"/><Relationship Id="rId5" Type="http://schemas.openxmlformats.org/officeDocument/2006/relationships/image" Target="../media/image4.jpeg"/><Relationship Id="rId4" Type="http://schemas.openxmlformats.org/officeDocument/2006/relationships/image" Target="../media/image3.gif"/><Relationship Id="rId9"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55" name="Picture 105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70769" y="6741225"/>
            <a:ext cx="1126774" cy="1360633"/>
          </a:xfrm>
          <a:prstGeom prst="rect">
            <a:avLst/>
          </a:prstGeom>
        </p:spPr>
      </p:pic>
      <p:sp>
        <p:nvSpPr>
          <p:cNvPr id="1039" name="Folded Corner 1038"/>
          <p:cNvSpPr/>
          <p:nvPr/>
        </p:nvSpPr>
        <p:spPr>
          <a:xfrm>
            <a:off x="46805" y="3091895"/>
            <a:ext cx="6774622" cy="2006179"/>
          </a:xfrm>
          <a:prstGeom prst="foldedCorner">
            <a:avLst/>
          </a:prstGeom>
          <a:solidFill>
            <a:schemeClr val="bg1">
              <a:lumMod val="85000"/>
            </a:schemeClr>
          </a:solid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41" name="Picture 104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20118684">
            <a:off x="182970" y="3133758"/>
            <a:ext cx="432844" cy="479948"/>
          </a:xfrm>
          <a:prstGeom prst="rect">
            <a:avLst/>
          </a:prstGeom>
        </p:spPr>
      </p:pic>
      <p:pic>
        <p:nvPicPr>
          <p:cNvPr id="1040" name="Picture 103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147552">
            <a:off x="6165716" y="3180141"/>
            <a:ext cx="587029" cy="502185"/>
          </a:xfrm>
          <a:prstGeom prst="rect">
            <a:avLst/>
          </a:prstGeom>
        </p:spPr>
      </p:pic>
      <p:pic>
        <p:nvPicPr>
          <p:cNvPr id="1029" name="Picture 102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466945" y="1388651"/>
            <a:ext cx="1603824" cy="1391671"/>
          </a:xfrm>
          <a:prstGeom prst="rect">
            <a:avLst/>
          </a:prstGeom>
        </p:spPr>
      </p:pic>
      <p:sp>
        <p:nvSpPr>
          <p:cNvPr id="11" name="Rounded Rectangle 10"/>
          <p:cNvSpPr/>
          <p:nvPr/>
        </p:nvSpPr>
        <p:spPr>
          <a:xfrm>
            <a:off x="102519" y="58986"/>
            <a:ext cx="4621881" cy="1317239"/>
          </a:xfrm>
          <a:prstGeom prst="roundRect">
            <a:avLst/>
          </a:prstGeom>
          <a:solidFill>
            <a:schemeClr val="bg2"/>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501191" y="304637"/>
            <a:ext cx="5829300" cy="815775"/>
          </a:xfrm>
        </p:spPr>
        <p:txBody>
          <a:bodyPr>
            <a:noAutofit/>
          </a:bodyPr>
          <a:lstStyle/>
          <a:p>
            <a:r>
              <a:rPr lang="en-US" sz="2600" b="1" dirty="0" smtClean="0">
                <a:latin typeface="Comic Sans MS" pitchFamily="66" charset="0"/>
              </a:rPr>
              <a:t>Ms. Crudup’s Kindergarten</a:t>
            </a:r>
            <a:br>
              <a:rPr lang="en-US" sz="2600" b="1" dirty="0" smtClean="0">
                <a:latin typeface="Comic Sans MS" pitchFamily="66" charset="0"/>
              </a:rPr>
            </a:br>
            <a:r>
              <a:rPr lang="en-US" sz="2600" b="1" dirty="0" smtClean="0">
                <a:latin typeface="Comic Sans MS" pitchFamily="66" charset="0"/>
              </a:rPr>
              <a:t>Oct. 31- Nov. 2016 </a:t>
            </a:r>
            <a:br>
              <a:rPr lang="en-US" sz="2600" b="1" dirty="0" smtClean="0">
                <a:latin typeface="Comic Sans MS" pitchFamily="66" charset="0"/>
              </a:rPr>
            </a:br>
            <a:r>
              <a:rPr lang="en-US" sz="2600" b="1" dirty="0" smtClean="0">
                <a:latin typeface="Comic Sans MS" pitchFamily="66" charset="0"/>
              </a:rPr>
              <a:t>Newsletter</a:t>
            </a:r>
            <a:endParaRPr lang="en-US" sz="2600" b="1" dirty="0">
              <a:latin typeface="Comic Sans MS" pitchFamily="66" charset="0"/>
            </a:endParaRPr>
          </a:p>
        </p:txBody>
      </p:sp>
      <p:sp>
        <p:nvSpPr>
          <p:cNvPr id="10" name="TextBox 9"/>
          <p:cNvSpPr txBox="1"/>
          <p:nvPr/>
        </p:nvSpPr>
        <p:spPr>
          <a:xfrm>
            <a:off x="4792579" y="96972"/>
            <a:ext cx="2102518" cy="1231106"/>
          </a:xfrm>
          <a:prstGeom prst="rect">
            <a:avLst/>
          </a:prstGeom>
          <a:noFill/>
        </p:spPr>
        <p:txBody>
          <a:bodyPr wrap="square" rtlCol="0">
            <a:spAutoFit/>
          </a:bodyPr>
          <a:lstStyle/>
          <a:p>
            <a:r>
              <a:rPr lang="en-US" sz="1200" b="1" u="sng" dirty="0" smtClean="0"/>
              <a:t>Contact Information:</a:t>
            </a:r>
          </a:p>
          <a:p>
            <a:r>
              <a:rPr lang="en-US" sz="1200" dirty="0" smtClean="0"/>
              <a:t>Ms. Jackie Crudup</a:t>
            </a:r>
          </a:p>
          <a:p>
            <a:r>
              <a:rPr lang="en-US" sz="1200" dirty="0" smtClean="0"/>
              <a:t>919-496-4015 x310</a:t>
            </a:r>
          </a:p>
          <a:p>
            <a:r>
              <a:rPr lang="en-US" sz="1200" dirty="0" smtClean="0">
                <a:hlinkClick r:id="rId6"/>
              </a:rPr>
              <a:t>JackieCrudup@fcschools.net</a:t>
            </a:r>
            <a:endParaRPr lang="en-US" sz="1200" dirty="0" smtClean="0"/>
          </a:p>
          <a:p>
            <a:r>
              <a:rPr lang="en-US" sz="1200" dirty="0" smtClean="0"/>
              <a:t>Office fax: 919-496-0301</a:t>
            </a:r>
          </a:p>
          <a:p>
            <a:endParaRPr lang="en-US" sz="1400" dirty="0" smtClean="0"/>
          </a:p>
        </p:txBody>
      </p:sp>
      <p:pic>
        <p:nvPicPr>
          <p:cNvPr id="14" name="Picture 1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325143" flipH="1">
            <a:off x="4297569" y="811648"/>
            <a:ext cx="361289" cy="500487"/>
          </a:xfrm>
          <a:prstGeom prst="rect">
            <a:avLst/>
          </a:prstGeom>
        </p:spPr>
      </p:pic>
      <p:sp>
        <p:nvSpPr>
          <p:cNvPr id="22" name="Rounded Rectangle 21"/>
          <p:cNvSpPr/>
          <p:nvPr/>
        </p:nvSpPr>
        <p:spPr>
          <a:xfrm>
            <a:off x="4792579" y="94480"/>
            <a:ext cx="1989221" cy="1048520"/>
          </a:xfrm>
          <a:prstGeom prst="roundRect">
            <a:avLst/>
          </a:prstGeom>
          <a:noFill/>
          <a:ln w="38100">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pic>
        <p:nvPicPr>
          <p:cNvPr id="26" name="Picture 2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19934753" flipH="1">
            <a:off x="198269" y="810244"/>
            <a:ext cx="361289" cy="500487"/>
          </a:xfrm>
          <a:prstGeom prst="rect">
            <a:avLst/>
          </a:prstGeom>
        </p:spPr>
      </p:pic>
      <p:sp>
        <p:nvSpPr>
          <p:cNvPr id="27" name="Folded Corner 26"/>
          <p:cNvSpPr/>
          <p:nvPr/>
        </p:nvSpPr>
        <p:spPr>
          <a:xfrm>
            <a:off x="102518" y="1450217"/>
            <a:ext cx="3936082" cy="1553514"/>
          </a:xfrm>
          <a:prstGeom prst="foldedCorner">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102518" y="1361990"/>
            <a:ext cx="3383291" cy="2123658"/>
          </a:xfrm>
          <a:prstGeom prst="rect">
            <a:avLst/>
          </a:prstGeom>
          <a:noFill/>
        </p:spPr>
        <p:txBody>
          <a:bodyPr wrap="square" rtlCol="0">
            <a:spAutoFit/>
          </a:bodyPr>
          <a:lstStyle/>
          <a:p>
            <a:pPr algn="ctr"/>
            <a:r>
              <a:rPr lang="en-US" b="1" u="sng" dirty="0" smtClean="0">
                <a:latin typeface="+mj-lt"/>
                <a:cs typeface="Arial" panose="020B0604020202020204" pitchFamily="34" charset="0"/>
              </a:rPr>
              <a:t>Upcoming Events</a:t>
            </a:r>
          </a:p>
          <a:p>
            <a:pPr marL="285750" indent="-285750">
              <a:buFont typeface="Arial" panose="020B0604020202020204" pitchFamily="34" charset="0"/>
              <a:buChar char="•"/>
            </a:pPr>
            <a:r>
              <a:rPr lang="en-US" sz="1600" dirty="0" smtClean="0">
                <a:latin typeface="+mj-lt"/>
                <a:cs typeface="Arial" panose="020B0604020202020204" pitchFamily="34" charset="0"/>
              </a:rPr>
              <a:t>Nov. 8 Late Arrival</a:t>
            </a:r>
          </a:p>
          <a:p>
            <a:pPr marL="285750" indent="-285750">
              <a:buFont typeface="Arial" panose="020B0604020202020204" pitchFamily="34" charset="0"/>
              <a:buChar char="•"/>
            </a:pPr>
            <a:r>
              <a:rPr lang="en-US" sz="1600" dirty="0" smtClean="0">
                <a:latin typeface="+mj-lt"/>
                <a:cs typeface="Arial" panose="020B0604020202020204" pitchFamily="34" charset="0"/>
              </a:rPr>
              <a:t>Nov. 10 Report card pick up 3 -</a:t>
            </a:r>
            <a:r>
              <a:rPr lang="en-US" sz="1600" smtClean="0">
                <a:latin typeface="+mj-lt"/>
                <a:cs typeface="Arial" panose="020B0604020202020204" pitchFamily="34" charset="0"/>
              </a:rPr>
              <a:t>6 pm  </a:t>
            </a:r>
            <a:r>
              <a:rPr lang="en-US" sz="1600" dirty="0" smtClean="0">
                <a:latin typeface="+mj-lt"/>
                <a:cs typeface="Arial" panose="020B0604020202020204" pitchFamily="34" charset="0"/>
              </a:rPr>
              <a:t>and PTA at 6:15</a:t>
            </a:r>
            <a:endParaRPr lang="en-US" sz="1600" dirty="0" smtClean="0">
              <a:latin typeface="+mj-lt"/>
              <a:cs typeface="Arial" panose="020B0604020202020204" pitchFamily="34" charset="0"/>
            </a:endParaRPr>
          </a:p>
          <a:p>
            <a:pPr marL="285750" indent="-285750">
              <a:buFont typeface="Arial" panose="020B0604020202020204" pitchFamily="34" charset="0"/>
              <a:buChar char="•"/>
            </a:pPr>
            <a:r>
              <a:rPr lang="en-US" sz="1600" dirty="0" smtClean="0">
                <a:latin typeface="+mj-lt"/>
                <a:cs typeface="Arial" panose="020B0604020202020204" pitchFamily="34" charset="0"/>
              </a:rPr>
              <a:t>Nov. 11 Veteran’s Day</a:t>
            </a:r>
          </a:p>
          <a:p>
            <a:pPr marL="285750" indent="-285750">
              <a:buFont typeface="Arial" panose="020B0604020202020204" pitchFamily="34" charset="0"/>
              <a:buChar char="•"/>
            </a:pPr>
            <a:r>
              <a:rPr lang="en-US" sz="1600" dirty="0" smtClean="0">
                <a:latin typeface="+mj-lt"/>
                <a:cs typeface="Arial" panose="020B0604020202020204" pitchFamily="34" charset="0"/>
              </a:rPr>
              <a:t>Nov. 23 -25 Thanksgiving holiday</a:t>
            </a:r>
          </a:p>
          <a:p>
            <a:pPr marL="285750" indent="-285750">
              <a:buFont typeface="Arial" panose="020B0604020202020204" pitchFamily="34" charset="0"/>
              <a:buChar char="•"/>
            </a:pPr>
            <a:endParaRPr lang="en-US" sz="1600" dirty="0" smtClean="0">
              <a:latin typeface="+mj-lt"/>
              <a:cs typeface="Arial" panose="020B0604020202020204" pitchFamily="34" charset="0"/>
            </a:endParaRPr>
          </a:p>
          <a:p>
            <a:endParaRPr lang="en-US" u="sng" dirty="0">
              <a:latin typeface="+mj-lt"/>
              <a:cs typeface="Arial" panose="020B0604020202020204" pitchFamily="34" charset="0"/>
            </a:endParaRPr>
          </a:p>
        </p:txBody>
      </p:sp>
      <p:sp>
        <p:nvSpPr>
          <p:cNvPr id="29" name="TextBox 28"/>
          <p:cNvSpPr txBox="1"/>
          <p:nvPr/>
        </p:nvSpPr>
        <p:spPr>
          <a:xfrm>
            <a:off x="5210360" y="1281696"/>
            <a:ext cx="1337511" cy="923330"/>
          </a:xfrm>
          <a:prstGeom prst="rect">
            <a:avLst/>
          </a:prstGeom>
          <a:noFill/>
        </p:spPr>
        <p:txBody>
          <a:bodyPr wrap="square" rtlCol="0">
            <a:spAutoFit/>
          </a:bodyPr>
          <a:lstStyle/>
          <a:p>
            <a:r>
              <a:rPr lang="en-US" b="1" u="sng" dirty="0" smtClean="0">
                <a:latin typeface="+mj-lt"/>
                <a:ea typeface="Batang" panose="02030600000101010101" pitchFamily="18" charset="-127"/>
                <a:cs typeface="Arial" panose="020B0604020202020204" pitchFamily="34" charset="0"/>
              </a:rPr>
              <a:t>Sight Words</a:t>
            </a:r>
          </a:p>
          <a:p>
            <a:r>
              <a:rPr lang="en-US" sz="1200" dirty="0" smtClean="0">
                <a:latin typeface="Arial" panose="020B0604020202020204" pitchFamily="34" charset="0"/>
                <a:cs typeface="Arial" panose="020B0604020202020204" pitchFamily="34" charset="0"/>
              </a:rPr>
              <a:t> 1. see</a:t>
            </a:r>
            <a:endParaRPr lang="en-US" sz="1200" dirty="0" smtClean="0">
              <a:latin typeface="Arial" panose="020B0604020202020204" pitchFamily="34" charset="0"/>
              <a:cs typeface="Arial" panose="020B0604020202020204" pitchFamily="34" charset="0"/>
            </a:endParaRPr>
          </a:p>
          <a:p>
            <a:r>
              <a:rPr lang="en-US" sz="1200" dirty="0" smtClean="0">
                <a:latin typeface="Arial" panose="020B0604020202020204" pitchFamily="34" charset="0"/>
                <a:cs typeface="Arial" panose="020B0604020202020204" pitchFamily="34" charset="0"/>
              </a:rPr>
              <a:t> 2</a:t>
            </a:r>
            <a:r>
              <a:rPr lang="en-US" sz="1200" dirty="0" smtClean="0">
                <a:latin typeface="Arial" panose="020B0604020202020204" pitchFamily="34" charset="0"/>
                <a:cs typeface="Arial" panose="020B0604020202020204" pitchFamily="34" charset="0"/>
              </a:rPr>
              <a:t>. </a:t>
            </a:r>
            <a:r>
              <a:rPr lang="en-US" sz="1200" dirty="0" smtClean="0">
                <a:latin typeface="Arial" panose="020B0604020202020204" pitchFamily="34" charset="0"/>
                <a:cs typeface="Arial" panose="020B0604020202020204" pitchFamily="34" charset="0"/>
              </a:rPr>
              <a:t>have </a:t>
            </a:r>
          </a:p>
          <a:p>
            <a:r>
              <a:rPr lang="en-US" sz="1200" dirty="0" smtClean="0">
                <a:latin typeface="Arial" panose="020B0604020202020204" pitchFamily="34" charset="0"/>
                <a:cs typeface="Arial" panose="020B0604020202020204" pitchFamily="34" charset="0"/>
              </a:rPr>
              <a:t> 3.</a:t>
            </a:r>
            <a:r>
              <a:rPr lang="en-US" sz="1200" dirty="0" smtClean="0">
                <a:latin typeface="Arial" panose="020B0604020202020204" pitchFamily="34" charset="0"/>
                <a:cs typeface="Arial" panose="020B0604020202020204" pitchFamily="34" charset="0"/>
              </a:rPr>
              <a:t> </a:t>
            </a:r>
            <a:r>
              <a:rPr lang="en-US" sz="1200" dirty="0" smtClean="0">
                <a:latin typeface="Arial" panose="020B0604020202020204" pitchFamily="34" charset="0"/>
                <a:cs typeface="Arial" panose="020B0604020202020204" pitchFamily="34" charset="0"/>
              </a:rPr>
              <a:t>one</a:t>
            </a:r>
            <a:endParaRPr lang="en-US" sz="1200" dirty="0">
              <a:latin typeface="Arial" panose="020B0604020202020204" pitchFamily="34" charset="0"/>
              <a:cs typeface="Arial" panose="020B0604020202020204" pitchFamily="34" charset="0"/>
            </a:endParaRPr>
          </a:p>
        </p:txBody>
      </p:sp>
      <p:sp>
        <p:nvSpPr>
          <p:cNvPr id="1024" name="Round Same Side Corner Rectangle 1023"/>
          <p:cNvSpPr/>
          <p:nvPr/>
        </p:nvSpPr>
        <p:spPr>
          <a:xfrm>
            <a:off x="5181600" y="1281696"/>
            <a:ext cx="1600200" cy="1661993"/>
          </a:xfrm>
          <a:prstGeom prst="round2SameRect">
            <a:avLst/>
          </a:prstGeom>
          <a:no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102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032315" y="2129908"/>
            <a:ext cx="706027" cy="689553"/>
          </a:xfrm>
          <a:prstGeom prst="rect">
            <a:avLst/>
          </a:prstGeom>
        </p:spPr>
      </p:pic>
      <p:sp>
        <p:nvSpPr>
          <p:cNvPr id="1034" name="TextBox 1033"/>
          <p:cNvSpPr txBox="1"/>
          <p:nvPr/>
        </p:nvSpPr>
        <p:spPr>
          <a:xfrm>
            <a:off x="296938" y="7587277"/>
            <a:ext cx="1848233" cy="1754326"/>
          </a:xfrm>
          <a:prstGeom prst="rect">
            <a:avLst/>
          </a:prstGeom>
          <a:pattFill prst="pct5">
            <a:fgClr>
              <a:schemeClr val="accent1"/>
            </a:fgClr>
            <a:bgClr>
              <a:schemeClr val="bg1"/>
            </a:bgClr>
          </a:pattFill>
          <a:ln>
            <a:noFill/>
          </a:ln>
        </p:spPr>
        <p:txBody>
          <a:bodyPr wrap="square" rtlCol="0">
            <a:spAutoFit/>
          </a:bodyPr>
          <a:lstStyle/>
          <a:p>
            <a:pPr algn="ctr"/>
            <a:r>
              <a:rPr lang="en-US" sz="1200" b="1" dirty="0" smtClean="0"/>
              <a:t>November Birthdays</a:t>
            </a:r>
          </a:p>
          <a:p>
            <a:endParaRPr lang="en-US" sz="1200" dirty="0" smtClean="0"/>
          </a:p>
          <a:p>
            <a:r>
              <a:rPr lang="en-US" sz="1200" dirty="0" smtClean="0"/>
              <a:t>Nov. 6 Ethan</a:t>
            </a:r>
            <a:endParaRPr lang="en-US" sz="1200" dirty="0"/>
          </a:p>
          <a:p>
            <a:r>
              <a:rPr lang="en-US" sz="1200" b="1" dirty="0" smtClean="0"/>
              <a:t>Happy Birthday!!! </a:t>
            </a:r>
          </a:p>
          <a:p>
            <a:endParaRPr lang="en-US" sz="1200" dirty="0"/>
          </a:p>
          <a:p>
            <a:endParaRPr lang="en-US" sz="1200" dirty="0" smtClean="0"/>
          </a:p>
          <a:p>
            <a:endParaRPr lang="en-US" sz="1200" dirty="0"/>
          </a:p>
          <a:p>
            <a:endParaRPr lang="en-US" sz="1200" dirty="0" smtClean="0"/>
          </a:p>
          <a:p>
            <a:endParaRPr lang="en-US" sz="1200" dirty="0" smtClean="0"/>
          </a:p>
        </p:txBody>
      </p:sp>
      <p:sp>
        <p:nvSpPr>
          <p:cNvPr id="1037" name="TextBox 1036"/>
          <p:cNvSpPr txBox="1"/>
          <p:nvPr/>
        </p:nvSpPr>
        <p:spPr>
          <a:xfrm>
            <a:off x="-29662" y="3135381"/>
            <a:ext cx="6858000" cy="1877437"/>
          </a:xfrm>
          <a:prstGeom prst="rect">
            <a:avLst/>
          </a:prstGeom>
          <a:noFill/>
        </p:spPr>
        <p:txBody>
          <a:bodyPr wrap="square" rtlCol="0">
            <a:spAutoFit/>
          </a:bodyPr>
          <a:lstStyle/>
          <a:p>
            <a:pPr algn="ctr"/>
            <a:r>
              <a:rPr lang="en-US" sz="1600" b="1" u="sng" dirty="0" smtClean="0">
                <a:latin typeface="Comic Sans MS" panose="030F0702030302020204" pitchFamily="66" charset="0"/>
              </a:rPr>
              <a:t>Notes from Ms. Crudup</a:t>
            </a:r>
          </a:p>
          <a:p>
            <a:pPr algn="ctr"/>
            <a:endParaRPr lang="en-US" sz="1600" b="1" dirty="0" smtClean="0">
              <a:latin typeface="Comic Sans MS" panose="030F0702030302020204" pitchFamily="66" charset="0"/>
            </a:endParaRPr>
          </a:p>
          <a:p>
            <a:pPr marL="285750" indent="-285750">
              <a:buFont typeface="Arial" panose="020B0604020202020204" pitchFamily="34" charset="0"/>
              <a:buChar char="•"/>
            </a:pPr>
            <a:r>
              <a:rPr lang="en-US" sz="1200" dirty="0" smtClean="0">
                <a:latin typeface="Comic Sans MS" panose="030F0702030302020204" pitchFamily="66" charset="0"/>
              </a:rPr>
              <a:t>Please send a </a:t>
            </a:r>
            <a:r>
              <a:rPr lang="en-US" sz="1200" b="1" dirty="0" smtClean="0">
                <a:latin typeface="Comic Sans MS" panose="030F0702030302020204" pitchFamily="66" charset="0"/>
              </a:rPr>
              <a:t>healthy snack </a:t>
            </a:r>
            <a:r>
              <a:rPr lang="en-US" sz="1200" dirty="0" smtClean="0">
                <a:latin typeface="Comic Sans MS" panose="030F0702030302020204" pitchFamily="66" charset="0"/>
              </a:rPr>
              <a:t>every day.</a:t>
            </a:r>
          </a:p>
          <a:p>
            <a:pPr marL="285750" indent="-285750">
              <a:buFont typeface="Arial" panose="020B0604020202020204" pitchFamily="34" charset="0"/>
              <a:buChar char="•"/>
            </a:pPr>
            <a:r>
              <a:rPr lang="en-US" sz="1200" dirty="0" smtClean="0">
                <a:latin typeface="Comic Sans MS" panose="030F0702030302020204" pitchFamily="66" charset="0"/>
              </a:rPr>
              <a:t>Please </a:t>
            </a:r>
            <a:r>
              <a:rPr lang="en-US" sz="1200" b="1" dirty="0" smtClean="0">
                <a:latin typeface="Comic Sans MS" panose="030F0702030302020204" pitchFamily="66" charset="0"/>
              </a:rPr>
              <a:t>return the green folders </a:t>
            </a:r>
            <a:r>
              <a:rPr lang="en-US" sz="1200" dirty="0" smtClean="0">
                <a:latin typeface="Comic Sans MS" panose="030F0702030302020204" pitchFamily="66" charset="0"/>
              </a:rPr>
              <a:t>every day.  </a:t>
            </a:r>
          </a:p>
          <a:p>
            <a:pPr marL="285750" indent="-285750">
              <a:buFont typeface="Arial" panose="020B0604020202020204" pitchFamily="34" charset="0"/>
              <a:buChar char="•"/>
            </a:pPr>
            <a:r>
              <a:rPr lang="en-US" sz="1200" dirty="0" smtClean="0">
                <a:latin typeface="Comic Sans MS" panose="030F0702030302020204" pitchFamily="66" charset="0"/>
              </a:rPr>
              <a:t>Please be aware of when our class is at Specials and Move time.  If you ever need to schedule a doctor’s appointment for your child and sign them out early, please do so before or after these times since we will not be in the classroom and able to get back into the building due to the building being locked down.</a:t>
            </a:r>
          </a:p>
          <a:p>
            <a:pPr marL="285750" indent="-285750">
              <a:buFont typeface="Arial" panose="020B0604020202020204" pitchFamily="34" charset="0"/>
              <a:buChar char="•"/>
            </a:pPr>
            <a:endParaRPr lang="en-US" sz="1200" dirty="0">
              <a:latin typeface="Comic Sans MS" panose="030F0702030302020204" pitchFamily="66" charset="0"/>
            </a:endParaRPr>
          </a:p>
        </p:txBody>
      </p:sp>
      <p:sp>
        <p:nvSpPr>
          <p:cNvPr id="1042" name="TextBox 1041"/>
          <p:cNvSpPr txBox="1"/>
          <p:nvPr/>
        </p:nvSpPr>
        <p:spPr>
          <a:xfrm>
            <a:off x="296938" y="5240388"/>
            <a:ext cx="6422816" cy="369332"/>
          </a:xfrm>
          <a:prstGeom prst="rect">
            <a:avLst/>
          </a:prstGeom>
          <a:noFill/>
        </p:spPr>
        <p:txBody>
          <a:bodyPr wrap="square" rtlCol="0">
            <a:spAutoFit/>
          </a:bodyPr>
          <a:lstStyle/>
          <a:p>
            <a:pPr algn="ctr"/>
            <a:r>
              <a:rPr lang="en-US" b="1" dirty="0" smtClean="0">
                <a:latin typeface="Bradley Hand ITC" panose="03070402050302030203" pitchFamily="66" charset="0"/>
              </a:rPr>
              <a:t>Academic Focus/Skills for the Week</a:t>
            </a:r>
            <a:endParaRPr lang="en-US" b="1" dirty="0">
              <a:latin typeface="Bradley Hand ITC" panose="03070402050302030203" pitchFamily="66" charset="0"/>
            </a:endParaRPr>
          </a:p>
        </p:txBody>
      </p:sp>
      <p:sp>
        <p:nvSpPr>
          <p:cNvPr id="1043" name="Frame 1042"/>
          <p:cNvSpPr/>
          <p:nvPr/>
        </p:nvSpPr>
        <p:spPr>
          <a:xfrm>
            <a:off x="1569972" y="5198134"/>
            <a:ext cx="3894254" cy="397376"/>
          </a:xfrm>
          <a:prstGeom prst="fram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44" name="Rectangle 1043"/>
          <p:cNvSpPr/>
          <p:nvPr/>
        </p:nvSpPr>
        <p:spPr>
          <a:xfrm>
            <a:off x="125055" y="5659818"/>
            <a:ext cx="6422816" cy="166107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6" name="Frame 1045"/>
          <p:cNvSpPr/>
          <p:nvPr/>
        </p:nvSpPr>
        <p:spPr>
          <a:xfrm>
            <a:off x="125055" y="7411011"/>
            <a:ext cx="2119854" cy="1675862"/>
          </a:xfrm>
          <a:prstGeom prst="frame">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048" name="Straight Connector 1047"/>
          <p:cNvCxnSpPr/>
          <p:nvPr/>
        </p:nvCxnSpPr>
        <p:spPr>
          <a:xfrm>
            <a:off x="102518" y="5943600"/>
            <a:ext cx="644535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0" name="Straight Connector 1049"/>
          <p:cNvCxnSpPr/>
          <p:nvPr/>
        </p:nvCxnSpPr>
        <p:spPr>
          <a:xfrm>
            <a:off x="914400" y="5649639"/>
            <a:ext cx="0" cy="167124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2209800" y="5656422"/>
            <a:ext cx="0" cy="167124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3048000" y="5649635"/>
            <a:ext cx="0" cy="167124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4478213" y="5649635"/>
            <a:ext cx="0" cy="167124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5566440" y="5656421"/>
            <a:ext cx="0" cy="167124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52" name="TextBox 1051"/>
          <p:cNvSpPr txBox="1"/>
          <p:nvPr/>
        </p:nvSpPr>
        <p:spPr>
          <a:xfrm>
            <a:off x="34767" y="5656422"/>
            <a:ext cx="932889" cy="276999"/>
          </a:xfrm>
          <a:prstGeom prst="rect">
            <a:avLst/>
          </a:prstGeom>
          <a:noFill/>
        </p:spPr>
        <p:txBody>
          <a:bodyPr wrap="square" rtlCol="0">
            <a:spAutoFit/>
          </a:bodyPr>
          <a:lstStyle/>
          <a:p>
            <a:pPr algn="ctr"/>
            <a:r>
              <a:rPr lang="en-US" sz="1200" b="1" u="sng" dirty="0" smtClean="0"/>
              <a:t>Words</a:t>
            </a:r>
            <a:endParaRPr lang="en-US" sz="1200" b="1" u="sng" dirty="0"/>
          </a:p>
        </p:txBody>
      </p:sp>
      <p:sp>
        <p:nvSpPr>
          <p:cNvPr id="65" name="TextBox 64"/>
          <p:cNvSpPr txBox="1"/>
          <p:nvPr/>
        </p:nvSpPr>
        <p:spPr>
          <a:xfrm>
            <a:off x="1016340" y="5673941"/>
            <a:ext cx="932889" cy="276999"/>
          </a:xfrm>
          <a:prstGeom prst="rect">
            <a:avLst/>
          </a:prstGeom>
          <a:noFill/>
        </p:spPr>
        <p:txBody>
          <a:bodyPr wrap="square" rtlCol="0">
            <a:spAutoFit/>
          </a:bodyPr>
          <a:lstStyle/>
          <a:p>
            <a:pPr algn="ctr"/>
            <a:r>
              <a:rPr lang="en-US" sz="1200" b="1" u="sng" dirty="0" smtClean="0"/>
              <a:t>Reading</a:t>
            </a:r>
            <a:endParaRPr lang="en-US" sz="1200" b="1" u="sng" dirty="0"/>
          </a:p>
        </p:txBody>
      </p:sp>
      <p:sp>
        <p:nvSpPr>
          <p:cNvPr id="66" name="TextBox 65"/>
          <p:cNvSpPr txBox="1"/>
          <p:nvPr/>
        </p:nvSpPr>
        <p:spPr>
          <a:xfrm>
            <a:off x="2145171" y="5642212"/>
            <a:ext cx="932889" cy="276999"/>
          </a:xfrm>
          <a:prstGeom prst="rect">
            <a:avLst/>
          </a:prstGeom>
          <a:noFill/>
        </p:spPr>
        <p:txBody>
          <a:bodyPr wrap="square" rtlCol="0">
            <a:spAutoFit/>
          </a:bodyPr>
          <a:lstStyle/>
          <a:p>
            <a:pPr algn="ctr"/>
            <a:r>
              <a:rPr lang="en-US" sz="1200" b="1" u="sng" dirty="0" smtClean="0"/>
              <a:t>Writing</a:t>
            </a:r>
            <a:endParaRPr lang="en-US" sz="1200" b="1" u="sng" dirty="0"/>
          </a:p>
        </p:txBody>
      </p:sp>
      <p:sp>
        <p:nvSpPr>
          <p:cNvPr id="67" name="TextBox 66"/>
          <p:cNvSpPr txBox="1"/>
          <p:nvPr/>
        </p:nvSpPr>
        <p:spPr>
          <a:xfrm>
            <a:off x="3299203" y="5651488"/>
            <a:ext cx="932889" cy="276999"/>
          </a:xfrm>
          <a:prstGeom prst="rect">
            <a:avLst/>
          </a:prstGeom>
          <a:noFill/>
        </p:spPr>
        <p:txBody>
          <a:bodyPr wrap="square" rtlCol="0">
            <a:spAutoFit/>
          </a:bodyPr>
          <a:lstStyle/>
          <a:p>
            <a:pPr algn="ctr"/>
            <a:r>
              <a:rPr lang="en-US" sz="1200" b="1" u="sng" dirty="0" smtClean="0"/>
              <a:t>Math</a:t>
            </a:r>
            <a:endParaRPr lang="en-US" sz="1200" b="1" u="sng" dirty="0"/>
          </a:p>
        </p:txBody>
      </p:sp>
      <p:sp>
        <p:nvSpPr>
          <p:cNvPr id="68" name="TextBox 67"/>
          <p:cNvSpPr txBox="1"/>
          <p:nvPr/>
        </p:nvSpPr>
        <p:spPr>
          <a:xfrm>
            <a:off x="4517449" y="5651488"/>
            <a:ext cx="932889" cy="276999"/>
          </a:xfrm>
          <a:prstGeom prst="rect">
            <a:avLst/>
          </a:prstGeom>
          <a:noFill/>
        </p:spPr>
        <p:txBody>
          <a:bodyPr wrap="square" rtlCol="0">
            <a:spAutoFit/>
          </a:bodyPr>
          <a:lstStyle/>
          <a:p>
            <a:pPr algn="ctr"/>
            <a:r>
              <a:rPr lang="en-US" sz="1200" b="1" u="sng" dirty="0" smtClean="0"/>
              <a:t>Science</a:t>
            </a:r>
            <a:endParaRPr lang="en-US" sz="1200" b="1" u="sng" dirty="0"/>
          </a:p>
        </p:txBody>
      </p:sp>
      <p:sp>
        <p:nvSpPr>
          <p:cNvPr id="69" name="TextBox 68"/>
          <p:cNvSpPr txBox="1"/>
          <p:nvPr/>
        </p:nvSpPr>
        <p:spPr>
          <a:xfrm>
            <a:off x="5297741" y="5665302"/>
            <a:ext cx="1484059" cy="276999"/>
          </a:xfrm>
          <a:prstGeom prst="rect">
            <a:avLst/>
          </a:prstGeom>
          <a:noFill/>
        </p:spPr>
        <p:txBody>
          <a:bodyPr wrap="square" rtlCol="0">
            <a:spAutoFit/>
          </a:bodyPr>
          <a:lstStyle/>
          <a:p>
            <a:pPr algn="ctr"/>
            <a:r>
              <a:rPr lang="en-US" sz="1200" b="1" u="sng" dirty="0" smtClean="0"/>
              <a:t>Social Studies</a:t>
            </a:r>
            <a:endParaRPr lang="en-US" sz="1200" b="1" u="sng" dirty="0"/>
          </a:p>
        </p:txBody>
      </p:sp>
      <p:sp>
        <p:nvSpPr>
          <p:cNvPr id="1053" name="TextBox 1052"/>
          <p:cNvSpPr txBox="1"/>
          <p:nvPr/>
        </p:nvSpPr>
        <p:spPr>
          <a:xfrm>
            <a:off x="4513376" y="5988388"/>
            <a:ext cx="1037955" cy="553998"/>
          </a:xfrm>
          <a:prstGeom prst="rect">
            <a:avLst/>
          </a:prstGeom>
          <a:noFill/>
        </p:spPr>
        <p:txBody>
          <a:bodyPr wrap="square" rtlCol="0">
            <a:spAutoFit/>
          </a:bodyPr>
          <a:lstStyle/>
          <a:p>
            <a:r>
              <a:rPr lang="en-US" sz="1000" dirty="0" smtClean="0"/>
              <a:t>*Discussing weather and seasons</a:t>
            </a:r>
            <a:endParaRPr lang="en-US" sz="1000" dirty="0"/>
          </a:p>
        </p:txBody>
      </p:sp>
      <p:sp>
        <p:nvSpPr>
          <p:cNvPr id="72" name="TextBox 71"/>
          <p:cNvSpPr txBox="1"/>
          <p:nvPr/>
        </p:nvSpPr>
        <p:spPr>
          <a:xfrm>
            <a:off x="5625592" y="5988388"/>
            <a:ext cx="933548" cy="400110"/>
          </a:xfrm>
          <a:prstGeom prst="rect">
            <a:avLst/>
          </a:prstGeom>
          <a:noFill/>
        </p:spPr>
        <p:txBody>
          <a:bodyPr wrap="square" rtlCol="0">
            <a:spAutoFit/>
          </a:bodyPr>
          <a:lstStyle/>
          <a:p>
            <a:endParaRPr lang="en-US" sz="1000" dirty="0" smtClean="0"/>
          </a:p>
          <a:p>
            <a:endParaRPr lang="en-US" sz="1000" dirty="0"/>
          </a:p>
        </p:txBody>
      </p:sp>
      <p:sp>
        <p:nvSpPr>
          <p:cNvPr id="73" name="TextBox 72"/>
          <p:cNvSpPr txBox="1"/>
          <p:nvPr/>
        </p:nvSpPr>
        <p:spPr>
          <a:xfrm>
            <a:off x="3070538" y="5958714"/>
            <a:ext cx="1368440" cy="1169551"/>
          </a:xfrm>
          <a:prstGeom prst="rect">
            <a:avLst/>
          </a:prstGeom>
          <a:noFill/>
        </p:spPr>
        <p:txBody>
          <a:bodyPr wrap="square" rtlCol="0">
            <a:spAutoFit/>
          </a:bodyPr>
          <a:lstStyle/>
          <a:p>
            <a:r>
              <a:rPr lang="en-US" sz="1000" dirty="0" smtClean="0"/>
              <a:t>*Numbers 0-10 recognizing and counting</a:t>
            </a:r>
          </a:p>
          <a:p>
            <a:r>
              <a:rPr lang="en-US" sz="1000" dirty="0" smtClean="0"/>
              <a:t>*Recognizing shapes and their attributes</a:t>
            </a:r>
          </a:p>
          <a:p>
            <a:r>
              <a:rPr lang="en-US" sz="1000" dirty="0" smtClean="0"/>
              <a:t>* Beginning addition: parts to whole</a:t>
            </a:r>
            <a:endParaRPr lang="en-US" sz="1000" dirty="0"/>
          </a:p>
        </p:txBody>
      </p:sp>
      <p:sp>
        <p:nvSpPr>
          <p:cNvPr id="74" name="TextBox 73"/>
          <p:cNvSpPr txBox="1"/>
          <p:nvPr/>
        </p:nvSpPr>
        <p:spPr>
          <a:xfrm>
            <a:off x="925670" y="5973780"/>
            <a:ext cx="1219501" cy="1323439"/>
          </a:xfrm>
          <a:prstGeom prst="rect">
            <a:avLst/>
          </a:prstGeom>
          <a:noFill/>
        </p:spPr>
        <p:txBody>
          <a:bodyPr wrap="square" rtlCol="0">
            <a:spAutoFit/>
          </a:bodyPr>
          <a:lstStyle/>
          <a:p>
            <a:r>
              <a:rPr lang="en-US" sz="1000" dirty="0" smtClean="0"/>
              <a:t>*Print concepts</a:t>
            </a:r>
          </a:p>
          <a:p>
            <a:r>
              <a:rPr lang="en-US" sz="1000" dirty="0" smtClean="0"/>
              <a:t>*sight words</a:t>
            </a:r>
          </a:p>
          <a:p>
            <a:r>
              <a:rPr lang="en-US" sz="1000" dirty="0" smtClean="0"/>
              <a:t>*conventions of writing:</a:t>
            </a:r>
          </a:p>
          <a:p>
            <a:pPr marL="171450" indent="-171450">
              <a:buFont typeface="Arial" panose="020B0604020202020204" pitchFamily="34" charset="0"/>
              <a:buChar char="•"/>
            </a:pPr>
            <a:r>
              <a:rPr lang="en-US" sz="1000" dirty="0" smtClean="0"/>
              <a:t>Syllables</a:t>
            </a:r>
          </a:p>
          <a:p>
            <a:pPr marL="171450" indent="-171450">
              <a:buFont typeface="Arial" panose="020B0604020202020204" pitchFamily="34" charset="0"/>
              <a:buChar char="•"/>
            </a:pPr>
            <a:r>
              <a:rPr lang="en-US" sz="1000" dirty="0" smtClean="0"/>
              <a:t>Phoneme segmentation</a:t>
            </a:r>
          </a:p>
          <a:p>
            <a:pPr marL="171450" indent="-171450">
              <a:buFont typeface="Arial" panose="020B0604020202020204" pitchFamily="34" charset="0"/>
              <a:buChar char="•"/>
            </a:pPr>
            <a:r>
              <a:rPr lang="en-US" sz="1000" dirty="0" smtClean="0"/>
              <a:t>Rhyming words</a:t>
            </a:r>
            <a:endParaRPr lang="en-US" sz="1000" dirty="0"/>
          </a:p>
        </p:txBody>
      </p:sp>
      <p:sp>
        <p:nvSpPr>
          <p:cNvPr id="75" name="TextBox 74"/>
          <p:cNvSpPr txBox="1"/>
          <p:nvPr/>
        </p:nvSpPr>
        <p:spPr>
          <a:xfrm>
            <a:off x="2244909" y="5949246"/>
            <a:ext cx="754237" cy="1354217"/>
          </a:xfrm>
          <a:prstGeom prst="rect">
            <a:avLst/>
          </a:prstGeom>
          <a:noFill/>
        </p:spPr>
        <p:txBody>
          <a:bodyPr wrap="square" rtlCol="0">
            <a:spAutoFit/>
          </a:bodyPr>
          <a:lstStyle/>
          <a:p>
            <a:r>
              <a:rPr lang="en-US" sz="1000" dirty="0" smtClean="0"/>
              <a:t>*</a:t>
            </a:r>
            <a:r>
              <a:rPr lang="en-US" sz="900" dirty="0" smtClean="0"/>
              <a:t>Writing names</a:t>
            </a:r>
          </a:p>
          <a:p>
            <a:r>
              <a:rPr lang="en-US" sz="900" dirty="0" smtClean="0"/>
              <a:t>*Forming letters correctly</a:t>
            </a:r>
          </a:p>
          <a:p>
            <a:r>
              <a:rPr lang="en-US" sz="900" dirty="0" smtClean="0"/>
              <a:t>*Drawing details</a:t>
            </a:r>
          </a:p>
          <a:p>
            <a:r>
              <a:rPr lang="en-US" sz="900" dirty="0" smtClean="0"/>
              <a:t>*Writing sentences</a:t>
            </a:r>
            <a:endParaRPr lang="en-US" sz="900" dirty="0"/>
          </a:p>
        </p:txBody>
      </p:sp>
      <p:sp>
        <p:nvSpPr>
          <p:cNvPr id="76" name="TextBox 75"/>
          <p:cNvSpPr txBox="1"/>
          <p:nvPr/>
        </p:nvSpPr>
        <p:spPr>
          <a:xfrm>
            <a:off x="138109" y="5943002"/>
            <a:ext cx="787561" cy="1169551"/>
          </a:xfrm>
          <a:prstGeom prst="rect">
            <a:avLst/>
          </a:prstGeom>
          <a:noFill/>
        </p:spPr>
        <p:txBody>
          <a:bodyPr wrap="square" rtlCol="0">
            <a:spAutoFit/>
          </a:bodyPr>
          <a:lstStyle/>
          <a:p>
            <a:r>
              <a:rPr lang="en-US" sz="1000" dirty="0" smtClean="0"/>
              <a:t>*Beginning sounds in words</a:t>
            </a:r>
          </a:p>
          <a:p>
            <a:r>
              <a:rPr lang="en-US" sz="1000" dirty="0" smtClean="0"/>
              <a:t>*Difference between a word/letter</a:t>
            </a:r>
          </a:p>
          <a:p>
            <a:pPr marL="171450" indent="-171450">
              <a:buFont typeface="Arial" panose="020B0604020202020204" pitchFamily="34" charset="0"/>
              <a:buChar char="•"/>
            </a:pPr>
            <a:endParaRPr lang="en-US" sz="1000" dirty="0"/>
          </a:p>
        </p:txBody>
      </p:sp>
      <p:sp>
        <p:nvSpPr>
          <p:cNvPr id="47" name="TextBox 46"/>
          <p:cNvSpPr txBox="1"/>
          <p:nvPr/>
        </p:nvSpPr>
        <p:spPr>
          <a:xfrm>
            <a:off x="2532767" y="7421541"/>
            <a:ext cx="2648833" cy="1384995"/>
          </a:xfrm>
          <a:prstGeom prst="rect">
            <a:avLst/>
          </a:prstGeom>
          <a:pattFill prst="pct5">
            <a:fgClr>
              <a:schemeClr val="accent1"/>
            </a:fgClr>
            <a:bgClr>
              <a:schemeClr val="bg1"/>
            </a:bgClr>
          </a:pattFill>
          <a:ln>
            <a:noFill/>
          </a:ln>
        </p:spPr>
        <p:txBody>
          <a:bodyPr wrap="square" rtlCol="0">
            <a:spAutoFit/>
          </a:bodyPr>
          <a:lstStyle/>
          <a:p>
            <a:r>
              <a:rPr lang="en-US" sz="1400" dirty="0" smtClean="0"/>
              <a:t>   </a:t>
            </a:r>
            <a:r>
              <a:rPr lang="en-US" sz="1400" b="1" dirty="0" smtClean="0"/>
              <a:t>Enrichment/Specials Schedule:</a:t>
            </a:r>
          </a:p>
          <a:p>
            <a:pPr algn="ctr"/>
            <a:r>
              <a:rPr lang="en-US" sz="1400" dirty="0" smtClean="0"/>
              <a:t>Monday:  Art</a:t>
            </a:r>
          </a:p>
          <a:p>
            <a:pPr algn="ctr"/>
            <a:r>
              <a:rPr lang="en-US" sz="1400" dirty="0" smtClean="0"/>
              <a:t>Tuesday: Music</a:t>
            </a:r>
          </a:p>
          <a:p>
            <a:pPr algn="ctr"/>
            <a:r>
              <a:rPr lang="en-US" sz="1400" dirty="0" err="1" smtClean="0"/>
              <a:t>Wednesday:Physical</a:t>
            </a:r>
            <a:r>
              <a:rPr lang="en-US" sz="1400" dirty="0" smtClean="0"/>
              <a:t> Education</a:t>
            </a:r>
          </a:p>
          <a:p>
            <a:pPr algn="ctr"/>
            <a:r>
              <a:rPr lang="en-US" sz="1400" dirty="0" smtClean="0"/>
              <a:t>Thursday:  Spanish</a:t>
            </a:r>
          </a:p>
          <a:p>
            <a:pPr algn="ctr"/>
            <a:r>
              <a:rPr lang="en-US" sz="1400" dirty="0" smtClean="0"/>
              <a:t>Friday:  Title 1 Lab</a:t>
            </a:r>
          </a:p>
        </p:txBody>
      </p:sp>
      <p:pic>
        <p:nvPicPr>
          <p:cNvPr id="4" name="Picture 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462206" y="8101858"/>
            <a:ext cx="478006" cy="586035"/>
          </a:xfrm>
          <a:prstGeom prst="rect">
            <a:avLst/>
          </a:prstGeom>
        </p:spPr>
      </p:pic>
    </p:spTree>
    <p:extLst>
      <p:ext uri="{BB962C8B-B14F-4D97-AF65-F5344CB8AC3E}">
        <p14:creationId xmlns:p14="http://schemas.microsoft.com/office/powerpoint/2010/main" val="41247648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1916</TotalTime>
  <Words>255</Words>
  <Application>Microsoft Office PowerPoint</Application>
  <PresentationFormat>On-screen Show (4:3)</PresentationFormat>
  <Paragraphs>56</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Batang</vt:lpstr>
      <vt:lpstr>Arial</vt:lpstr>
      <vt:lpstr>Bradley Hand ITC</vt:lpstr>
      <vt:lpstr>Calibri</vt:lpstr>
      <vt:lpstr>Comic Sans MS</vt:lpstr>
      <vt:lpstr>Office Theme</vt:lpstr>
      <vt:lpstr>Ms. Crudup’s Kindergarten Oct. 31- Nov. 2016  Newsletter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Mrs. Sowers Peek At the Week Mrs. Sowers and Mrs. Sims Room 116</dc:title>
  <dc:creator>Jennifer Sowers</dc:creator>
  <cp:lastModifiedBy>Jackie Crudup</cp:lastModifiedBy>
  <cp:revision>163</cp:revision>
  <cp:lastPrinted>2016-11-04T18:20:40Z</cp:lastPrinted>
  <dcterms:created xsi:type="dcterms:W3CDTF">2012-08-31T16:15:36Z</dcterms:created>
  <dcterms:modified xsi:type="dcterms:W3CDTF">2016-11-04T20:00:50Z</dcterms:modified>
</cp:coreProperties>
</file>