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8"/>
  </p:notesMasterIdLst>
  <p:sldIdLst>
    <p:sldId id="256" r:id="rId2"/>
    <p:sldId id="275" r:id="rId3"/>
    <p:sldId id="262" r:id="rId4"/>
    <p:sldId id="273" r:id="rId5"/>
    <p:sldId id="258" r:id="rId6"/>
    <p:sldId id="272" r:id="rId7"/>
    <p:sldId id="271" r:id="rId8"/>
    <p:sldId id="266" r:id="rId9"/>
    <p:sldId id="277" r:id="rId10"/>
    <p:sldId id="264" r:id="rId11"/>
    <p:sldId id="274" r:id="rId12"/>
    <p:sldId id="281" r:id="rId13"/>
    <p:sldId id="259" r:id="rId14"/>
    <p:sldId id="283" r:id="rId15"/>
    <p:sldId id="286" r:id="rId16"/>
    <p:sldId id="284" r:id="rId17"/>
    <p:sldId id="267" r:id="rId18"/>
    <p:sldId id="278" r:id="rId19"/>
    <p:sldId id="260" r:id="rId20"/>
    <p:sldId id="289" r:id="rId21"/>
    <p:sldId id="290" r:id="rId22"/>
    <p:sldId id="288" r:id="rId23"/>
    <p:sldId id="287" r:id="rId24"/>
    <p:sldId id="261" r:id="rId25"/>
    <p:sldId id="268" r:id="rId26"/>
    <p:sldId id="28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50BB"/>
    <a:srgbClr val="FA94D6"/>
    <a:srgbClr val="750278"/>
    <a:srgbClr val="EA0C9B"/>
    <a:srgbClr val="F3750D"/>
    <a:srgbClr val="16DC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42" autoAdjust="0"/>
    <p:restoredTop sz="94660" autoAdjust="0"/>
  </p:normalViewPr>
  <p:slideViewPr>
    <p:cSldViewPr>
      <p:cViewPr varScale="1">
        <p:scale>
          <a:sx n="70" d="100"/>
          <a:sy n="70" d="100"/>
        </p:scale>
        <p:origin x="1446" y="72"/>
      </p:cViewPr>
      <p:guideLst>
        <p:guide orient="horz" pos="2160"/>
        <p:guide pos="2880"/>
      </p:guideLst>
    </p:cSldViewPr>
  </p:slideViewPr>
  <p:outlineViewPr>
    <p:cViewPr>
      <p:scale>
        <a:sx n="33" d="100"/>
        <a:sy n="33" d="100"/>
      </p:scale>
      <p:origin x="0" y="-8924"/>
    </p:cViewPr>
  </p:outlineViewPr>
  <p:notesTextViewPr>
    <p:cViewPr>
      <p:scale>
        <a:sx n="100" d="100"/>
        <a:sy n="100" d="100"/>
      </p:scale>
      <p:origin x="0" y="0"/>
    </p:cViewPr>
  </p:notesTextViewPr>
  <p:sorterViewPr>
    <p:cViewPr>
      <p:scale>
        <a:sx n="100" d="100"/>
        <a:sy n="100" d="100"/>
      </p:scale>
      <p:origin x="0" y="-2576"/>
    </p:cViewPr>
  </p:sorterViewPr>
  <p:notesViewPr>
    <p:cSldViewPr>
      <p:cViewPr varScale="1">
        <p:scale>
          <a:sx n="53" d="100"/>
          <a:sy n="53" d="100"/>
        </p:scale>
        <p:origin x="2648"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C00168-24C0-46CD-A148-5049A60108CA}" type="datetimeFigureOut">
              <a:rPr lang="en-US" smtClean="0"/>
              <a:t>8/27/2016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96C9FE-D8A5-4F7E-99FF-ABA54C4086BE}" type="slidenum">
              <a:rPr lang="en-US" smtClean="0"/>
              <a:t>‹#›</a:t>
            </a:fld>
            <a:endParaRPr lang="en-US"/>
          </a:p>
        </p:txBody>
      </p:sp>
    </p:spTree>
    <p:extLst>
      <p:ext uri="{BB962C8B-B14F-4D97-AF65-F5344CB8AC3E}">
        <p14:creationId xmlns:p14="http://schemas.microsoft.com/office/powerpoint/2010/main" val="506946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96C9FE-D8A5-4F7E-99FF-ABA54C4086BE}" type="slidenum">
              <a:rPr lang="en-US" smtClean="0"/>
              <a:t>11</a:t>
            </a:fld>
            <a:endParaRPr lang="en-US"/>
          </a:p>
        </p:txBody>
      </p:sp>
    </p:spTree>
    <p:extLst>
      <p:ext uri="{BB962C8B-B14F-4D97-AF65-F5344CB8AC3E}">
        <p14:creationId xmlns:p14="http://schemas.microsoft.com/office/powerpoint/2010/main" val="654158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96C9FE-D8A5-4F7E-99FF-ABA54C4086BE}" type="slidenum">
              <a:rPr lang="en-US" smtClean="0"/>
              <a:t>12</a:t>
            </a:fld>
            <a:endParaRPr lang="en-US"/>
          </a:p>
        </p:txBody>
      </p:sp>
    </p:spTree>
    <p:extLst>
      <p:ext uri="{BB962C8B-B14F-4D97-AF65-F5344CB8AC3E}">
        <p14:creationId xmlns:p14="http://schemas.microsoft.com/office/powerpoint/2010/main" val="2642236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96C9FE-D8A5-4F7E-99FF-ABA54C4086BE}" type="slidenum">
              <a:rPr lang="en-US" smtClean="0"/>
              <a:t>13</a:t>
            </a:fld>
            <a:endParaRPr lang="en-US"/>
          </a:p>
        </p:txBody>
      </p:sp>
    </p:spTree>
    <p:extLst>
      <p:ext uri="{BB962C8B-B14F-4D97-AF65-F5344CB8AC3E}">
        <p14:creationId xmlns:p14="http://schemas.microsoft.com/office/powerpoint/2010/main" val="2902179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96C9FE-D8A5-4F7E-99FF-ABA54C4086BE}" type="slidenum">
              <a:rPr lang="en-US" smtClean="0"/>
              <a:t>14</a:t>
            </a:fld>
            <a:endParaRPr lang="en-US"/>
          </a:p>
        </p:txBody>
      </p:sp>
    </p:spTree>
    <p:extLst>
      <p:ext uri="{BB962C8B-B14F-4D97-AF65-F5344CB8AC3E}">
        <p14:creationId xmlns:p14="http://schemas.microsoft.com/office/powerpoint/2010/main" val="2684769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96C9FE-D8A5-4F7E-99FF-ABA54C4086BE}" type="slidenum">
              <a:rPr lang="en-US" smtClean="0"/>
              <a:t>16</a:t>
            </a:fld>
            <a:endParaRPr lang="en-US"/>
          </a:p>
        </p:txBody>
      </p:sp>
    </p:spTree>
    <p:extLst>
      <p:ext uri="{BB962C8B-B14F-4D97-AF65-F5344CB8AC3E}">
        <p14:creationId xmlns:p14="http://schemas.microsoft.com/office/powerpoint/2010/main" val="3525400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solidFill>
            <a:schemeClr val="tx2"/>
          </a:solidFill>
          <a:ln w="6350" cap="sq" cmpd="sng" algn="ctr">
            <a:solidFill>
              <a:schemeClr val="bg1"/>
            </a:solidFill>
            <a:prstDash val="solid"/>
            <a:miter lim="800000"/>
          </a:ln>
          <a:effectLst/>
        </p:spPr>
      </p:sp>
      <p:sp>
        <p:nvSpPr>
          <p:cNvPr id="15" name="Rectangle 14"/>
          <p:cNvSpPr/>
          <p:nvPr/>
        </p:nvSpPr>
        <p:spPr>
          <a:xfrm>
            <a:off x="3794760" y="1274764"/>
            <a:ext cx="1554480" cy="640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74765"/>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kumimoji="0" lang="en-US" sz="6200" b="0" i="0" u="none" strike="noStrike" kern="1200" cap="all" spc="-100" normalizeH="0" baseline="0">
                <a:ln>
                  <a:noFill/>
                </a:ln>
                <a:solidFill>
                  <a:sysClr val="window" lastClr="FFFFFF"/>
                </a:solidFill>
                <a:effectLst/>
                <a:uLnTx/>
                <a:uFillTx/>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bg2"/>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3931920" y="1334222"/>
            <a:ext cx="1280160" cy="457200"/>
          </a:xfrm>
        </p:spPr>
        <p:txBody>
          <a:bodyPr/>
          <a:lstStyle>
            <a:lvl1pPr algn="ctr">
              <a:defRPr sz="1100" spc="0" baseline="0">
                <a:solidFill>
                  <a:srgbClr val="FFFFFF"/>
                </a:solidFill>
                <a:latin typeface="+mn-lt"/>
              </a:defRPr>
            </a:lvl1pPr>
          </a:lstStyle>
          <a:p>
            <a:fld id="{897FBB9D-BE15-4811-BD07-5A2833EAB626}" type="datetimeFigureOut">
              <a:rPr lang="en-US" smtClean="0"/>
              <a:pPr/>
              <a:t>8/27/2016</a:t>
            </a:fld>
            <a:endParaRPr lang="en-US"/>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bg1">
                    <a:lumMod val="85000"/>
                  </a:schemeClr>
                </a:solidFill>
              </a:defRPr>
            </a:lvl1pPr>
          </a:lstStyle>
          <a:p>
            <a:endParaRPr lang="en-US"/>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bg1">
                    <a:lumMod val="85000"/>
                  </a:schemeClr>
                </a:solidFill>
              </a:defRPr>
            </a:lvl1pPr>
          </a:lstStyle>
          <a:p>
            <a:fld id="{95D5C5FE-2442-470C-996E-3AE37B5280E9}" type="slidenum">
              <a:rPr lang="en-US" smtClean="0"/>
              <a:pPr/>
              <a:t>‹#›</a:t>
            </a:fld>
            <a:endParaRPr lang="en-US"/>
          </a:p>
        </p:txBody>
      </p:sp>
    </p:spTree>
    <p:extLst>
      <p:ext uri="{BB962C8B-B14F-4D97-AF65-F5344CB8AC3E}">
        <p14:creationId xmlns:p14="http://schemas.microsoft.com/office/powerpoint/2010/main" val="374167374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7FBB9D-BE15-4811-BD07-5A2833EAB626}" type="datetimeFigureOut">
              <a:rPr lang="en-US" smtClean="0"/>
              <a:pPr/>
              <a:t>8/27/2016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5C5FE-2442-470C-996E-3AE37B5280E9}" type="slidenum">
              <a:rPr lang="en-US" smtClean="0"/>
              <a:pPr/>
              <a:t>‹#›</a:t>
            </a:fld>
            <a:endParaRPr lang="en-US"/>
          </a:p>
        </p:txBody>
      </p:sp>
    </p:spTree>
    <p:extLst>
      <p:ext uri="{BB962C8B-B14F-4D97-AF65-F5344CB8AC3E}">
        <p14:creationId xmlns:p14="http://schemas.microsoft.com/office/powerpoint/2010/main" val="1938176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7FBB9D-BE15-4811-BD07-5A2833EAB626}" type="datetimeFigureOut">
              <a:rPr lang="en-US" smtClean="0"/>
              <a:pPr/>
              <a:t>8/27/2016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5C5FE-2442-470C-996E-3AE37B5280E9}" type="slidenum">
              <a:rPr lang="en-US" smtClean="0"/>
              <a:pPr/>
              <a:t>‹#›</a:t>
            </a:fld>
            <a:endParaRPr lang="en-US"/>
          </a:p>
        </p:txBody>
      </p:sp>
    </p:spTree>
    <p:extLst>
      <p:ext uri="{BB962C8B-B14F-4D97-AF65-F5344CB8AC3E}">
        <p14:creationId xmlns:p14="http://schemas.microsoft.com/office/powerpoint/2010/main" val="2368448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7FBB9D-BE15-4811-BD07-5A2833EAB626}" type="datetimeFigureOut">
              <a:rPr lang="en-US" smtClean="0"/>
              <a:pPr/>
              <a:t>8/27/2016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D5C5FE-2442-470C-996E-3AE37B5280E9}" type="slidenum">
              <a:rPr lang="en-US" smtClean="0"/>
              <a:pPr/>
              <a:t>‹#›</a:t>
            </a:fld>
            <a:endParaRPr lang="en-US"/>
          </a:p>
        </p:txBody>
      </p:sp>
    </p:spTree>
    <p:extLst>
      <p:ext uri="{BB962C8B-B14F-4D97-AF65-F5344CB8AC3E}">
        <p14:creationId xmlns:p14="http://schemas.microsoft.com/office/powerpoint/2010/main" val="4162754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solidFill>
            <a:schemeClr val="tx2"/>
          </a:solidFill>
          <a:ln w="6350" cap="sq" cmpd="sng" algn="ctr">
            <a:solidFill>
              <a:schemeClr val="bg1"/>
            </a:solidFill>
            <a:prstDash val="solid"/>
            <a:miter lim="800000"/>
          </a:ln>
          <a:effectLst/>
        </p:spPr>
      </p:sp>
      <p:sp>
        <p:nvSpPr>
          <p:cNvPr id="30" name="Rectangle 29"/>
          <p:cNvSpPr/>
          <p:nvPr/>
        </p:nvSpPr>
        <p:spPr>
          <a:xfrm>
            <a:off x="3794760" y="1274764"/>
            <a:ext cx="1554480" cy="640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74765"/>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kumimoji="0" lang="en-US" sz="6200" b="0" i="0" u="none" strike="noStrike" kern="1200" cap="all" spc="-100" normalizeH="0" baseline="0" dirty="0">
                <a:ln>
                  <a:noFill/>
                </a:ln>
                <a:solidFill>
                  <a:sysClr val="window" lastClr="FFFFFF"/>
                </a:solidFill>
                <a:effectLst/>
                <a:uLnTx/>
                <a:uFillTx/>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bg2"/>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931920" y="1332914"/>
            <a:ext cx="1280160" cy="457200"/>
          </a:xfrm>
        </p:spPr>
        <p:txBody>
          <a:bodyPr/>
          <a:lstStyle>
            <a:lvl1pPr algn="ctr">
              <a:defRPr lang="en-US" sz="1100" kern="1200" spc="0" baseline="0">
                <a:solidFill>
                  <a:srgbClr val="FFFFFF"/>
                </a:solidFill>
                <a:latin typeface="+mn-lt"/>
                <a:ea typeface="+mn-ea"/>
                <a:cs typeface="+mn-cs"/>
              </a:defRPr>
            </a:lvl1pPr>
          </a:lstStyle>
          <a:p>
            <a:fld id="{897FBB9D-BE15-4811-BD07-5A2833EAB626}" type="datetimeFigureOut">
              <a:rPr lang="en-US" smtClean="0"/>
              <a:pPr/>
              <a:t>8/27/2016</a:t>
            </a:fld>
            <a:endParaRPr lang="en-US"/>
          </a:p>
        </p:txBody>
      </p:sp>
      <p:sp>
        <p:nvSpPr>
          <p:cNvPr id="5" name="Footer Placeholder 4"/>
          <p:cNvSpPr>
            <a:spLocks noGrp="1"/>
          </p:cNvSpPr>
          <p:nvPr>
            <p:ph type="ftr" sz="quarter" idx="11"/>
          </p:nvPr>
        </p:nvSpPr>
        <p:spPr>
          <a:xfrm>
            <a:off x="1104679" y="5211060"/>
            <a:ext cx="4430268" cy="228600"/>
          </a:xfrm>
        </p:spPr>
        <p:txBody>
          <a:bodyPr/>
          <a:lstStyle>
            <a:lvl1pPr algn="l">
              <a:defRPr>
                <a:solidFill>
                  <a:schemeClr val="bg1">
                    <a:lumMod val="85000"/>
                  </a:schemeClr>
                </a:solidFill>
              </a:defRPr>
            </a:lvl1pPr>
          </a:lstStyle>
          <a:p>
            <a:endParaRPr lang="en-US"/>
          </a:p>
        </p:txBody>
      </p:sp>
      <p:sp>
        <p:nvSpPr>
          <p:cNvPr id="6" name="Slide Number Placeholder 5"/>
          <p:cNvSpPr>
            <a:spLocks noGrp="1"/>
          </p:cNvSpPr>
          <p:nvPr>
            <p:ph type="sldNum" sz="quarter" idx="12"/>
          </p:nvPr>
        </p:nvSpPr>
        <p:spPr>
          <a:xfrm>
            <a:off x="6453378" y="5211060"/>
            <a:ext cx="1584198" cy="228600"/>
          </a:xfrm>
        </p:spPr>
        <p:txBody>
          <a:bodyPr/>
          <a:lstStyle>
            <a:lvl1pPr>
              <a:defRPr>
                <a:solidFill>
                  <a:schemeClr val="bg1">
                    <a:lumMod val="85000"/>
                  </a:schemeClr>
                </a:solidFill>
              </a:defRPr>
            </a:lvl1pPr>
          </a:lstStyle>
          <a:p>
            <a:fld id="{95D5C5FE-2442-470C-996E-3AE37B5280E9}" type="slidenum">
              <a:rPr lang="en-US" smtClean="0"/>
              <a:pPr/>
              <a:t>‹#›</a:t>
            </a:fld>
            <a:endParaRPr lang="en-US"/>
          </a:p>
        </p:txBody>
      </p:sp>
    </p:spTree>
    <p:extLst>
      <p:ext uri="{BB962C8B-B14F-4D97-AF65-F5344CB8AC3E}">
        <p14:creationId xmlns:p14="http://schemas.microsoft.com/office/powerpoint/2010/main" val="242232708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7FBB9D-BE15-4811-BD07-5A2833EAB626}" type="datetimeFigureOut">
              <a:rPr lang="en-US" smtClean="0"/>
              <a:pPr/>
              <a:t>8/27/2016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5C5FE-2442-470C-996E-3AE37B5280E9}" type="slidenum">
              <a:rPr lang="en-US" smtClean="0"/>
              <a:pPr/>
              <a:t>‹#›</a:t>
            </a:fld>
            <a:endParaRPr lang="en-US"/>
          </a:p>
        </p:txBody>
      </p:sp>
    </p:spTree>
    <p:extLst>
      <p:ext uri="{BB962C8B-B14F-4D97-AF65-F5344CB8AC3E}">
        <p14:creationId xmlns:p14="http://schemas.microsoft.com/office/powerpoint/2010/main" val="3996675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7FBB9D-BE15-4811-BD07-5A2833EAB626}" type="datetimeFigureOut">
              <a:rPr lang="en-US" smtClean="0"/>
              <a:pPr/>
              <a:t>8/27/2016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D5C5FE-2442-470C-996E-3AE37B5280E9}" type="slidenum">
              <a:rPr lang="en-US" smtClean="0"/>
              <a:pPr/>
              <a:t>‹#›</a:t>
            </a:fld>
            <a:endParaRPr lang="en-US"/>
          </a:p>
        </p:txBody>
      </p:sp>
    </p:spTree>
    <p:extLst>
      <p:ext uri="{BB962C8B-B14F-4D97-AF65-F5344CB8AC3E}">
        <p14:creationId xmlns:p14="http://schemas.microsoft.com/office/powerpoint/2010/main" val="1750279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7FBB9D-BE15-4811-BD07-5A2833EAB626}" type="datetimeFigureOut">
              <a:rPr lang="en-US" smtClean="0"/>
              <a:pPr/>
              <a:t>8/27/2016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D5C5FE-2442-470C-996E-3AE37B5280E9}" type="slidenum">
              <a:rPr lang="en-US" smtClean="0"/>
              <a:pPr/>
              <a:t>‹#›</a:t>
            </a:fld>
            <a:endParaRPr lang="en-US"/>
          </a:p>
        </p:txBody>
      </p:sp>
    </p:spTree>
    <p:extLst>
      <p:ext uri="{BB962C8B-B14F-4D97-AF65-F5344CB8AC3E}">
        <p14:creationId xmlns:p14="http://schemas.microsoft.com/office/powerpoint/2010/main" val="1620526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FBB9D-BE15-4811-BD07-5A2833EAB626}" type="datetimeFigureOut">
              <a:rPr lang="en-US" smtClean="0"/>
              <a:pPr/>
              <a:t>8/27/2016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D5C5FE-2442-470C-996E-3AE37B5280E9}" type="slidenum">
              <a:rPr lang="en-US" smtClean="0"/>
              <a:pPr/>
              <a:t>‹#›</a:t>
            </a:fld>
            <a:endParaRPr lang="en-US"/>
          </a:p>
        </p:txBody>
      </p:sp>
    </p:spTree>
    <p:extLst>
      <p:ext uri="{BB962C8B-B14F-4D97-AF65-F5344CB8AC3E}">
        <p14:creationId xmlns:p14="http://schemas.microsoft.com/office/powerpoint/2010/main" val="2967196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97FBB9D-BE15-4811-BD07-5A2833EAB626}" type="datetimeFigureOut">
              <a:rPr lang="en-US" smtClean="0"/>
              <a:pPr/>
              <a:t>8/27/2016</a:t>
            </a:fld>
            <a:endParaRPr lang="en-US"/>
          </a:p>
        </p:txBody>
      </p:sp>
      <p:sp>
        <p:nvSpPr>
          <p:cNvPr id="9" name="Footer Placeholder 8"/>
          <p:cNvSpPr>
            <a:spLocks noGrp="1"/>
          </p:cNvSpPr>
          <p:nvPr>
            <p:ph type="ftr" sz="quarter" idx="11"/>
          </p:nvPr>
        </p:nvSpPr>
        <p:spPr>
          <a:xfrm>
            <a:off x="2505454" y="6265818"/>
            <a:ext cx="3950208" cy="274320"/>
          </a:xfrm>
        </p:spPr>
        <p:txBody>
          <a:bodyPr/>
          <a:lstStyle>
            <a:lvl1pPr algn="ctr">
              <a:defRPr/>
            </a:lvl1pPr>
          </a:lstStyle>
          <a:p>
            <a:endParaRPr lang="en-US"/>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fld id="{95D5C5FE-2442-470C-996E-3AE37B5280E9}" type="slidenum">
              <a:rPr lang="en-US" smtClean="0"/>
              <a:pPr/>
              <a:t>‹#›</a:t>
            </a:fld>
            <a:endParaRPr lang="en-US"/>
          </a:p>
        </p:txBody>
      </p:sp>
      <p:sp>
        <p:nvSpPr>
          <p:cNvPr id="12" name="Rectangle 11"/>
          <p:cNvSpPr/>
          <p:nvPr/>
        </p:nvSpPr>
        <p:spPr>
          <a:xfrm>
            <a:off x="6884162" y="292608"/>
            <a:ext cx="1956816" cy="6272784"/>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51275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6884162" y="292608"/>
            <a:ext cx="1956816" cy="6272784"/>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bg2">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897FBB9D-BE15-4811-BD07-5A2833EAB626}" type="datetimeFigureOut">
              <a:rPr lang="en-US" smtClean="0"/>
              <a:pPr/>
              <a:t>8/27/2016</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fld id="{95D5C5FE-2442-470C-996E-3AE37B5280E9}" type="slidenum">
              <a:rPr lang="en-US" smtClean="0"/>
              <a:pPr/>
              <a:t>‹#›</a:t>
            </a:fld>
            <a:endParaRPr lang="en-US"/>
          </a:p>
        </p:txBody>
      </p:sp>
    </p:spTree>
    <p:extLst>
      <p:ext uri="{BB962C8B-B14F-4D97-AF65-F5344CB8AC3E}">
        <p14:creationId xmlns:p14="http://schemas.microsoft.com/office/powerpoint/2010/main" val="286334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noFill/>
          <a:ln w="6350" cap="flat" cmpd="sng" algn="ctr">
            <a:solidFill>
              <a:schemeClr val="tx1"/>
            </a:solid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7338" y="6265818"/>
            <a:ext cx="2057400" cy="274320"/>
          </a:xfrm>
          <a:prstGeom prst="rect">
            <a:avLst/>
          </a:prstGeom>
        </p:spPr>
        <p:txBody>
          <a:bodyPr vert="horz" lIns="91440" tIns="45720" rIns="91440" bIns="45720" rtlCol="0" anchor="b"/>
          <a:lstStyle>
            <a:lvl1pPr algn="l">
              <a:defRPr sz="900">
                <a:solidFill>
                  <a:schemeClr val="tx2"/>
                </a:solidFill>
              </a:defRPr>
            </a:lvl1pPr>
          </a:lstStyle>
          <a:p>
            <a:fld id="{897FBB9D-BE15-4811-BD07-5A2833EAB626}" type="datetimeFigureOut">
              <a:rPr lang="en-US" smtClean="0"/>
              <a:pPr/>
              <a:t>8/27/2016</a:t>
            </a:fld>
            <a:endParaRPr lang="en-US"/>
          </a:p>
        </p:txBody>
      </p:sp>
      <p:sp>
        <p:nvSpPr>
          <p:cNvPr id="5" name="Footer Placeholder 4"/>
          <p:cNvSpPr>
            <a:spLocks noGrp="1"/>
          </p:cNvSpPr>
          <p:nvPr>
            <p:ph type="ftr" sz="quarter" idx="3"/>
          </p:nvPr>
        </p:nvSpPr>
        <p:spPr>
          <a:xfrm>
            <a:off x="2596896" y="6265818"/>
            <a:ext cx="3950208" cy="274320"/>
          </a:xfrm>
          <a:prstGeom prst="rect">
            <a:avLst/>
          </a:prstGeom>
        </p:spPr>
        <p:txBody>
          <a:bodyPr vert="horz" lIns="91440" tIns="45720" rIns="91440" bIns="45720" rtlCol="0" anchor="b"/>
          <a:lstStyle>
            <a:lvl1pPr algn="ctr">
              <a:defRPr sz="900">
                <a:solidFill>
                  <a:schemeClr val="tx2"/>
                </a:solidFill>
              </a:defRPr>
            </a:lvl1pPr>
          </a:lstStyle>
          <a:p>
            <a:endParaRPr lang="en-US"/>
          </a:p>
        </p:txBody>
      </p:sp>
      <p:sp>
        <p:nvSpPr>
          <p:cNvPr id="6" name="Slide Number Placeholder 5"/>
          <p:cNvSpPr>
            <a:spLocks noGrp="1"/>
          </p:cNvSpPr>
          <p:nvPr>
            <p:ph type="sldNum" sz="quarter" idx="4"/>
          </p:nvPr>
        </p:nvSpPr>
        <p:spPr>
          <a:xfrm>
            <a:off x="7743555" y="6265818"/>
            <a:ext cx="1097280" cy="274320"/>
          </a:xfrm>
          <a:prstGeom prst="rect">
            <a:avLst/>
          </a:prstGeom>
        </p:spPr>
        <p:txBody>
          <a:bodyPr vert="horz" lIns="91440" tIns="45720" rIns="91440" bIns="45720" rtlCol="0" anchor="b"/>
          <a:lstStyle>
            <a:lvl1pPr algn="r">
              <a:defRPr sz="900">
                <a:solidFill>
                  <a:schemeClr val="tx2"/>
                </a:solidFill>
              </a:defRPr>
            </a:lvl1pPr>
          </a:lstStyle>
          <a:p>
            <a:fld id="{95D5C5FE-2442-470C-996E-3AE37B5280E9}" type="slidenum">
              <a:rPr lang="en-US" smtClean="0"/>
              <a:pPr/>
              <a:t>‹#›</a:t>
            </a:fld>
            <a:endParaRPr lang="en-US"/>
          </a:p>
        </p:txBody>
      </p:sp>
    </p:spTree>
    <p:extLst>
      <p:ext uri="{BB962C8B-B14F-4D97-AF65-F5344CB8AC3E}">
        <p14:creationId xmlns:p14="http://schemas.microsoft.com/office/powerpoint/2010/main" val="1365547663"/>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lang="en-US" sz="40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anose="020B0604020202020204"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5" Type="http://schemas.openxmlformats.org/officeDocument/2006/relationships/image" Target="../media/image22.jpeg"/><Relationship Id="rId4" Type="http://schemas.openxmlformats.org/officeDocument/2006/relationships/image" Target="../media/image21.jpeg"/></Relationships>
</file>

<file path=ppt/slides/_rels/slide2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47800"/>
            <a:ext cx="8382000" cy="2152651"/>
          </a:xfrm>
        </p:spPr>
        <p:txBody>
          <a:bodyPr>
            <a:noAutofit/>
          </a:bodyPr>
          <a:lstStyle/>
          <a:p>
            <a:r>
              <a:rPr lang="en-US" sz="8000" b="1" dirty="0" smtClean="0">
                <a:latin typeface="AR CARTER" panose="02000000000000000000" pitchFamily="2" charset="0"/>
              </a:rPr>
              <a:t/>
            </a:r>
            <a:br>
              <a:rPr lang="en-US" sz="8000" b="1" dirty="0" smtClean="0">
                <a:latin typeface="AR CARTER" panose="02000000000000000000" pitchFamily="2" charset="0"/>
              </a:rPr>
            </a:br>
            <a:r>
              <a:rPr lang="en-US" sz="8000" b="1" dirty="0">
                <a:latin typeface="Aharoni" panose="02010803020104030203" pitchFamily="2" charset="-79"/>
                <a:cs typeface="Aharoni" panose="02010803020104030203" pitchFamily="2" charset="-79"/>
              </a:rPr>
              <a:t/>
            </a:r>
            <a:br>
              <a:rPr lang="en-US" sz="8000" b="1" dirty="0">
                <a:latin typeface="Aharoni" panose="02010803020104030203" pitchFamily="2" charset="-79"/>
                <a:cs typeface="Aharoni" panose="02010803020104030203" pitchFamily="2" charset="-79"/>
              </a:rPr>
            </a:br>
            <a:r>
              <a:rPr lang="en-US" sz="8000" b="1" dirty="0" smtClean="0">
                <a:latin typeface="Aharoni" panose="02010803020104030203" pitchFamily="2" charset="-79"/>
                <a:cs typeface="Aharoni" panose="02010803020104030203" pitchFamily="2" charset="-79"/>
              </a:rPr>
              <a:t>Welcome to Kindergarten</a:t>
            </a:r>
            <a:r>
              <a:rPr lang="en-US" sz="8000" b="1" dirty="0" smtClean="0">
                <a:latin typeface="AR CHRISTY" panose="02000000000000000000" pitchFamily="2" charset="0"/>
                <a:cs typeface="Angsana New" panose="02020603050405020304" pitchFamily="18" charset="-34"/>
              </a:rPr>
              <a:t>!</a:t>
            </a:r>
            <a:endParaRPr lang="en-US" sz="8000" b="1" dirty="0">
              <a:latin typeface="AR CHRISTY" panose="02000000000000000000" pitchFamily="2" charset="0"/>
              <a:cs typeface="Angsana New" panose="02020603050405020304" pitchFamily="18" charset="-34"/>
            </a:endParaRPr>
          </a:p>
        </p:txBody>
      </p:sp>
      <p:sp>
        <p:nvSpPr>
          <p:cNvPr id="3" name="Subtitle 2"/>
          <p:cNvSpPr>
            <a:spLocks noGrp="1"/>
          </p:cNvSpPr>
          <p:nvPr>
            <p:ph type="subTitle" idx="1"/>
          </p:nvPr>
        </p:nvSpPr>
        <p:spPr>
          <a:xfrm>
            <a:off x="1143000" y="4038600"/>
            <a:ext cx="6803136" cy="762000"/>
          </a:xfrm>
        </p:spPr>
        <p:txBody>
          <a:bodyPr>
            <a:noAutofit/>
          </a:bodyPr>
          <a:lstStyle/>
          <a:p>
            <a:r>
              <a:rPr lang="en-US" sz="2400" b="1" dirty="0" smtClean="0">
                <a:solidFill>
                  <a:schemeClr val="bg1"/>
                </a:solidFill>
                <a:latin typeface="AbcBulletin" pitchFamily="2" charset="0"/>
              </a:rPr>
              <a:t>Mrs. </a:t>
            </a:r>
            <a:r>
              <a:rPr lang="en-US" sz="2400" b="1" dirty="0" smtClean="0">
                <a:solidFill>
                  <a:schemeClr val="bg1"/>
                </a:solidFill>
                <a:latin typeface="AbcBulletin" pitchFamily="2" charset="0"/>
              </a:rPr>
              <a:t>Carter</a:t>
            </a:r>
          </a:p>
          <a:p>
            <a:r>
              <a:rPr lang="en-US" sz="2400" b="1" dirty="0" smtClean="0">
                <a:solidFill>
                  <a:schemeClr val="bg1"/>
                </a:solidFill>
                <a:latin typeface="AbcBulletin" pitchFamily="2" charset="0"/>
              </a:rPr>
              <a:t> </a:t>
            </a:r>
            <a:r>
              <a:rPr lang="en-US" sz="2000" b="1" dirty="0" smtClean="0">
                <a:solidFill>
                  <a:schemeClr val="bg1"/>
                </a:solidFill>
                <a:latin typeface="AbcBulletin" pitchFamily="2" charset="0"/>
              </a:rPr>
              <a:t>&amp; </a:t>
            </a:r>
          </a:p>
          <a:p>
            <a:r>
              <a:rPr lang="en-US" sz="2000" b="1" dirty="0" smtClean="0">
                <a:solidFill>
                  <a:schemeClr val="bg1"/>
                </a:solidFill>
                <a:latin typeface="AbcBulletin" pitchFamily="2" charset="0"/>
              </a:rPr>
              <a:t>Mrs. Williamson’s </a:t>
            </a:r>
          </a:p>
          <a:p>
            <a:r>
              <a:rPr lang="en-US" sz="2000" b="1" dirty="0" smtClean="0">
                <a:solidFill>
                  <a:schemeClr val="bg1"/>
                </a:solidFill>
                <a:latin typeface="AbcBulletin" pitchFamily="2" charset="0"/>
              </a:rPr>
              <a:t>Class</a:t>
            </a:r>
            <a:endParaRPr lang="en-US" sz="2000" b="1" dirty="0">
              <a:solidFill>
                <a:schemeClr val="bg1"/>
              </a:solidFill>
              <a:latin typeface="AbcBulletin"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23000">
              <a:schemeClr val="accent6">
                <a:lumMod val="75000"/>
              </a:schemeClr>
            </a:gs>
            <a:gs pos="37000">
              <a:srgbClr val="0819FB"/>
            </a:gs>
            <a:gs pos="39000">
              <a:srgbClr val="1A8D48"/>
            </a:gs>
            <a:gs pos="58000">
              <a:srgbClr val="FFFF00"/>
            </a:gs>
            <a:gs pos="100000">
              <a:srgbClr val="EE3F17"/>
            </a:gs>
            <a:gs pos="78000">
              <a:srgbClr val="FF9C00"/>
            </a:gs>
            <a:gs pos="97000">
              <a:srgbClr val="FF0000"/>
            </a:gs>
            <a:gs pos="100000">
              <a:srgbClr val="A603AB"/>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6189" y="381000"/>
            <a:ext cx="7162800" cy="1143000"/>
          </a:xfrm>
        </p:spPr>
        <p:txBody>
          <a:bodyPr>
            <a:normAutofit/>
          </a:bodyPr>
          <a:lstStyle/>
          <a:p>
            <a:r>
              <a:rPr lang="en-US" sz="6600" u="sng" dirty="0" smtClean="0">
                <a:latin typeface="Comic Sans MS" panose="030F0702030302020204" pitchFamily="66" charset="0"/>
              </a:rPr>
              <a:t>Behavior System</a:t>
            </a:r>
            <a:endParaRPr lang="en-US" sz="6600" u="sng" dirty="0">
              <a:latin typeface="Comic Sans MS" panose="030F0702030302020204" pitchFamily="66" charset="0"/>
            </a:endParaRPr>
          </a:p>
        </p:txBody>
      </p:sp>
      <p:sp>
        <p:nvSpPr>
          <p:cNvPr id="4" name="TextBox 3"/>
          <p:cNvSpPr txBox="1"/>
          <p:nvPr/>
        </p:nvSpPr>
        <p:spPr>
          <a:xfrm>
            <a:off x="223789" y="1600200"/>
            <a:ext cx="7315200" cy="4893647"/>
          </a:xfrm>
          <a:prstGeom prst="rect">
            <a:avLst/>
          </a:prstGeom>
          <a:noFill/>
        </p:spPr>
        <p:txBody>
          <a:bodyPr wrap="square" rtlCol="0">
            <a:spAutoFit/>
          </a:bodyPr>
          <a:lstStyle/>
          <a:p>
            <a:pPr algn="ctr"/>
            <a:r>
              <a:rPr lang="en-US" sz="4000" i="1" dirty="0" smtClean="0">
                <a:latin typeface="Comic Sans MS" panose="030F0702030302020204" pitchFamily="66" charset="0"/>
              </a:rPr>
              <a:t>Clip Chart </a:t>
            </a:r>
            <a:r>
              <a:rPr lang="en-US" sz="4000" i="1" dirty="0" smtClean="0">
                <a:latin typeface="Comic Sans MS" panose="030F0702030302020204" pitchFamily="66" charset="0"/>
                <a:sym typeface="Wingdings" panose="05000000000000000000" pitchFamily="2" charset="2"/>
              </a:rPr>
              <a:t></a:t>
            </a:r>
          </a:p>
          <a:p>
            <a:pPr algn="ctr"/>
            <a:endParaRPr lang="en-US" sz="800" dirty="0">
              <a:latin typeface="Comic Sans MS" panose="030F0702030302020204" pitchFamily="66" charset="0"/>
              <a:sym typeface="Wingdings" panose="05000000000000000000" pitchFamily="2" charset="2"/>
            </a:endParaRPr>
          </a:p>
          <a:p>
            <a:pPr marL="342900" indent="-342900">
              <a:buFont typeface="Arial" panose="020B0604020202020204" pitchFamily="34" charset="0"/>
              <a:buChar char="•"/>
            </a:pPr>
            <a:r>
              <a:rPr lang="en-US" sz="2400" dirty="0" smtClean="0">
                <a:latin typeface="Comic Sans MS" panose="030F0702030302020204" pitchFamily="66" charset="0"/>
              </a:rPr>
              <a:t>Students always begin day on “Green”</a:t>
            </a:r>
          </a:p>
          <a:p>
            <a:pPr marL="342900" indent="-342900">
              <a:buFont typeface="Arial" panose="020B0604020202020204" pitchFamily="34" charset="0"/>
              <a:buChar char="•"/>
            </a:pPr>
            <a:endParaRPr lang="en-US" sz="400" dirty="0" smtClean="0">
              <a:latin typeface="Comic Sans MS" panose="030F0702030302020204" pitchFamily="66" charset="0"/>
            </a:endParaRPr>
          </a:p>
          <a:p>
            <a:pPr marL="342900" indent="-342900">
              <a:buFont typeface="Arial" panose="020B0604020202020204" pitchFamily="34" charset="0"/>
              <a:buChar char="•"/>
            </a:pPr>
            <a:endParaRPr lang="en-US" sz="300" dirty="0" smtClean="0">
              <a:latin typeface="Comic Sans MS" panose="030F0702030302020204" pitchFamily="66" charset="0"/>
            </a:endParaRPr>
          </a:p>
          <a:p>
            <a:pPr marL="342900" indent="-342900">
              <a:buFont typeface="Arial" panose="020B0604020202020204" pitchFamily="34" charset="0"/>
              <a:buChar char="•"/>
            </a:pPr>
            <a:r>
              <a:rPr lang="en-US" sz="2400" dirty="0" smtClean="0">
                <a:latin typeface="Comic Sans MS" panose="030F0702030302020204" pitchFamily="66" charset="0"/>
              </a:rPr>
              <a:t>Students clip up for good choices and  	educational triumphs.</a:t>
            </a:r>
            <a:endParaRPr lang="en-US" sz="400" dirty="0" smtClean="0">
              <a:latin typeface="Comic Sans MS" panose="030F0702030302020204" pitchFamily="66" charset="0"/>
            </a:endParaRPr>
          </a:p>
          <a:p>
            <a:pPr marL="342900" indent="-342900">
              <a:buFont typeface="Arial" panose="020B0604020202020204" pitchFamily="34" charset="0"/>
              <a:buChar char="•"/>
            </a:pPr>
            <a:endParaRPr lang="en-US" sz="300" dirty="0" smtClean="0">
              <a:latin typeface="Comic Sans MS" panose="030F0702030302020204" pitchFamily="66" charset="0"/>
            </a:endParaRPr>
          </a:p>
          <a:p>
            <a:pPr marL="342900" indent="-342900">
              <a:buFont typeface="Arial" panose="020B0604020202020204" pitchFamily="34" charset="0"/>
              <a:buChar char="•"/>
            </a:pPr>
            <a:r>
              <a:rPr lang="en-US" sz="2400" dirty="0" smtClean="0">
                <a:latin typeface="Comic Sans MS" panose="030F0702030302020204" pitchFamily="66" charset="0"/>
              </a:rPr>
              <a:t>Students clip down to “Yellow” as a warning. </a:t>
            </a:r>
          </a:p>
          <a:p>
            <a:pPr marL="342900" indent="-342900">
              <a:buFont typeface="Arial" panose="020B0604020202020204" pitchFamily="34" charset="0"/>
              <a:buChar char="•"/>
            </a:pPr>
            <a:endParaRPr lang="en-US" sz="400" dirty="0" smtClean="0">
              <a:latin typeface="Comic Sans MS" panose="030F0702030302020204" pitchFamily="66" charset="0"/>
            </a:endParaRPr>
          </a:p>
          <a:p>
            <a:pPr marL="342900" indent="-342900">
              <a:buFont typeface="Arial" panose="020B0604020202020204" pitchFamily="34" charset="0"/>
              <a:buChar char="•"/>
            </a:pPr>
            <a:endParaRPr lang="en-US" sz="300" dirty="0" smtClean="0">
              <a:latin typeface="Comic Sans MS" panose="030F0702030302020204" pitchFamily="66" charset="0"/>
            </a:endParaRPr>
          </a:p>
          <a:p>
            <a:pPr marL="342900" indent="-342900">
              <a:buFont typeface="Arial" panose="020B0604020202020204" pitchFamily="34" charset="0"/>
              <a:buChar char="•"/>
            </a:pPr>
            <a:r>
              <a:rPr lang="en-US" sz="2400" dirty="0" smtClean="0">
                <a:latin typeface="Comic Sans MS" panose="030F0702030302020204" pitchFamily="66" charset="0"/>
              </a:rPr>
              <a:t>If students get to “Orange,” they will have a consequence, usually linked to offense, and may include a Lunch Detention.</a:t>
            </a:r>
          </a:p>
          <a:p>
            <a:pPr marL="342900" indent="-342900">
              <a:buFont typeface="Arial" panose="020B0604020202020204" pitchFamily="34" charset="0"/>
              <a:buChar char="•"/>
            </a:pPr>
            <a:endParaRPr lang="en-US" sz="400" dirty="0" smtClean="0">
              <a:latin typeface="Comic Sans MS" panose="030F0702030302020204" pitchFamily="66" charset="0"/>
            </a:endParaRPr>
          </a:p>
          <a:p>
            <a:pPr marL="342900" indent="-342900">
              <a:buFont typeface="Arial" panose="020B0604020202020204" pitchFamily="34" charset="0"/>
              <a:buChar char="•"/>
            </a:pPr>
            <a:endParaRPr lang="en-US" sz="300" dirty="0" smtClean="0">
              <a:latin typeface="Comic Sans MS" panose="030F0702030302020204" pitchFamily="66" charset="0"/>
            </a:endParaRPr>
          </a:p>
          <a:p>
            <a:pPr marL="342900" indent="-342900">
              <a:buFont typeface="Arial" panose="020B0604020202020204" pitchFamily="34" charset="0"/>
              <a:buChar char="•"/>
            </a:pPr>
            <a:r>
              <a:rPr lang="en-US" sz="2400" dirty="0" smtClean="0">
                <a:latin typeface="Comic Sans MS" panose="030F0702030302020204" pitchFamily="66" charset="0"/>
              </a:rPr>
              <a:t>If student gets to red, students will </a:t>
            </a:r>
            <a:r>
              <a:rPr lang="en-US" sz="2400" dirty="0" smtClean="0">
                <a:latin typeface="Comic Sans MS" panose="030F0702030302020204" pitchFamily="66" charset="0"/>
              </a:rPr>
              <a:t>receive a </a:t>
            </a:r>
            <a:r>
              <a:rPr lang="en-US" sz="2400" dirty="0" smtClean="0">
                <a:latin typeface="Comic Sans MS" panose="030F0702030302020204" pitchFamily="66" charset="0"/>
              </a:rPr>
              <a:t>Lunch Detention, note or phone call home, and may receive an office referral. </a:t>
            </a:r>
            <a:endParaRPr lang="en-US" sz="2400" dirty="0">
              <a:latin typeface="Comic Sans MS" panose="030F0702030302020204"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27763095"/>
              </p:ext>
            </p:extLst>
          </p:nvPr>
        </p:nvGraphicFramePr>
        <p:xfrm>
          <a:off x="7391400" y="1066800"/>
          <a:ext cx="1524000" cy="5481298"/>
        </p:xfrm>
        <a:graphic>
          <a:graphicData uri="http://schemas.openxmlformats.org/drawingml/2006/table">
            <a:tbl>
              <a:tblPr firstRow="1" firstCol="1" bandRow="1">
                <a:effectLst>
                  <a:innerShdw blurRad="114300">
                    <a:prstClr val="black"/>
                  </a:innerShdw>
                </a:effectLst>
                <a:tableStyleId>{2D5ABB26-0587-4C30-8999-92F81FD0307C}</a:tableStyleId>
              </a:tblPr>
              <a:tblGrid>
                <a:gridCol w="1524000"/>
              </a:tblGrid>
              <a:tr h="1066800">
                <a:tc>
                  <a:txBody>
                    <a:bodyPr/>
                    <a:lstStyle/>
                    <a:p>
                      <a:pPr marL="0" marR="114300" indent="171450" algn="ctr">
                        <a:lnSpc>
                          <a:spcPct val="115000"/>
                        </a:lnSpc>
                        <a:spcBef>
                          <a:spcPts val="0"/>
                        </a:spcBef>
                        <a:spcAft>
                          <a:spcPts val="0"/>
                        </a:spcAft>
                      </a:pPr>
                      <a:r>
                        <a:rPr lang="en-US" sz="1150" b="1" dirty="0">
                          <a:solidFill>
                            <a:schemeClr val="tx1"/>
                          </a:solidFill>
                          <a:effectLst/>
                          <a:latin typeface="Comic Sans MS" panose="030F0702030302020204" pitchFamily="66" charset="0"/>
                        </a:rPr>
                        <a:t> </a:t>
                      </a:r>
                    </a:p>
                    <a:p>
                      <a:pPr marL="0" marR="114300" indent="171450" algn="ctr">
                        <a:lnSpc>
                          <a:spcPct val="115000"/>
                        </a:lnSpc>
                        <a:spcBef>
                          <a:spcPts val="0"/>
                        </a:spcBef>
                        <a:spcAft>
                          <a:spcPts val="0"/>
                        </a:spcAft>
                      </a:pPr>
                      <a:r>
                        <a:rPr lang="en-US" sz="1150" b="1" dirty="0">
                          <a:solidFill>
                            <a:schemeClr val="tx1"/>
                          </a:solidFill>
                          <a:effectLst/>
                          <a:latin typeface="Comic Sans MS" panose="030F0702030302020204" pitchFamily="66" charset="0"/>
                        </a:rPr>
                        <a:t>(Blue)</a:t>
                      </a:r>
                    </a:p>
                    <a:p>
                      <a:pPr marL="0" marR="114300" indent="171450" algn="ctr">
                        <a:lnSpc>
                          <a:spcPct val="115000"/>
                        </a:lnSpc>
                        <a:spcBef>
                          <a:spcPts val="0"/>
                        </a:spcBef>
                        <a:spcAft>
                          <a:spcPts val="0"/>
                        </a:spcAft>
                      </a:pPr>
                      <a:r>
                        <a:rPr lang="en-US" sz="1150" b="1" dirty="0">
                          <a:solidFill>
                            <a:schemeClr val="tx1"/>
                          </a:solidFill>
                          <a:effectLst/>
                          <a:latin typeface="Comic Sans MS" panose="030F0702030302020204" pitchFamily="66" charset="0"/>
                        </a:rPr>
                        <a:t>Great </a:t>
                      </a:r>
                      <a:r>
                        <a:rPr lang="en-US" sz="1150" b="1" dirty="0" smtClean="0">
                          <a:solidFill>
                            <a:schemeClr val="tx1"/>
                          </a:solidFill>
                          <a:effectLst/>
                          <a:latin typeface="Comic Sans MS" panose="030F0702030302020204" pitchFamily="66" charset="0"/>
                        </a:rPr>
                        <a:t>Day</a:t>
                      </a:r>
                      <a:endParaRPr lang="en-US" sz="1150" b="1" dirty="0">
                        <a:solidFill>
                          <a:schemeClr val="tx1"/>
                        </a:solidFill>
                        <a:effectLst/>
                        <a:latin typeface="Comic Sans MS" panose="030F0702030302020204" pitchFamily="66" charset="0"/>
                      </a:endParaRPr>
                    </a:p>
                    <a:p>
                      <a:pPr marL="0" marR="114300" indent="171450" algn="ctr">
                        <a:lnSpc>
                          <a:spcPct val="115000"/>
                        </a:lnSpc>
                        <a:spcBef>
                          <a:spcPts val="0"/>
                        </a:spcBef>
                        <a:spcAft>
                          <a:spcPts val="0"/>
                        </a:spcAft>
                      </a:pPr>
                      <a:r>
                        <a:rPr lang="en-US" sz="1150" b="1" dirty="0">
                          <a:solidFill>
                            <a:schemeClr val="tx1"/>
                          </a:solidFill>
                          <a:effectLst/>
                          <a:latin typeface="Comic Sans MS" panose="030F0702030302020204" pitchFamily="66" charset="0"/>
                        </a:rPr>
                        <a:t> </a:t>
                      </a:r>
                      <a:endParaRPr lang="en-US" sz="1150" b="1"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5795" marR="4579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cell3D prstMaterial="dkEdge">
                      <a:bevel prst="artDeco"/>
                      <a:lightRig rig="flood" dir="t"/>
                    </a:cell3D>
                  </a:tcPr>
                </a:tc>
              </a:tr>
              <a:tr h="1398274">
                <a:tc>
                  <a:txBody>
                    <a:bodyPr/>
                    <a:lstStyle/>
                    <a:p>
                      <a:pPr marL="0" marR="114300" indent="171450" algn="ctr">
                        <a:lnSpc>
                          <a:spcPct val="115000"/>
                        </a:lnSpc>
                        <a:spcBef>
                          <a:spcPts val="0"/>
                        </a:spcBef>
                        <a:spcAft>
                          <a:spcPts val="0"/>
                        </a:spcAft>
                      </a:pPr>
                      <a:r>
                        <a:rPr lang="en-US" sz="1150" b="1" dirty="0">
                          <a:solidFill>
                            <a:schemeClr val="tx1"/>
                          </a:solidFill>
                          <a:effectLst/>
                          <a:latin typeface="Comic Sans MS" panose="030F0702030302020204" pitchFamily="66" charset="0"/>
                        </a:rPr>
                        <a:t> </a:t>
                      </a:r>
                    </a:p>
                    <a:p>
                      <a:pPr marL="0" marR="114300" indent="171450" algn="ctr">
                        <a:lnSpc>
                          <a:spcPct val="115000"/>
                        </a:lnSpc>
                        <a:spcBef>
                          <a:spcPts val="0"/>
                        </a:spcBef>
                        <a:spcAft>
                          <a:spcPts val="0"/>
                        </a:spcAft>
                      </a:pPr>
                      <a:r>
                        <a:rPr lang="en-US" sz="1150" b="1" dirty="0">
                          <a:solidFill>
                            <a:schemeClr val="tx1"/>
                          </a:solidFill>
                          <a:effectLst/>
                          <a:latin typeface="Comic Sans MS" panose="030F0702030302020204" pitchFamily="66" charset="0"/>
                        </a:rPr>
                        <a:t> </a:t>
                      </a:r>
                    </a:p>
                    <a:p>
                      <a:pPr marL="0" marR="114300" indent="171450" algn="ctr">
                        <a:lnSpc>
                          <a:spcPct val="115000"/>
                        </a:lnSpc>
                        <a:spcBef>
                          <a:spcPts val="0"/>
                        </a:spcBef>
                        <a:spcAft>
                          <a:spcPts val="0"/>
                        </a:spcAft>
                      </a:pPr>
                      <a:r>
                        <a:rPr lang="en-US" sz="1150" b="1" dirty="0">
                          <a:solidFill>
                            <a:schemeClr val="tx1"/>
                          </a:solidFill>
                          <a:effectLst/>
                          <a:latin typeface="Comic Sans MS" panose="030F0702030302020204" pitchFamily="66" charset="0"/>
                        </a:rPr>
                        <a:t>(Green)</a:t>
                      </a:r>
                    </a:p>
                    <a:p>
                      <a:pPr marL="0" marR="114300" indent="171450" algn="ctr">
                        <a:lnSpc>
                          <a:spcPct val="115000"/>
                        </a:lnSpc>
                        <a:spcBef>
                          <a:spcPts val="0"/>
                        </a:spcBef>
                        <a:spcAft>
                          <a:spcPts val="0"/>
                        </a:spcAft>
                      </a:pPr>
                      <a:r>
                        <a:rPr lang="en-US" sz="1150" b="1" dirty="0">
                          <a:solidFill>
                            <a:schemeClr val="tx1"/>
                          </a:solidFill>
                          <a:effectLst/>
                          <a:latin typeface="Comic Sans MS" panose="030F0702030302020204" pitchFamily="66" charset="0"/>
                        </a:rPr>
                        <a:t>Ready to Learn</a:t>
                      </a:r>
                    </a:p>
                    <a:p>
                      <a:pPr marL="0" marR="114300" indent="171450" algn="ctr">
                        <a:lnSpc>
                          <a:spcPct val="115000"/>
                        </a:lnSpc>
                        <a:spcBef>
                          <a:spcPts val="0"/>
                        </a:spcBef>
                        <a:spcAft>
                          <a:spcPts val="0"/>
                        </a:spcAft>
                      </a:pPr>
                      <a:r>
                        <a:rPr lang="en-US" sz="1150" b="1" dirty="0">
                          <a:solidFill>
                            <a:schemeClr val="tx1"/>
                          </a:solidFill>
                          <a:effectLst/>
                          <a:latin typeface="Comic Sans MS" panose="030F0702030302020204" pitchFamily="66" charset="0"/>
                        </a:rPr>
                        <a:t> </a:t>
                      </a:r>
                    </a:p>
                    <a:p>
                      <a:pPr marL="0" marR="114300" indent="171450" algn="ctr">
                        <a:lnSpc>
                          <a:spcPct val="115000"/>
                        </a:lnSpc>
                        <a:spcBef>
                          <a:spcPts val="0"/>
                        </a:spcBef>
                        <a:spcAft>
                          <a:spcPts val="0"/>
                        </a:spcAft>
                      </a:pPr>
                      <a:r>
                        <a:rPr lang="en-US" sz="1150" b="1" dirty="0">
                          <a:solidFill>
                            <a:schemeClr val="tx1"/>
                          </a:solidFill>
                          <a:effectLst/>
                          <a:latin typeface="Comic Sans MS" panose="030F0702030302020204" pitchFamily="66" charset="0"/>
                        </a:rPr>
                        <a:t> </a:t>
                      </a:r>
                      <a:endParaRPr lang="en-US" sz="1150" b="1"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5795" marR="4579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cell3D prstMaterial="dkEdge">
                      <a:bevel prst="artDeco"/>
                      <a:lightRig rig="flood" dir="t"/>
                    </a:cell3D>
                  </a:tcPr>
                </a:tc>
              </a:tr>
              <a:tr h="926835">
                <a:tc>
                  <a:txBody>
                    <a:bodyPr/>
                    <a:lstStyle/>
                    <a:p>
                      <a:pPr marL="0" marR="114300" indent="171450" algn="ctr">
                        <a:lnSpc>
                          <a:spcPct val="115000"/>
                        </a:lnSpc>
                        <a:spcBef>
                          <a:spcPts val="0"/>
                        </a:spcBef>
                        <a:spcAft>
                          <a:spcPts val="0"/>
                        </a:spcAft>
                      </a:pPr>
                      <a:r>
                        <a:rPr lang="en-US" sz="1150" b="1" dirty="0">
                          <a:solidFill>
                            <a:schemeClr val="tx1"/>
                          </a:solidFill>
                          <a:effectLst/>
                          <a:latin typeface="Comic Sans MS" panose="030F0702030302020204" pitchFamily="66" charset="0"/>
                        </a:rPr>
                        <a:t> </a:t>
                      </a:r>
                    </a:p>
                    <a:p>
                      <a:pPr marL="0" marR="114300" indent="171450" algn="ctr">
                        <a:lnSpc>
                          <a:spcPct val="115000"/>
                        </a:lnSpc>
                        <a:spcBef>
                          <a:spcPts val="0"/>
                        </a:spcBef>
                        <a:spcAft>
                          <a:spcPts val="0"/>
                        </a:spcAft>
                      </a:pPr>
                      <a:r>
                        <a:rPr lang="en-US" sz="1150" b="1" dirty="0" smtClean="0">
                          <a:solidFill>
                            <a:schemeClr val="tx1"/>
                          </a:solidFill>
                          <a:effectLst/>
                          <a:latin typeface="Comic Sans MS" panose="030F0702030302020204" pitchFamily="66" charset="0"/>
                        </a:rPr>
                        <a:t>(Yellow)</a:t>
                      </a:r>
                    </a:p>
                    <a:p>
                      <a:pPr marL="0" marR="114300" indent="171450" algn="ctr">
                        <a:lnSpc>
                          <a:spcPct val="115000"/>
                        </a:lnSpc>
                        <a:spcBef>
                          <a:spcPts val="0"/>
                        </a:spcBef>
                        <a:spcAft>
                          <a:spcPts val="0"/>
                        </a:spcAft>
                      </a:pPr>
                      <a:r>
                        <a:rPr lang="en-US" sz="1150" b="1" dirty="0" smtClean="0">
                          <a:solidFill>
                            <a:schemeClr val="tx1"/>
                          </a:solidFill>
                          <a:effectLst/>
                          <a:latin typeface="Comic Sans MS" panose="030F0702030302020204" pitchFamily="66" charset="0"/>
                        </a:rPr>
                        <a:t>Stop &amp; Think</a:t>
                      </a:r>
                    </a:p>
                    <a:p>
                      <a:pPr marL="0" marR="114300" indent="171450" algn="ctr">
                        <a:lnSpc>
                          <a:spcPct val="115000"/>
                        </a:lnSpc>
                        <a:spcBef>
                          <a:spcPts val="0"/>
                        </a:spcBef>
                        <a:spcAft>
                          <a:spcPts val="0"/>
                        </a:spcAft>
                      </a:pPr>
                      <a:r>
                        <a:rPr lang="en-US" sz="1150" b="1" dirty="0" smtClean="0">
                          <a:solidFill>
                            <a:schemeClr val="tx1"/>
                          </a:solidFill>
                          <a:effectLst/>
                          <a:latin typeface="Comic Sans MS" panose="030F0702030302020204" pitchFamily="66" charset="0"/>
                        </a:rPr>
                        <a:t> </a:t>
                      </a:r>
                      <a:endParaRPr lang="en-US" sz="1150" b="1"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5795" marR="4579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cell3D prstMaterial="dkEdge">
                      <a:bevel prst="artDeco"/>
                      <a:lightRig rig="flood" dir="t"/>
                    </a:cell3D>
                  </a:tcPr>
                </a:tc>
              </a:tr>
              <a:tr h="1162554">
                <a:tc>
                  <a:txBody>
                    <a:bodyPr/>
                    <a:lstStyle/>
                    <a:p>
                      <a:pPr marL="0" marR="114300" indent="171450" algn="ctr">
                        <a:lnSpc>
                          <a:spcPct val="115000"/>
                        </a:lnSpc>
                        <a:spcBef>
                          <a:spcPts val="0"/>
                        </a:spcBef>
                        <a:spcAft>
                          <a:spcPts val="0"/>
                        </a:spcAft>
                      </a:pPr>
                      <a:r>
                        <a:rPr lang="en-US" sz="1150" b="1" dirty="0">
                          <a:solidFill>
                            <a:schemeClr val="tx1"/>
                          </a:solidFill>
                          <a:effectLst/>
                          <a:latin typeface="Comic Sans MS" panose="030F0702030302020204" pitchFamily="66" charset="0"/>
                        </a:rPr>
                        <a:t> </a:t>
                      </a:r>
                    </a:p>
                    <a:p>
                      <a:pPr marL="0" marR="114300" indent="171450" algn="ctr">
                        <a:lnSpc>
                          <a:spcPct val="115000"/>
                        </a:lnSpc>
                        <a:spcBef>
                          <a:spcPts val="0"/>
                        </a:spcBef>
                        <a:spcAft>
                          <a:spcPts val="0"/>
                        </a:spcAft>
                      </a:pPr>
                      <a:r>
                        <a:rPr lang="en-US" sz="1150" b="1" dirty="0">
                          <a:solidFill>
                            <a:schemeClr val="tx1"/>
                          </a:solidFill>
                          <a:effectLst/>
                          <a:latin typeface="Comic Sans MS" panose="030F0702030302020204" pitchFamily="66" charset="0"/>
                        </a:rPr>
                        <a:t> </a:t>
                      </a:r>
                    </a:p>
                    <a:p>
                      <a:pPr marL="0" marR="114300" indent="171450" algn="ctr">
                        <a:lnSpc>
                          <a:spcPct val="115000"/>
                        </a:lnSpc>
                        <a:spcBef>
                          <a:spcPts val="0"/>
                        </a:spcBef>
                        <a:spcAft>
                          <a:spcPts val="0"/>
                        </a:spcAft>
                      </a:pPr>
                      <a:r>
                        <a:rPr lang="en-US" sz="1150" b="1" dirty="0">
                          <a:solidFill>
                            <a:schemeClr val="tx1"/>
                          </a:solidFill>
                          <a:effectLst/>
                          <a:latin typeface="Comic Sans MS" panose="030F0702030302020204" pitchFamily="66" charset="0"/>
                        </a:rPr>
                        <a:t>(Orange)</a:t>
                      </a:r>
                    </a:p>
                    <a:p>
                      <a:pPr marL="0" marR="114300" indent="171450" algn="ctr">
                        <a:lnSpc>
                          <a:spcPct val="115000"/>
                        </a:lnSpc>
                        <a:spcBef>
                          <a:spcPts val="0"/>
                        </a:spcBef>
                        <a:spcAft>
                          <a:spcPts val="0"/>
                        </a:spcAft>
                      </a:pPr>
                      <a:r>
                        <a:rPr lang="en-US" sz="1150" b="1" dirty="0">
                          <a:solidFill>
                            <a:schemeClr val="tx1"/>
                          </a:solidFill>
                          <a:effectLst/>
                          <a:latin typeface="Comic Sans MS" panose="030F0702030302020204" pitchFamily="66" charset="0"/>
                        </a:rPr>
                        <a:t>Teacher Choice</a:t>
                      </a:r>
                    </a:p>
                    <a:p>
                      <a:pPr marL="0" marR="114300" algn="ctr">
                        <a:lnSpc>
                          <a:spcPct val="115000"/>
                        </a:lnSpc>
                        <a:spcBef>
                          <a:spcPts val="0"/>
                        </a:spcBef>
                        <a:spcAft>
                          <a:spcPts val="0"/>
                        </a:spcAft>
                      </a:pPr>
                      <a:r>
                        <a:rPr lang="en-US" sz="1150" b="1" dirty="0">
                          <a:solidFill>
                            <a:schemeClr val="tx1"/>
                          </a:solidFill>
                          <a:effectLst/>
                          <a:latin typeface="Comic Sans MS" panose="030F0702030302020204" pitchFamily="66" charset="0"/>
                        </a:rPr>
                        <a:t> </a:t>
                      </a:r>
                      <a:endParaRPr lang="en-US" sz="1150" b="1"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5795" marR="4579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cell3D prstMaterial="dkEdge">
                      <a:bevel prst="artDeco"/>
                      <a:lightRig rig="flood" dir="t"/>
                    </a:cell3D>
                  </a:tcPr>
                </a:tc>
              </a:tr>
              <a:tr h="926835">
                <a:tc>
                  <a:txBody>
                    <a:bodyPr/>
                    <a:lstStyle/>
                    <a:p>
                      <a:pPr marL="0" marR="114300" algn="ctr">
                        <a:lnSpc>
                          <a:spcPct val="115000"/>
                        </a:lnSpc>
                        <a:spcBef>
                          <a:spcPts val="0"/>
                        </a:spcBef>
                        <a:spcAft>
                          <a:spcPts val="0"/>
                        </a:spcAft>
                      </a:pPr>
                      <a:r>
                        <a:rPr lang="en-US" sz="1150" b="1" dirty="0">
                          <a:solidFill>
                            <a:schemeClr val="tx1"/>
                          </a:solidFill>
                          <a:effectLst/>
                          <a:latin typeface="Comic Sans MS" panose="030F0702030302020204" pitchFamily="66" charset="0"/>
                        </a:rPr>
                        <a:t> </a:t>
                      </a:r>
                    </a:p>
                    <a:p>
                      <a:pPr marL="0" marR="114300" indent="171450" algn="ctr">
                        <a:lnSpc>
                          <a:spcPct val="115000"/>
                        </a:lnSpc>
                        <a:spcBef>
                          <a:spcPts val="0"/>
                        </a:spcBef>
                        <a:spcAft>
                          <a:spcPts val="0"/>
                        </a:spcAft>
                      </a:pPr>
                      <a:r>
                        <a:rPr lang="en-US" sz="1150" b="1" dirty="0">
                          <a:solidFill>
                            <a:schemeClr val="tx1"/>
                          </a:solidFill>
                          <a:effectLst/>
                          <a:latin typeface="Comic Sans MS" panose="030F0702030302020204" pitchFamily="66" charset="0"/>
                        </a:rPr>
                        <a:t>(</a:t>
                      </a:r>
                      <a:r>
                        <a:rPr lang="en-US" sz="1150" b="1" dirty="0" smtClean="0">
                          <a:solidFill>
                            <a:schemeClr val="tx1"/>
                          </a:solidFill>
                          <a:effectLst/>
                          <a:latin typeface="Comic Sans MS" panose="030F0702030302020204" pitchFamily="66" charset="0"/>
                        </a:rPr>
                        <a:t>Red)</a:t>
                      </a:r>
                    </a:p>
                    <a:p>
                      <a:pPr marL="0" marR="114300" indent="171450" algn="ctr">
                        <a:lnSpc>
                          <a:spcPct val="115000"/>
                        </a:lnSpc>
                        <a:spcBef>
                          <a:spcPts val="0"/>
                        </a:spcBef>
                        <a:spcAft>
                          <a:spcPts val="0"/>
                        </a:spcAft>
                      </a:pPr>
                      <a:r>
                        <a:rPr lang="en-US" sz="1150" b="1" dirty="0" smtClean="0">
                          <a:solidFill>
                            <a:schemeClr val="tx1"/>
                          </a:solidFill>
                          <a:effectLst/>
                          <a:latin typeface="Comic Sans MS" panose="030F0702030302020204" pitchFamily="66" charset="0"/>
                        </a:rPr>
                        <a:t>Parent</a:t>
                      </a:r>
                      <a:r>
                        <a:rPr lang="en-US" sz="1150" b="1" baseline="0" dirty="0" smtClean="0">
                          <a:solidFill>
                            <a:schemeClr val="tx1"/>
                          </a:solidFill>
                          <a:effectLst/>
                          <a:latin typeface="Comic Sans MS" panose="030F0702030302020204" pitchFamily="66" charset="0"/>
                        </a:rPr>
                        <a:t> </a:t>
                      </a:r>
                      <a:r>
                        <a:rPr lang="en-US" sz="1150" b="1" dirty="0" smtClean="0">
                          <a:solidFill>
                            <a:schemeClr val="tx1"/>
                          </a:solidFill>
                          <a:effectLst/>
                          <a:latin typeface="Comic Sans MS" panose="030F0702030302020204" pitchFamily="66" charset="0"/>
                        </a:rPr>
                        <a:t>Contact</a:t>
                      </a:r>
                      <a:endParaRPr lang="en-US" sz="1150" b="1" dirty="0">
                        <a:solidFill>
                          <a:schemeClr val="tx1"/>
                        </a:solidFill>
                        <a:effectLst/>
                        <a:latin typeface="Comic Sans MS" panose="030F0702030302020204" pitchFamily="66" charset="0"/>
                      </a:endParaRPr>
                    </a:p>
                    <a:p>
                      <a:pPr marL="0" marR="114300" indent="171450" algn="ctr">
                        <a:lnSpc>
                          <a:spcPct val="115000"/>
                        </a:lnSpc>
                        <a:spcBef>
                          <a:spcPts val="0"/>
                        </a:spcBef>
                        <a:spcAft>
                          <a:spcPts val="0"/>
                        </a:spcAft>
                      </a:pPr>
                      <a:r>
                        <a:rPr lang="en-US" sz="1150" b="1" dirty="0">
                          <a:solidFill>
                            <a:schemeClr val="tx1"/>
                          </a:solidFill>
                          <a:effectLst/>
                          <a:latin typeface="Comic Sans MS" panose="030F0702030302020204" pitchFamily="66" charset="0"/>
                        </a:rPr>
                        <a:t> </a:t>
                      </a:r>
                      <a:endParaRPr lang="en-US" sz="1150" b="1"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5795" marR="4579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cell3D prstMaterial="dkEdge">
                      <a:bevel prst="artDeco"/>
                      <a:lightRig rig="flood" dir="t"/>
                    </a:cell3D>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680960" cy="1371600"/>
          </a:xfrm>
        </p:spPr>
        <p:txBody>
          <a:bodyPr>
            <a:normAutofit/>
          </a:bodyPr>
          <a:lstStyle/>
          <a:p>
            <a:r>
              <a:rPr lang="en-US" sz="6600" u="sng" dirty="0" smtClean="0">
                <a:latin typeface="Comic Sans MS" panose="030F0702030302020204" pitchFamily="66" charset="0"/>
              </a:rPr>
              <a:t>Green Daily Folder</a:t>
            </a:r>
            <a:endParaRPr lang="en-US" sz="6600" u="sng" dirty="0">
              <a:latin typeface="Comic Sans MS" panose="030F0702030302020204" pitchFamily="66" charset="0"/>
            </a:endParaRPr>
          </a:p>
        </p:txBody>
      </p:sp>
      <p:sp>
        <p:nvSpPr>
          <p:cNvPr id="3" name="Content Placeholder 2"/>
          <p:cNvSpPr>
            <a:spLocks noGrp="1"/>
          </p:cNvSpPr>
          <p:nvPr>
            <p:ph idx="1"/>
          </p:nvPr>
        </p:nvSpPr>
        <p:spPr>
          <a:xfrm>
            <a:off x="228600" y="1600200"/>
            <a:ext cx="8686800" cy="5029200"/>
          </a:xfrm>
        </p:spPr>
        <p:txBody>
          <a:bodyPr>
            <a:normAutofit fontScale="92500"/>
          </a:bodyPr>
          <a:lstStyle/>
          <a:p>
            <a:r>
              <a:rPr lang="en-US" sz="3600" dirty="0" smtClean="0">
                <a:latin typeface="Comic Sans MS" panose="030F0702030302020204" pitchFamily="66" charset="0"/>
              </a:rPr>
              <a:t>Green Daily Folder will come home daily. </a:t>
            </a:r>
          </a:p>
          <a:p>
            <a:endParaRPr lang="en-US" sz="1600" dirty="0" smtClean="0">
              <a:latin typeface="Comic Sans MS" panose="030F0702030302020204" pitchFamily="66" charset="0"/>
            </a:endParaRPr>
          </a:p>
          <a:p>
            <a:r>
              <a:rPr lang="en-US" sz="3600" dirty="0" smtClean="0">
                <a:latin typeface="Comic Sans MS" panose="030F0702030302020204" pitchFamily="66" charset="0"/>
              </a:rPr>
              <a:t>It contains a Behavior Calendar that will include the color he/she earned, as well as homework </a:t>
            </a:r>
            <a:r>
              <a:rPr lang="en-US" sz="3600" dirty="0">
                <a:latin typeface="Comic Sans MS" panose="030F0702030302020204" pitchFamily="66" charset="0"/>
              </a:rPr>
              <a:t>i</a:t>
            </a:r>
            <a:r>
              <a:rPr lang="en-US" sz="3600" dirty="0" smtClean="0">
                <a:latin typeface="Comic Sans MS" panose="030F0702030302020204" pitchFamily="66" charset="0"/>
              </a:rPr>
              <a:t>nstructions, </a:t>
            </a:r>
            <a:r>
              <a:rPr lang="en-US" sz="3600" dirty="0" smtClean="0">
                <a:latin typeface="Comic Sans MS" panose="030F0702030302020204" pitchFamily="66" charset="0"/>
              </a:rPr>
              <a:t> some worksheets</a:t>
            </a:r>
            <a:r>
              <a:rPr lang="en-US" sz="3600" dirty="0" smtClean="0">
                <a:latin typeface="Comic Sans MS" panose="030F0702030302020204" pitchFamily="66" charset="0"/>
              </a:rPr>
              <a:t>, notes, and reminders.</a:t>
            </a:r>
          </a:p>
          <a:p>
            <a:pPr marL="0" indent="0" algn="ctr">
              <a:buNone/>
            </a:pPr>
            <a:r>
              <a:rPr lang="en-US" sz="3600" dirty="0" smtClean="0">
                <a:latin typeface="Comic Sans MS" panose="030F0702030302020204" pitchFamily="66" charset="0"/>
              </a:rPr>
              <a:t>---------------------- </a:t>
            </a:r>
          </a:p>
          <a:p>
            <a:pPr marL="0" indent="0" algn="ctr">
              <a:buNone/>
            </a:pPr>
            <a:r>
              <a:rPr lang="en-US" sz="3600" dirty="0" smtClean="0">
                <a:solidFill>
                  <a:srgbClr val="FFC000"/>
                </a:solidFill>
                <a:latin typeface="Comic Sans MS" panose="030F0702030302020204" pitchFamily="66" charset="0"/>
              </a:rPr>
              <a:t>Behavior Calendars &amp; Homework Instructions need to be signed daily. </a:t>
            </a:r>
            <a:endParaRPr lang="en-US" sz="3600" dirty="0">
              <a:solidFill>
                <a:srgbClr val="FFC000"/>
              </a:solidFill>
              <a:latin typeface="Comic Sans MS" panose="030F0702030302020204" pitchFamily="66" charset="0"/>
            </a:endParaRPr>
          </a:p>
        </p:txBody>
      </p:sp>
    </p:spTree>
    <p:extLst>
      <p:ext uri="{BB962C8B-B14F-4D97-AF65-F5344CB8AC3E}">
        <p14:creationId xmlns:p14="http://schemas.microsoft.com/office/powerpoint/2010/main" val="3244600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46402"/>
            <a:ext cx="8229600" cy="1480794"/>
          </a:xfrm>
        </p:spPr>
        <p:txBody>
          <a:bodyPr>
            <a:noAutofit/>
          </a:bodyPr>
          <a:lstStyle/>
          <a:p>
            <a:r>
              <a:rPr lang="en-US" sz="5500" u="sng" dirty="0" smtClean="0">
                <a:latin typeface="Comic Sans MS" panose="030F0702030302020204" pitchFamily="66" charset="0"/>
              </a:rPr>
              <a:t>Yellow Progress Folder</a:t>
            </a:r>
            <a:endParaRPr lang="en-US" sz="5500" u="sng" dirty="0">
              <a:latin typeface="Comic Sans MS" panose="030F0702030302020204" pitchFamily="66" charset="0"/>
            </a:endParaRPr>
          </a:p>
        </p:txBody>
      </p:sp>
      <p:sp>
        <p:nvSpPr>
          <p:cNvPr id="3" name="Content Placeholder 2"/>
          <p:cNvSpPr>
            <a:spLocks noGrp="1"/>
          </p:cNvSpPr>
          <p:nvPr>
            <p:ph idx="1"/>
          </p:nvPr>
        </p:nvSpPr>
        <p:spPr>
          <a:xfrm>
            <a:off x="381000" y="1981200"/>
            <a:ext cx="6324600" cy="4495800"/>
          </a:xfrm>
        </p:spPr>
        <p:txBody>
          <a:bodyPr>
            <a:normAutofit fontScale="92500"/>
          </a:bodyPr>
          <a:lstStyle/>
          <a:p>
            <a:r>
              <a:rPr lang="en-US" sz="3600" dirty="0" smtClean="0">
                <a:latin typeface="Comic Sans MS" panose="030F0702030302020204" pitchFamily="66" charset="0"/>
              </a:rPr>
              <a:t>A Progress Folder will be sent home on Thursday with notes, reminders or tips about your child’s progress. </a:t>
            </a:r>
          </a:p>
          <a:p>
            <a:endParaRPr lang="en-US" sz="3600" dirty="0">
              <a:latin typeface="Comic Sans MS" panose="030F0702030302020204" pitchFamily="66" charset="0"/>
            </a:endParaRPr>
          </a:p>
          <a:p>
            <a:r>
              <a:rPr lang="en-US" sz="3600" dirty="0" smtClean="0">
                <a:latin typeface="Comic Sans MS" panose="030F0702030302020204" pitchFamily="66" charset="0"/>
              </a:rPr>
              <a:t>Please sign the folder each Thursday evening and return. </a:t>
            </a:r>
            <a:endParaRPr lang="en-US" sz="3600" dirty="0">
              <a:latin typeface="Comic Sans MS" panose="030F0702030302020204" pitchFamily="66" charset="0"/>
            </a:endParaRPr>
          </a:p>
        </p:txBody>
      </p:sp>
      <p:pic>
        <p:nvPicPr>
          <p:cNvPr id="5122" name="Picture 2" descr="http://projects.wakeupstar.com/aspot/wp-content/upgrade/clip-art-free-school-supplies-80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2514600"/>
            <a:ext cx="1600200" cy="210423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999398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913"/>
            <a:ext cx="4572000" cy="1371600"/>
          </a:xfrm>
        </p:spPr>
        <p:txBody>
          <a:bodyPr>
            <a:normAutofit/>
          </a:bodyPr>
          <a:lstStyle/>
          <a:p>
            <a:r>
              <a:rPr lang="en-US" sz="6600" u="sng" dirty="0" smtClean="0">
                <a:latin typeface="Comic Sans MS" panose="030F0702030302020204" pitchFamily="66" charset="0"/>
              </a:rPr>
              <a:t>Homework</a:t>
            </a:r>
            <a:endParaRPr lang="en-US" sz="6600" u="sng" dirty="0">
              <a:latin typeface="Comic Sans MS" panose="030F0702030302020204" pitchFamily="66" charset="0"/>
            </a:endParaRPr>
          </a:p>
        </p:txBody>
      </p:sp>
      <p:sp>
        <p:nvSpPr>
          <p:cNvPr id="3" name="Content Placeholder 2"/>
          <p:cNvSpPr>
            <a:spLocks noGrp="1"/>
          </p:cNvSpPr>
          <p:nvPr>
            <p:ph idx="1"/>
          </p:nvPr>
        </p:nvSpPr>
        <p:spPr>
          <a:xfrm>
            <a:off x="228600" y="1891501"/>
            <a:ext cx="8686800" cy="4946722"/>
          </a:xfrm>
        </p:spPr>
        <p:txBody>
          <a:bodyPr>
            <a:normAutofit/>
          </a:bodyPr>
          <a:lstStyle/>
          <a:p>
            <a:pPr marL="0" indent="0">
              <a:buNone/>
            </a:pPr>
            <a:r>
              <a:rPr lang="en-US" sz="3200" u="sng" dirty="0" smtClean="0">
                <a:latin typeface="Comic Sans MS" panose="030F0702030302020204" pitchFamily="66" charset="0"/>
              </a:rPr>
              <a:t> </a:t>
            </a:r>
            <a:r>
              <a:rPr lang="en-US" sz="3600" u="sng" dirty="0" smtClean="0">
                <a:latin typeface="Comic Sans MS" panose="030F0702030302020204" pitchFamily="66" charset="0"/>
              </a:rPr>
              <a:t>Homework Journal:</a:t>
            </a:r>
          </a:p>
          <a:p>
            <a:pPr marL="0" indent="0">
              <a:buNone/>
            </a:pPr>
            <a:endParaRPr lang="en-US" sz="800" u="sng" dirty="0" smtClean="0">
              <a:latin typeface="Comic Sans MS" panose="030F0702030302020204" pitchFamily="66" charset="0"/>
            </a:endParaRPr>
          </a:p>
          <a:p>
            <a:r>
              <a:rPr lang="en-US" sz="3200" dirty="0">
                <a:latin typeface="Comic Sans MS" panose="030F0702030302020204" pitchFamily="66" charset="0"/>
              </a:rPr>
              <a:t>Monday – Thursday students will have homework.</a:t>
            </a:r>
          </a:p>
          <a:p>
            <a:endParaRPr lang="en-US" sz="2000" u="sng" dirty="0" smtClean="0">
              <a:latin typeface="Comic Sans MS" panose="030F0702030302020204" pitchFamily="66" charset="0"/>
            </a:endParaRPr>
          </a:p>
          <a:p>
            <a:r>
              <a:rPr lang="en-US" sz="3200" dirty="0" smtClean="0">
                <a:latin typeface="Comic Sans MS" panose="030F0702030302020204" pitchFamily="66" charset="0"/>
              </a:rPr>
              <a:t>Every week, a homework page will come home in your child’s Green Folder.  It will have instructions for the week.</a:t>
            </a:r>
          </a:p>
          <a:p>
            <a:pPr marL="0" indent="0">
              <a:buNone/>
            </a:pPr>
            <a:endParaRPr lang="en-US" sz="800" dirty="0" smtClean="0">
              <a:latin typeface="Comic Sans MS" panose="030F0702030302020204" pitchFamily="66"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327785"/>
            <a:ext cx="1951158" cy="1471613"/>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51758" y="533400"/>
            <a:ext cx="1858842" cy="2199372"/>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7792"/>
            <a:ext cx="4572000" cy="1371600"/>
          </a:xfrm>
        </p:spPr>
        <p:txBody>
          <a:bodyPr>
            <a:normAutofit/>
          </a:bodyPr>
          <a:lstStyle/>
          <a:p>
            <a:r>
              <a:rPr lang="en-US" sz="6600" u="sng" dirty="0" smtClean="0">
                <a:latin typeface="Comic Sans MS" panose="030F0702030302020204" pitchFamily="66" charset="0"/>
              </a:rPr>
              <a:t>Homework</a:t>
            </a:r>
            <a:endParaRPr lang="en-US" sz="6600" u="sng" dirty="0">
              <a:latin typeface="Comic Sans MS" panose="030F0702030302020204" pitchFamily="66" charset="0"/>
            </a:endParaRPr>
          </a:p>
        </p:txBody>
      </p:sp>
      <p:sp>
        <p:nvSpPr>
          <p:cNvPr id="3" name="Content Placeholder 2"/>
          <p:cNvSpPr>
            <a:spLocks noGrp="1"/>
          </p:cNvSpPr>
          <p:nvPr>
            <p:ph idx="1"/>
          </p:nvPr>
        </p:nvSpPr>
        <p:spPr>
          <a:xfrm>
            <a:off x="304800" y="1981200"/>
            <a:ext cx="8610600" cy="4876800"/>
          </a:xfrm>
        </p:spPr>
        <p:txBody>
          <a:bodyPr>
            <a:normAutofit/>
          </a:bodyPr>
          <a:lstStyle/>
          <a:p>
            <a:r>
              <a:rPr lang="en-US" sz="3200" u="sng" dirty="0" smtClean="0">
                <a:latin typeface="Comic Sans MS" panose="030F0702030302020204" pitchFamily="66" charset="0"/>
              </a:rPr>
              <a:t>Homework Journal:</a:t>
            </a:r>
          </a:p>
          <a:p>
            <a:endParaRPr lang="en-US" sz="1100" u="sng" dirty="0" smtClean="0">
              <a:latin typeface="Comic Sans MS" panose="030F0702030302020204" pitchFamily="66" charset="0"/>
            </a:endParaRPr>
          </a:p>
          <a:p>
            <a:r>
              <a:rPr lang="en-US" sz="2800" dirty="0" smtClean="0">
                <a:latin typeface="Comic Sans MS" panose="030F0702030302020204" pitchFamily="66" charset="0"/>
              </a:rPr>
              <a:t>Students </a:t>
            </a:r>
            <a:r>
              <a:rPr lang="en-US" sz="2800" dirty="0">
                <a:latin typeface="Comic Sans MS" panose="030F0702030302020204" pitchFamily="66" charset="0"/>
              </a:rPr>
              <a:t>will have a Homework Journal that will be sent home on Mondays, and is due back on Fridays. It will be utilized for </a:t>
            </a:r>
            <a:r>
              <a:rPr lang="en-US" sz="2800" dirty="0" smtClean="0">
                <a:latin typeface="Comic Sans MS" panose="030F0702030302020204" pitchFamily="66" charset="0"/>
              </a:rPr>
              <a:t>many homework </a:t>
            </a:r>
            <a:r>
              <a:rPr lang="en-US" sz="2800" dirty="0">
                <a:latin typeface="Comic Sans MS" panose="030F0702030302020204" pitchFamily="66" charset="0"/>
              </a:rPr>
              <a:t>activities. </a:t>
            </a:r>
            <a:endParaRPr lang="en-US" sz="2800" dirty="0" smtClean="0">
              <a:latin typeface="Comic Sans MS" panose="030F0702030302020204" pitchFamily="66" charset="0"/>
            </a:endParaRPr>
          </a:p>
          <a:p>
            <a:endParaRPr lang="en-US" sz="800" dirty="0" smtClean="0">
              <a:latin typeface="Comic Sans MS" panose="030F0702030302020204" pitchFamily="66" charset="0"/>
            </a:endParaRPr>
          </a:p>
          <a:p>
            <a:r>
              <a:rPr lang="en-US" sz="2800" dirty="0" smtClean="0">
                <a:latin typeface="Comic Sans MS" panose="030F0702030302020204" pitchFamily="66" charset="0"/>
              </a:rPr>
              <a:t>Sometimes worksheets will be sent home, as well. This will also be listed on the Homework Instruction’s Page.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327785"/>
            <a:ext cx="1951158" cy="1471613"/>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29400" y="533400"/>
            <a:ext cx="1858842" cy="2199372"/>
          </a:xfrm>
          <a:prstGeom prst="rect">
            <a:avLst/>
          </a:prstGeom>
        </p:spPr>
      </p:pic>
    </p:spTree>
    <p:extLst>
      <p:ext uri="{BB962C8B-B14F-4D97-AF65-F5344CB8AC3E}">
        <p14:creationId xmlns:p14="http://schemas.microsoft.com/office/powerpoint/2010/main" val="22365756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665" y="152400"/>
            <a:ext cx="7680960" cy="1371600"/>
          </a:xfrm>
        </p:spPr>
        <p:txBody>
          <a:bodyPr>
            <a:normAutofit/>
          </a:bodyPr>
          <a:lstStyle/>
          <a:p>
            <a:r>
              <a:rPr lang="en-US" sz="6600" u="sng" dirty="0" smtClean="0">
                <a:latin typeface="Comic Sans MS" panose="030F0702030302020204" pitchFamily="66" charset="0"/>
              </a:rPr>
              <a:t>Sight Words</a:t>
            </a:r>
            <a:endParaRPr lang="en-US" sz="6600" u="sng" dirty="0">
              <a:latin typeface="Comic Sans MS" panose="030F0702030302020204" pitchFamily="66" charset="0"/>
            </a:endParaRPr>
          </a:p>
        </p:txBody>
      </p:sp>
      <p:sp>
        <p:nvSpPr>
          <p:cNvPr id="3" name="Content Placeholder 2"/>
          <p:cNvSpPr>
            <a:spLocks noGrp="1"/>
          </p:cNvSpPr>
          <p:nvPr>
            <p:ph idx="1"/>
          </p:nvPr>
        </p:nvSpPr>
        <p:spPr>
          <a:xfrm>
            <a:off x="152400" y="1808244"/>
            <a:ext cx="8839200" cy="4800600"/>
          </a:xfrm>
        </p:spPr>
        <p:txBody>
          <a:bodyPr>
            <a:normAutofit fontScale="92500" lnSpcReduction="10000"/>
          </a:bodyPr>
          <a:lstStyle/>
          <a:p>
            <a:r>
              <a:rPr lang="en-US" sz="3200" dirty="0" smtClean="0">
                <a:latin typeface="Comic Sans MS" panose="030F0702030302020204" pitchFamily="66" charset="0"/>
              </a:rPr>
              <a:t>Aside from knowing all letters and sounds, recognizing sight words is essential to reading in Kindergarten.</a:t>
            </a:r>
          </a:p>
          <a:p>
            <a:endParaRPr lang="en-US" sz="500" dirty="0" smtClean="0">
              <a:latin typeface="Comic Sans MS" panose="030F0702030302020204" pitchFamily="66" charset="0"/>
            </a:endParaRPr>
          </a:p>
          <a:p>
            <a:r>
              <a:rPr lang="en-US" sz="3200" dirty="0" smtClean="0">
                <a:latin typeface="Comic Sans MS" panose="030F0702030302020204" pitchFamily="66" charset="0"/>
              </a:rPr>
              <a:t>There are 9</a:t>
            </a:r>
            <a:r>
              <a:rPr lang="en-US" sz="3200" dirty="0">
                <a:latin typeface="Comic Sans MS" panose="030F0702030302020204" pitchFamily="66" charset="0"/>
              </a:rPr>
              <a:t> sets</a:t>
            </a:r>
            <a:r>
              <a:rPr lang="en-US" sz="3200" dirty="0" smtClean="0">
                <a:latin typeface="Comic Sans MS" panose="030F0702030302020204" pitchFamily="66" charset="0"/>
              </a:rPr>
              <a:t> </a:t>
            </a:r>
            <a:r>
              <a:rPr lang="en-US" dirty="0" smtClean="0">
                <a:latin typeface="Comic Sans MS" panose="030F0702030302020204" pitchFamily="66" charset="0"/>
              </a:rPr>
              <a:t>(about 16 words each) </a:t>
            </a:r>
            <a:r>
              <a:rPr lang="en-US" sz="3200" dirty="0" smtClean="0">
                <a:latin typeface="Comic Sans MS" panose="030F0702030302020204" pitchFamily="66" charset="0"/>
              </a:rPr>
              <a:t>of</a:t>
            </a:r>
            <a:r>
              <a:rPr lang="en-US" dirty="0" smtClean="0">
                <a:latin typeface="Comic Sans MS" panose="030F0702030302020204" pitchFamily="66" charset="0"/>
              </a:rPr>
              <a:t> </a:t>
            </a:r>
            <a:r>
              <a:rPr lang="en-US" sz="3200" dirty="0" smtClean="0">
                <a:latin typeface="Comic Sans MS" panose="030F0702030302020204" pitchFamily="66" charset="0"/>
              </a:rPr>
              <a:t>words. Your child may learn one set a month, or he/she will have the opportunity to go on if motivated and able. </a:t>
            </a:r>
          </a:p>
          <a:p>
            <a:endParaRPr lang="en-US" sz="500" dirty="0" smtClean="0">
              <a:latin typeface="Comic Sans MS" panose="030F0702030302020204" pitchFamily="66" charset="0"/>
            </a:endParaRPr>
          </a:p>
          <a:p>
            <a:r>
              <a:rPr lang="en-US" sz="3200" dirty="0" smtClean="0">
                <a:latin typeface="Comic Sans MS" panose="030F0702030302020204" pitchFamily="66" charset="0"/>
              </a:rPr>
              <a:t>Students will be rewarded for learning each set! More information to come! </a:t>
            </a:r>
            <a:endParaRPr lang="en-US" sz="3200" dirty="0">
              <a:latin typeface="Comic Sans MS" panose="030F0702030302020204"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0" y="294522"/>
            <a:ext cx="1752600" cy="13716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697734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478" y="381000"/>
            <a:ext cx="7680960" cy="1371600"/>
          </a:xfrm>
        </p:spPr>
        <p:txBody>
          <a:bodyPr>
            <a:normAutofit/>
          </a:bodyPr>
          <a:lstStyle/>
          <a:p>
            <a:r>
              <a:rPr lang="en-US" sz="6600" u="sng" dirty="0" smtClean="0">
                <a:latin typeface="Comic Sans MS" panose="030F0702030302020204" pitchFamily="66" charset="0"/>
              </a:rPr>
              <a:t>Reading Folder</a:t>
            </a:r>
            <a:endParaRPr lang="en-US" sz="6600" u="sng" dirty="0">
              <a:latin typeface="Comic Sans MS" panose="030F0702030302020204" pitchFamily="66" charset="0"/>
            </a:endParaRPr>
          </a:p>
        </p:txBody>
      </p:sp>
      <p:sp>
        <p:nvSpPr>
          <p:cNvPr id="3" name="Content Placeholder 2"/>
          <p:cNvSpPr>
            <a:spLocks noGrp="1"/>
          </p:cNvSpPr>
          <p:nvPr>
            <p:ph idx="1"/>
          </p:nvPr>
        </p:nvSpPr>
        <p:spPr>
          <a:xfrm>
            <a:off x="304800" y="2103120"/>
            <a:ext cx="8534400" cy="4297680"/>
          </a:xfrm>
        </p:spPr>
        <p:txBody>
          <a:bodyPr>
            <a:normAutofit lnSpcReduction="10000"/>
          </a:bodyPr>
          <a:lstStyle/>
          <a:p>
            <a:r>
              <a:rPr lang="en-US" sz="4000" dirty="0" smtClean="0">
                <a:latin typeface="Comic Sans MS" panose="030F0702030302020204" pitchFamily="66" charset="0"/>
              </a:rPr>
              <a:t>When your child is ready, a Reading Folder will also be sent home weekly as homework. It will include several books at your child’s reading level.</a:t>
            </a:r>
          </a:p>
          <a:p>
            <a:endParaRPr lang="en-US" sz="800" dirty="0" smtClean="0">
              <a:latin typeface="Comic Sans MS" panose="030F0702030302020204" pitchFamily="66" charset="0"/>
            </a:endParaRPr>
          </a:p>
          <a:p>
            <a:r>
              <a:rPr lang="en-US" sz="4000" dirty="0" smtClean="0">
                <a:latin typeface="Comic Sans MS" panose="030F0702030302020204" pitchFamily="66" charset="0"/>
              </a:rPr>
              <a:t>More information on that to come!</a:t>
            </a:r>
          </a:p>
          <a:p>
            <a:pPr marL="0" indent="0" algn="ctr">
              <a:buNone/>
            </a:pPr>
            <a:r>
              <a:rPr lang="en-US" sz="2600" i="1" dirty="0" smtClean="0">
                <a:latin typeface="Comic Sans MS" panose="030F0702030302020204" pitchFamily="66" charset="0"/>
              </a:rPr>
              <a:t>(Get Excited!!)</a:t>
            </a:r>
            <a:endParaRPr lang="en-US" sz="2600" i="1" dirty="0">
              <a:latin typeface="Comic Sans MS" panose="030F0702030302020204" pitchFamily="66"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381000"/>
            <a:ext cx="1440573" cy="1597342"/>
          </a:xfrm>
          <a:prstGeom prst="rect">
            <a:avLst/>
          </a:prstGeom>
        </p:spPr>
      </p:pic>
    </p:spTree>
    <p:extLst>
      <p:ext uri="{BB962C8B-B14F-4D97-AF65-F5344CB8AC3E}">
        <p14:creationId xmlns:p14="http://schemas.microsoft.com/office/powerpoint/2010/main" val="24282594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12019"/>
            <a:ext cx="7680960" cy="1371600"/>
          </a:xfrm>
        </p:spPr>
        <p:txBody>
          <a:bodyPr>
            <a:normAutofit/>
          </a:bodyPr>
          <a:lstStyle/>
          <a:p>
            <a:r>
              <a:rPr lang="en-US" sz="6600" u="sng" dirty="0" smtClean="0">
                <a:latin typeface="Comic Sans MS" panose="030F0702030302020204" pitchFamily="66" charset="0"/>
              </a:rPr>
              <a:t>Newsletter</a:t>
            </a:r>
            <a:endParaRPr lang="en-US" sz="6600" u="sng" dirty="0">
              <a:latin typeface="Comic Sans MS" panose="030F0702030302020204" pitchFamily="66" charset="0"/>
            </a:endParaRPr>
          </a:p>
        </p:txBody>
      </p:sp>
      <p:sp>
        <p:nvSpPr>
          <p:cNvPr id="3" name="Content Placeholder 2"/>
          <p:cNvSpPr>
            <a:spLocks noGrp="1"/>
          </p:cNvSpPr>
          <p:nvPr>
            <p:ph idx="1"/>
          </p:nvPr>
        </p:nvSpPr>
        <p:spPr>
          <a:xfrm>
            <a:off x="224589" y="1981200"/>
            <a:ext cx="8686800" cy="4588042"/>
          </a:xfrm>
        </p:spPr>
        <p:txBody>
          <a:bodyPr>
            <a:normAutofit/>
          </a:bodyPr>
          <a:lstStyle/>
          <a:p>
            <a:endParaRPr lang="en-US" sz="3900" dirty="0" smtClean="0">
              <a:latin typeface="Comic Sans MS" panose="030F0702030302020204" pitchFamily="66" charset="0"/>
            </a:endParaRPr>
          </a:p>
          <a:p>
            <a:r>
              <a:rPr lang="en-US" sz="3900" dirty="0" smtClean="0">
                <a:latin typeface="Comic Sans MS" panose="030F0702030302020204" pitchFamily="66" charset="0"/>
              </a:rPr>
              <a:t>I will </a:t>
            </a:r>
            <a:r>
              <a:rPr lang="en-US" sz="3900" dirty="0" smtClean="0">
                <a:latin typeface="Comic Sans MS" panose="030F0702030302020204" pitchFamily="66" charset="0"/>
              </a:rPr>
              <a:t>e-mail </a:t>
            </a:r>
            <a:r>
              <a:rPr lang="en-US" sz="3900" dirty="0" smtClean="0">
                <a:latin typeface="Comic Sans MS" panose="030F0702030302020204" pitchFamily="66" charset="0"/>
              </a:rPr>
              <a:t>a </a:t>
            </a:r>
            <a:r>
              <a:rPr lang="en-US" sz="3900" dirty="0">
                <a:latin typeface="Comic Sans MS" panose="030F0702030302020204" pitchFamily="66" charset="0"/>
              </a:rPr>
              <a:t>N</a:t>
            </a:r>
            <a:r>
              <a:rPr lang="en-US" sz="3900" dirty="0" smtClean="0">
                <a:latin typeface="Comic Sans MS" panose="030F0702030302020204" pitchFamily="66" charset="0"/>
              </a:rPr>
              <a:t>ewsletter every week or so with additional information/ reminders. </a:t>
            </a:r>
          </a:p>
          <a:p>
            <a:endParaRPr lang="en-US" sz="1300" dirty="0" smtClean="0">
              <a:latin typeface="Comic Sans MS" panose="030F0702030302020204" pitchFamily="66" charset="0"/>
            </a:endParaRPr>
          </a:p>
          <a:p>
            <a:pPr marL="274320" lvl="1" indent="0">
              <a:buNone/>
            </a:pPr>
            <a:r>
              <a:rPr lang="en-US" sz="3600" dirty="0" smtClean="0">
                <a:latin typeface="Comic Sans MS" panose="030F0702030302020204" pitchFamily="66" charset="0"/>
              </a:rPr>
              <a:t>	</a:t>
            </a:r>
            <a:r>
              <a:rPr lang="en-US" sz="3000" dirty="0" smtClean="0">
                <a:latin typeface="Comic Sans MS" panose="030F0702030302020204" pitchFamily="66" charset="0"/>
              </a:rPr>
              <a:t>-If you have no e-mail, I will send a paper 	copy.</a:t>
            </a:r>
          </a:p>
          <a:p>
            <a:pPr lvl="1"/>
            <a:endParaRPr lang="en-US" dirty="0" smtClean="0"/>
          </a:p>
          <a:p>
            <a:pPr lvl="1">
              <a:buNone/>
            </a:pPr>
            <a:endParaRPr lang="en-US" dirty="0" smtClean="0"/>
          </a:p>
          <a:p>
            <a:pPr lvl="1">
              <a:buNone/>
            </a:pPr>
            <a:endParaRPr lang="en-US" dirty="0" smtClean="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399" y="395438"/>
            <a:ext cx="2066223" cy="12047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FFC000"/>
            </a:gs>
            <a:gs pos="57000">
              <a:schemeClr val="accent1">
                <a:lumMod val="95000"/>
                <a:lumOff val="5000"/>
              </a:schemeClr>
            </a:gs>
            <a:gs pos="100000">
              <a:schemeClr val="accent1">
                <a:lumMod val="60000"/>
              </a:schemeClr>
            </a:gs>
          </a:gsLst>
          <a:path path="circle">
            <a:fillToRect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362200"/>
            <a:ext cx="7680960" cy="1371600"/>
          </a:xfrm>
        </p:spPr>
        <p:txBody>
          <a:bodyPr>
            <a:noAutofit/>
          </a:bodyPr>
          <a:lstStyle/>
          <a:p>
            <a:pPr algn="ctr"/>
            <a:r>
              <a:rPr lang="en-US" sz="8000" dirty="0" smtClean="0">
                <a:latin typeface="Aharoni" panose="02010803020104030203" pitchFamily="2" charset="-79"/>
                <a:cs typeface="Aharoni" panose="02010803020104030203" pitchFamily="2" charset="-79"/>
              </a:rPr>
              <a:t>General Information  </a:t>
            </a:r>
            <a:endParaRPr lang="en-US" sz="8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4939547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680960" cy="1371600"/>
          </a:xfrm>
        </p:spPr>
        <p:txBody>
          <a:bodyPr>
            <a:normAutofit/>
          </a:bodyPr>
          <a:lstStyle/>
          <a:p>
            <a:r>
              <a:rPr lang="en-US" sz="6600" u="sng" dirty="0" smtClean="0">
                <a:latin typeface="Comic Sans MS" panose="030F0702030302020204" pitchFamily="66" charset="0"/>
              </a:rPr>
              <a:t>Medication</a:t>
            </a:r>
            <a:endParaRPr lang="en-US" sz="6600" u="sng" dirty="0">
              <a:latin typeface="Comic Sans MS" panose="030F0702030302020204" pitchFamily="66" charset="0"/>
            </a:endParaRPr>
          </a:p>
        </p:txBody>
      </p:sp>
      <p:sp>
        <p:nvSpPr>
          <p:cNvPr id="3" name="Content Placeholder 2"/>
          <p:cNvSpPr>
            <a:spLocks noGrp="1"/>
          </p:cNvSpPr>
          <p:nvPr>
            <p:ph idx="1"/>
          </p:nvPr>
        </p:nvSpPr>
        <p:spPr>
          <a:xfrm>
            <a:off x="304800" y="1905000"/>
            <a:ext cx="8458200" cy="4648200"/>
          </a:xfrm>
        </p:spPr>
        <p:txBody>
          <a:bodyPr>
            <a:normAutofit lnSpcReduction="10000"/>
          </a:bodyPr>
          <a:lstStyle/>
          <a:p>
            <a:pPr marL="0" indent="0" algn="ctr">
              <a:buNone/>
            </a:pPr>
            <a:r>
              <a:rPr lang="en-US" sz="3200" dirty="0" smtClean="0">
                <a:solidFill>
                  <a:srgbClr val="FFC000"/>
                </a:solidFill>
                <a:latin typeface="Comic Sans MS" panose="030F0702030302020204" pitchFamily="66" charset="0"/>
              </a:rPr>
              <a:t>No medication should be brought to school, unless we have doctor’s orders.</a:t>
            </a:r>
          </a:p>
          <a:p>
            <a:pPr marL="0" indent="0" algn="ctr">
              <a:buNone/>
            </a:pPr>
            <a:endParaRPr lang="en-US" sz="800" dirty="0" smtClean="0">
              <a:solidFill>
                <a:srgbClr val="FFC000"/>
              </a:solidFill>
              <a:latin typeface="Comic Sans MS" panose="030F0702030302020204" pitchFamily="66" charset="0"/>
            </a:endParaRPr>
          </a:p>
          <a:p>
            <a:r>
              <a:rPr lang="en-US" sz="2800" dirty="0" smtClean="0">
                <a:latin typeface="Comic Sans MS" panose="030F0702030302020204" pitchFamily="66" charset="0"/>
              </a:rPr>
              <a:t>No chap stick or cough drops.</a:t>
            </a:r>
          </a:p>
          <a:p>
            <a:pPr marL="0" indent="0" algn="ctr">
              <a:buNone/>
            </a:pPr>
            <a:r>
              <a:rPr lang="en-US" sz="2800" dirty="0" smtClean="0">
                <a:latin typeface="Comic Sans MS" panose="030F0702030302020204" pitchFamily="66" charset="0"/>
              </a:rPr>
              <a:t>----------------------</a:t>
            </a:r>
            <a:endParaRPr lang="en-US" sz="800" dirty="0" smtClean="0">
              <a:latin typeface="Comic Sans MS" panose="030F0702030302020204" pitchFamily="66" charset="0"/>
            </a:endParaRPr>
          </a:p>
          <a:p>
            <a:r>
              <a:rPr lang="en-US" sz="2800" dirty="0" smtClean="0">
                <a:latin typeface="Comic Sans MS" panose="030F0702030302020204" pitchFamily="66" charset="0"/>
              </a:rPr>
              <a:t>If your child needs to take medication at school, please bring in medical documentation ASAP!       	-This includes inhalers for asthma</a:t>
            </a:r>
          </a:p>
          <a:p>
            <a:endParaRPr lang="en-US" sz="800" dirty="0" smtClean="0">
              <a:latin typeface="Comic Sans MS" panose="030F0702030302020204" pitchFamily="66" charset="0"/>
            </a:endParaRPr>
          </a:p>
          <a:p>
            <a:r>
              <a:rPr lang="en-US" sz="2800" dirty="0" smtClean="0">
                <a:latin typeface="Comic Sans MS" panose="030F0702030302020204" pitchFamily="66" charset="0"/>
              </a:rPr>
              <a:t>Please contact the school </a:t>
            </a:r>
            <a:r>
              <a:rPr lang="en-US" sz="2800" dirty="0">
                <a:latin typeface="Comic Sans MS" panose="030F0702030302020204" pitchFamily="66" charset="0"/>
              </a:rPr>
              <a:t>nurse with any questions. </a:t>
            </a:r>
          </a:p>
          <a:p>
            <a:endParaRPr lang="en-US" sz="2800" dirty="0">
              <a:latin typeface="Comic Sans MS" panose="030F0702030302020204" pitchFamily="66"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77000" y="312019"/>
            <a:ext cx="1371600" cy="150956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C000"/>
            </a:gs>
            <a:gs pos="57000">
              <a:schemeClr val="accent1">
                <a:lumMod val="95000"/>
                <a:lumOff val="5000"/>
              </a:schemeClr>
            </a:gs>
            <a:gs pos="100000">
              <a:schemeClr val="accent1">
                <a:lumMod val="60000"/>
              </a:schemeClr>
            </a:gs>
          </a:gsLst>
          <a:path path="circle">
            <a:fillToRect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14600"/>
            <a:ext cx="7680960" cy="1371600"/>
          </a:xfrm>
        </p:spPr>
        <p:txBody>
          <a:bodyPr>
            <a:normAutofit fontScale="90000"/>
          </a:bodyPr>
          <a:lstStyle/>
          <a:p>
            <a:pPr algn="ctr"/>
            <a:r>
              <a:rPr lang="en-US" sz="8000" dirty="0" smtClean="0">
                <a:latin typeface="Aharoni" panose="02010803020104030203" pitchFamily="2" charset="-79"/>
                <a:cs typeface="Aharoni" panose="02010803020104030203" pitchFamily="2" charset="-79"/>
              </a:rPr>
              <a:t>School/Daily Procedures</a:t>
            </a:r>
            <a:endParaRPr lang="en-US" sz="8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898243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6019800" cy="1905000"/>
          </a:xfrm>
        </p:spPr>
        <p:txBody>
          <a:bodyPr>
            <a:normAutofit/>
          </a:bodyPr>
          <a:lstStyle/>
          <a:p>
            <a:r>
              <a:rPr lang="en-US" sz="6600" u="sng" dirty="0" smtClean="0">
                <a:latin typeface="Comic Sans MS" panose="030F0702030302020204" pitchFamily="66" charset="0"/>
              </a:rPr>
              <a:t>Kindergarten </a:t>
            </a:r>
            <a:br>
              <a:rPr lang="en-US" sz="6600" u="sng" dirty="0" smtClean="0">
                <a:latin typeface="Comic Sans MS" panose="030F0702030302020204" pitchFamily="66" charset="0"/>
              </a:rPr>
            </a:br>
            <a:r>
              <a:rPr lang="en-US" sz="6600" u="sng" dirty="0" smtClean="0">
                <a:latin typeface="Comic Sans MS" panose="030F0702030302020204" pitchFamily="66" charset="0"/>
              </a:rPr>
              <a:t>Physical</a:t>
            </a:r>
            <a:endParaRPr lang="en-US" sz="6600" u="sng" dirty="0">
              <a:latin typeface="Comic Sans MS" panose="030F0702030302020204" pitchFamily="66" charset="0"/>
            </a:endParaRPr>
          </a:p>
        </p:txBody>
      </p:sp>
      <p:sp>
        <p:nvSpPr>
          <p:cNvPr id="3" name="Content Placeholder 2"/>
          <p:cNvSpPr>
            <a:spLocks noGrp="1"/>
          </p:cNvSpPr>
          <p:nvPr>
            <p:ph idx="1"/>
          </p:nvPr>
        </p:nvSpPr>
        <p:spPr>
          <a:xfrm>
            <a:off x="381000" y="2667000"/>
            <a:ext cx="8458200" cy="4648200"/>
          </a:xfrm>
        </p:spPr>
        <p:txBody>
          <a:bodyPr>
            <a:normAutofit/>
          </a:bodyPr>
          <a:lstStyle/>
          <a:p>
            <a:r>
              <a:rPr lang="en-US" sz="3200" dirty="0" smtClean="0">
                <a:latin typeface="Comic Sans MS" panose="030F0702030302020204" pitchFamily="66" charset="0"/>
              </a:rPr>
              <a:t>Your child must have a current Physical (within the last year) on file within the first 30 days of school. It is due no later than September 24</a:t>
            </a:r>
            <a:r>
              <a:rPr lang="en-US" sz="3200" baseline="30000" dirty="0" smtClean="0">
                <a:latin typeface="Comic Sans MS" panose="030F0702030302020204" pitchFamily="66" charset="0"/>
              </a:rPr>
              <a:t>th</a:t>
            </a:r>
            <a:r>
              <a:rPr lang="en-US" sz="3200" dirty="0" smtClean="0">
                <a:latin typeface="Comic Sans MS" panose="030F0702030302020204" pitchFamily="66" charset="0"/>
              </a:rPr>
              <a:t>.</a:t>
            </a:r>
          </a:p>
          <a:p>
            <a:pPr marL="0" indent="0">
              <a:buNone/>
            </a:pPr>
            <a:endParaRPr lang="en-US" sz="1200" dirty="0">
              <a:latin typeface="Comic Sans MS" panose="030F0702030302020204" pitchFamily="66" charset="0"/>
            </a:endParaRPr>
          </a:p>
          <a:p>
            <a:pPr marL="0" indent="0" algn="ctr">
              <a:buNone/>
            </a:pPr>
            <a:r>
              <a:rPr lang="en-US" sz="3200" dirty="0" smtClean="0">
                <a:solidFill>
                  <a:srgbClr val="C00000"/>
                </a:solidFill>
                <a:effectLst>
                  <a:outerShdw blurRad="38100" dist="38100" dir="2700000" algn="tl">
                    <a:srgbClr val="000000">
                      <a:alpha val="43137"/>
                    </a:srgbClr>
                  </a:outerShdw>
                </a:effectLst>
                <a:latin typeface="Comic Sans MS" panose="030F0702030302020204" pitchFamily="66" charset="0"/>
              </a:rPr>
              <a:t>If no is Physical submitted, a suspension will result until paperwork is submitted. </a:t>
            </a:r>
            <a:endParaRPr lang="en-US" sz="3200" dirty="0">
              <a:solidFill>
                <a:srgbClr val="C00000"/>
              </a:solidFill>
              <a:effectLst>
                <a:outerShdw blurRad="38100" dist="38100" dir="2700000" algn="tl">
                  <a:srgbClr val="000000">
                    <a:alpha val="43137"/>
                  </a:srgbClr>
                </a:outerShdw>
              </a:effectLst>
              <a:latin typeface="Comic Sans MS" panose="030F0702030302020204" pitchFamily="66" charset="0"/>
            </a:endParaRPr>
          </a:p>
        </p:txBody>
      </p:sp>
      <p:pic>
        <p:nvPicPr>
          <p:cNvPr id="3076" name="Picture 4" descr="http://tse1.mm.bing.net/th?&amp;id=JN.htMkVyKWe3980GtyFtdLLQ&amp;w=300&amp;h=300&amp;c=0&amp;pid=1.9&amp;rs=0&amp;p=0&amp;r=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533400"/>
            <a:ext cx="1828800" cy="1620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40237083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5257800" cy="1981200"/>
          </a:xfrm>
        </p:spPr>
        <p:txBody>
          <a:bodyPr>
            <a:normAutofit/>
          </a:bodyPr>
          <a:lstStyle/>
          <a:p>
            <a:r>
              <a:rPr lang="en-US" sz="6600" u="sng" dirty="0" smtClean="0">
                <a:latin typeface="Comic Sans MS" panose="030F0702030302020204" pitchFamily="66" charset="0"/>
              </a:rPr>
              <a:t>Birth </a:t>
            </a:r>
            <a:br>
              <a:rPr lang="en-US" sz="6600" u="sng" dirty="0" smtClean="0">
                <a:latin typeface="Comic Sans MS" panose="030F0702030302020204" pitchFamily="66" charset="0"/>
              </a:rPr>
            </a:br>
            <a:r>
              <a:rPr lang="en-US" sz="6600" u="sng" dirty="0" smtClean="0">
                <a:latin typeface="Comic Sans MS" panose="030F0702030302020204" pitchFamily="66" charset="0"/>
              </a:rPr>
              <a:t>Certificate</a:t>
            </a:r>
            <a:endParaRPr lang="en-US" sz="6600" u="sng" dirty="0">
              <a:latin typeface="Comic Sans MS" panose="030F0702030302020204" pitchFamily="66" charset="0"/>
            </a:endParaRPr>
          </a:p>
        </p:txBody>
      </p:sp>
      <p:sp>
        <p:nvSpPr>
          <p:cNvPr id="3" name="Content Placeholder 2"/>
          <p:cNvSpPr>
            <a:spLocks noGrp="1"/>
          </p:cNvSpPr>
          <p:nvPr>
            <p:ph idx="1"/>
          </p:nvPr>
        </p:nvSpPr>
        <p:spPr>
          <a:xfrm>
            <a:off x="228600" y="3048000"/>
            <a:ext cx="8458200" cy="4648200"/>
          </a:xfrm>
        </p:spPr>
        <p:txBody>
          <a:bodyPr>
            <a:normAutofit/>
          </a:bodyPr>
          <a:lstStyle/>
          <a:p>
            <a:r>
              <a:rPr lang="en-US" sz="4000" dirty="0" smtClean="0">
                <a:latin typeface="Comic Sans MS" panose="030F0702030302020204" pitchFamily="66" charset="0"/>
              </a:rPr>
              <a:t>It is required by law that a Birth Certificate is on file at the school. If you have not submitted one, please do that as soon as possible. </a:t>
            </a:r>
            <a:endParaRPr lang="en-US" sz="4000" dirty="0">
              <a:latin typeface="Comic Sans MS" panose="030F0702030302020204" pitchFamily="66" charset="0"/>
            </a:endParaRPr>
          </a:p>
        </p:txBody>
      </p:sp>
      <p:pic>
        <p:nvPicPr>
          <p:cNvPr id="4098" name="Picture 2" descr="http://tse1.mm.bing.net/th?&amp;id=JN.Et7nL2iwTfZD4EoZmyrBYg&amp;w=300&amp;h=300&amp;c=0&amp;pid=1.9&amp;rs=0&amp;p=0&amp;r=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444366"/>
            <a:ext cx="2857500" cy="22955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6072137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337" y="345048"/>
            <a:ext cx="7680960" cy="1066800"/>
          </a:xfrm>
        </p:spPr>
        <p:txBody>
          <a:bodyPr>
            <a:normAutofit/>
          </a:bodyPr>
          <a:lstStyle/>
          <a:p>
            <a:r>
              <a:rPr lang="en-US" sz="6600" u="sng" dirty="0" smtClean="0">
                <a:latin typeface="Comic Sans MS" panose="030F0702030302020204" pitchFamily="66" charset="0"/>
              </a:rPr>
              <a:t>Dress Code</a:t>
            </a:r>
            <a:endParaRPr lang="en-US" sz="6600" u="sng" dirty="0">
              <a:latin typeface="Comic Sans MS" panose="030F0702030302020204" pitchFamily="66" charset="0"/>
            </a:endParaRPr>
          </a:p>
        </p:txBody>
      </p:sp>
      <p:sp>
        <p:nvSpPr>
          <p:cNvPr id="3" name="Content Placeholder 2"/>
          <p:cNvSpPr>
            <a:spLocks noGrp="1"/>
          </p:cNvSpPr>
          <p:nvPr>
            <p:ph idx="1"/>
          </p:nvPr>
        </p:nvSpPr>
        <p:spPr>
          <a:xfrm>
            <a:off x="268337" y="1418265"/>
            <a:ext cx="8686800" cy="5181600"/>
          </a:xfrm>
        </p:spPr>
        <p:txBody>
          <a:bodyPr>
            <a:normAutofit/>
          </a:bodyPr>
          <a:lstStyle/>
          <a:p>
            <a:r>
              <a:rPr lang="en-US" sz="3900" dirty="0" smtClean="0">
                <a:latin typeface="Comic Sans MS" panose="030F0702030302020204" pitchFamily="66" charset="0"/>
              </a:rPr>
              <a:t>Students at Bunn Elementary must follow the student dress code. The most frequent violations include:</a:t>
            </a:r>
          </a:p>
          <a:p>
            <a:endParaRPr lang="en-US" sz="1000" dirty="0" smtClean="0">
              <a:latin typeface="Comic Sans MS" panose="030F0702030302020204" pitchFamily="66" charset="0"/>
            </a:endParaRPr>
          </a:p>
          <a:p>
            <a:endParaRPr lang="en-US" sz="1000" dirty="0">
              <a:latin typeface="Comic Sans MS" panose="030F0702030302020204" pitchFamily="66" charset="0"/>
            </a:endParaRPr>
          </a:p>
          <a:p>
            <a:endParaRPr lang="en-US" sz="1000" dirty="0" smtClean="0">
              <a:latin typeface="Comic Sans MS" panose="030F0702030302020204" pitchFamily="66" charset="0"/>
            </a:endParaRPr>
          </a:p>
          <a:p>
            <a:endParaRPr lang="en-US" sz="1000" dirty="0">
              <a:latin typeface="Comic Sans MS" panose="030F0702030302020204" pitchFamily="66" charset="0"/>
            </a:endParaRPr>
          </a:p>
          <a:p>
            <a:endParaRPr lang="en-US" sz="1000" dirty="0" smtClean="0">
              <a:latin typeface="Comic Sans MS" panose="030F0702030302020204" pitchFamily="66" charset="0"/>
            </a:endParaRPr>
          </a:p>
          <a:p>
            <a:endParaRPr lang="en-US" sz="1000" dirty="0" smtClean="0">
              <a:latin typeface="Comic Sans MS" panose="030F0702030302020204" pitchFamily="66" charset="0"/>
            </a:endParaRPr>
          </a:p>
          <a:p>
            <a:endParaRPr lang="en-US" sz="1000" dirty="0" smtClean="0">
              <a:latin typeface="Comic Sans MS" panose="030F0702030302020204" pitchFamily="66" charset="0"/>
            </a:endParaRPr>
          </a:p>
          <a:p>
            <a:endParaRPr lang="en-US" sz="1000" dirty="0" smtClean="0">
              <a:latin typeface="Comic Sans MS" panose="030F0702030302020204" pitchFamily="66" charset="0"/>
            </a:endParaRPr>
          </a:p>
          <a:p>
            <a:r>
              <a:rPr lang="en-US" sz="2400" dirty="0" smtClean="0">
                <a:latin typeface="Comic Sans MS" panose="030F0702030302020204" pitchFamily="66" charset="0"/>
              </a:rPr>
              <a:t>Any sort of tank top or spaghetti straps (sleeveless is acceptable.)</a:t>
            </a:r>
          </a:p>
          <a:p>
            <a:endParaRPr lang="en-US" sz="2800" dirty="0" smtClean="0">
              <a:latin typeface="Comic Sans MS" panose="030F0702030302020204" pitchFamily="66" charset="0"/>
            </a:endParaRPr>
          </a:p>
          <a:p>
            <a:pPr lvl="2"/>
            <a:endParaRPr lang="en-US" dirty="0" smtClean="0"/>
          </a:p>
          <a:p>
            <a:pPr lvl="1">
              <a:buNone/>
            </a:pPr>
            <a:endParaRPr lang="en-US" dirty="0" smtClean="0"/>
          </a:p>
          <a:p>
            <a:pPr lvl="1">
              <a:buNone/>
            </a:pPr>
            <a:endParaRPr lang="en-US" dirty="0" smtClean="0"/>
          </a:p>
        </p:txBody>
      </p:sp>
      <p:pic>
        <p:nvPicPr>
          <p:cNvPr id="1026" name="Picture 2" descr="http://tse1.mm.bing.net/th?&amp;id=JN./NaGdcuSPHo/PWed2QwEgA&amp;w=300&amp;h=300&amp;c=0&amp;pid=1.9&amp;rs=0&amp;p=0&amp;r=0"/>
          <p:cNvPicPr>
            <a:picLocks noChangeAspect="1" noChangeArrowheads="1"/>
          </p:cNvPicPr>
          <p:nvPr/>
        </p:nvPicPr>
        <p:blipFill rotWithShape="1">
          <a:blip r:embed="rId2">
            <a:extLst>
              <a:ext uri="{28A0092B-C50C-407E-A947-70E740481C1C}">
                <a14:useLocalDpi xmlns:a14="http://schemas.microsoft.com/office/drawing/2010/main" val="0"/>
              </a:ext>
            </a:extLst>
          </a:blip>
          <a:srcRect l="6148" b="17888"/>
          <a:stretch/>
        </p:blipFill>
        <p:spPr bwMode="auto">
          <a:xfrm>
            <a:off x="3009852" y="3430425"/>
            <a:ext cx="1780392" cy="19471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se1.mm.bing.net/th?&amp;id=JN.fS%2bvyIEiWXzEsb4TQi87NQ&amp;w=300&amp;h=300&amp;c=0&amp;pid=1.9&amp;rs=0&amp;p=0&amp;r=0"/>
          <p:cNvPicPr>
            <a:picLocks noChangeAspect="1" noChangeArrowheads="1"/>
          </p:cNvPicPr>
          <p:nvPr/>
        </p:nvPicPr>
        <p:blipFill rotWithShape="1">
          <a:blip r:embed="rId3">
            <a:extLst>
              <a:ext uri="{28A0092B-C50C-407E-A947-70E740481C1C}">
                <a14:useLocalDpi xmlns:a14="http://schemas.microsoft.com/office/drawing/2010/main" val="0"/>
              </a:ext>
            </a:extLst>
          </a:blip>
          <a:srcRect l="23255" t="-336" r="20931" b="336"/>
          <a:stretch/>
        </p:blipFill>
        <p:spPr bwMode="auto">
          <a:xfrm>
            <a:off x="5383348" y="3488228"/>
            <a:ext cx="1243350" cy="183150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tse1.mm.bing.net/th?&amp;id=JN.os9RDnl0fKlKhmpDkJQL6Q&amp;w=300&amp;h=300&amp;c=0&amp;pid=1.9&amp;rs=0&amp;p=0&amp;r=0"/>
          <p:cNvPicPr>
            <a:picLocks noChangeAspect="1" noChangeArrowheads="1"/>
          </p:cNvPicPr>
          <p:nvPr/>
        </p:nvPicPr>
        <p:blipFill rotWithShape="1">
          <a:blip r:embed="rId4">
            <a:extLst>
              <a:ext uri="{28A0092B-C50C-407E-A947-70E740481C1C}">
                <a14:useLocalDpi xmlns:a14="http://schemas.microsoft.com/office/drawing/2010/main" val="0"/>
              </a:ext>
            </a:extLst>
          </a:blip>
          <a:srcRect l="9836" t="5333" r="14754" b="20000"/>
          <a:stretch/>
        </p:blipFill>
        <p:spPr bwMode="auto">
          <a:xfrm>
            <a:off x="7016878" y="3396737"/>
            <a:ext cx="1599413" cy="1947112"/>
          </a:xfrm>
          <a:prstGeom prst="rect">
            <a:avLst/>
          </a:prstGeom>
          <a:noFill/>
          <a:extLst>
            <a:ext uri="{909E8E84-426E-40DD-AFC4-6F175D3DCCD1}">
              <a14:hiddenFill xmlns:a14="http://schemas.microsoft.com/office/drawing/2010/main">
                <a:solidFill>
                  <a:srgbClr val="FFFFFF"/>
                </a:solidFill>
              </a14:hiddenFill>
            </a:ext>
          </a:extLst>
        </p:spPr>
      </p:pic>
      <p:sp>
        <p:nvSpPr>
          <p:cNvPr id="4" name="&quot;No&quot; Symbol 3"/>
          <p:cNvSpPr/>
          <p:nvPr/>
        </p:nvSpPr>
        <p:spPr>
          <a:xfrm>
            <a:off x="2649873" y="3185361"/>
            <a:ext cx="2438399" cy="2514600"/>
          </a:xfrm>
          <a:prstGeom prst="noSmoking">
            <a:avLst/>
          </a:prstGeom>
          <a:noFill/>
          <a:ln w="1905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pic>
        <p:nvPicPr>
          <p:cNvPr id="2052" name="Picture 4" descr="http://tse1.mm.bing.net/th?&amp;id=JN.NH95xM5iMR4w%2bH4ypmJEug&amp;w=300&amp;h=300&amp;c=0&amp;pid=1.9&amp;rs=0&amp;p=0&amp;r=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1727" y="3430425"/>
            <a:ext cx="1253919" cy="1880879"/>
          </a:xfrm>
          <a:prstGeom prst="rect">
            <a:avLst/>
          </a:prstGeom>
          <a:noFill/>
          <a:extLst>
            <a:ext uri="{909E8E84-426E-40DD-AFC4-6F175D3DCCD1}">
              <a14:hiddenFill xmlns:a14="http://schemas.microsoft.com/office/drawing/2010/main">
                <a:solidFill>
                  <a:srgbClr val="FFFFFF"/>
                </a:solidFill>
              </a14:hiddenFill>
            </a:ext>
          </a:extLst>
        </p:spPr>
      </p:pic>
      <p:sp>
        <p:nvSpPr>
          <p:cNvPr id="10" name="&quot;No&quot; Symbol 9"/>
          <p:cNvSpPr/>
          <p:nvPr/>
        </p:nvSpPr>
        <p:spPr>
          <a:xfrm>
            <a:off x="248191" y="3155504"/>
            <a:ext cx="2438399" cy="2514600"/>
          </a:xfrm>
          <a:prstGeom prst="noSmoking">
            <a:avLst/>
          </a:prstGeom>
          <a:noFill/>
          <a:ln w="1905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3584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680960" cy="1066800"/>
          </a:xfrm>
        </p:spPr>
        <p:txBody>
          <a:bodyPr>
            <a:normAutofit/>
          </a:bodyPr>
          <a:lstStyle/>
          <a:p>
            <a:r>
              <a:rPr lang="en-US" sz="6600" u="sng" dirty="0" smtClean="0">
                <a:latin typeface="Comic Sans MS" panose="030F0702030302020204" pitchFamily="66" charset="0"/>
              </a:rPr>
              <a:t>Dress Code</a:t>
            </a:r>
            <a:endParaRPr lang="en-US" sz="6600" u="sng" dirty="0">
              <a:latin typeface="Comic Sans MS" panose="030F0702030302020204" pitchFamily="66" charset="0"/>
            </a:endParaRPr>
          </a:p>
        </p:txBody>
      </p:sp>
      <p:sp>
        <p:nvSpPr>
          <p:cNvPr id="3" name="Content Placeholder 2"/>
          <p:cNvSpPr>
            <a:spLocks noGrp="1"/>
          </p:cNvSpPr>
          <p:nvPr>
            <p:ph idx="1"/>
          </p:nvPr>
        </p:nvSpPr>
        <p:spPr>
          <a:xfrm>
            <a:off x="228600" y="1752600"/>
            <a:ext cx="8686800" cy="4953000"/>
          </a:xfrm>
        </p:spPr>
        <p:txBody>
          <a:bodyPr>
            <a:normAutofit fontScale="92500" lnSpcReduction="10000"/>
          </a:bodyPr>
          <a:lstStyle/>
          <a:p>
            <a:r>
              <a:rPr lang="en-US" sz="2400" dirty="0" smtClean="0">
                <a:latin typeface="Comic Sans MS" panose="030F0702030302020204" pitchFamily="66" charset="0"/>
              </a:rPr>
              <a:t>Shorts </a:t>
            </a:r>
            <a:r>
              <a:rPr lang="en-US" sz="2400" dirty="0">
                <a:latin typeface="Comic Sans MS" panose="030F0702030302020204" pitchFamily="66" charset="0"/>
              </a:rPr>
              <a:t>may be no higher than mid-thigh. </a:t>
            </a:r>
            <a:endParaRPr lang="en-US" sz="2400" dirty="0" smtClean="0">
              <a:latin typeface="Comic Sans MS" panose="030F0702030302020204" pitchFamily="66" charset="0"/>
            </a:endParaRPr>
          </a:p>
          <a:p>
            <a:r>
              <a:rPr lang="en-US" sz="2400" dirty="0" smtClean="0">
                <a:latin typeface="Comic Sans MS" panose="030F0702030302020204" pitchFamily="66" charset="0"/>
              </a:rPr>
              <a:t>Skirts </a:t>
            </a:r>
            <a:r>
              <a:rPr lang="en-US" sz="2400" dirty="0">
                <a:latin typeface="Comic Sans MS" panose="030F0702030302020204" pitchFamily="66" charset="0"/>
              </a:rPr>
              <a:t>and dresses must be no higher than three inches above the top of the knee</a:t>
            </a:r>
            <a:r>
              <a:rPr lang="en-US" sz="2400" dirty="0" smtClean="0">
                <a:latin typeface="Comic Sans MS" panose="030F0702030302020204" pitchFamily="66" charset="0"/>
              </a:rPr>
              <a:t>.</a:t>
            </a:r>
          </a:p>
          <a:p>
            <a:r>
              <a:rPr lang="en-US" sz="2400" dirty="0"/>
              <a:t> </a:t>
            </a:r>
            <a:r>
              <a:rPr lang="en-US" sz="2400" dirty="0" smtClean="0">
                <a:latin typeface="Comic Sans MS" panose="030F0702030302020204" pitchFamily="66" charset="0"/>
              </a:rPr>
              <a:t>Clothing </a:t>
            </a:r>
            <a:r>
              <a:rPr lang="en-US" sz="2400" dirty="0">
                <a:latin typeface="Comic Sans MS" panose="030F0702030302020204" pitchFamily="66" charset="0"/>
              </a:rPr>
              <a:t>is not to be sheer or mesh and cannot have excessive </a:t>
            </a:r>
            <a:r>
              <a:rPr lang="en-US" sz="2400" dirty="0" smtClean="0">
                <a:latin typeface="Comic Sans MS" panose="030F0702030302020204" pitchFamily="66" charset="0"/>
              </a:rPr>
              <a:t>holes</a:t>
            </a:r>
          </a:p>
          <a:p>
            <a:pPr marL="0" indent="0" algn="ctr">
              <a:buNone/>
            </a:pPr>
            <a:r>
              <a:rPr lang="en-US" sz="4000" u="sng" dirty="0" smtClean="0">
                <a:latin typeface="Comic Sans MS" panose="030F0702030302020204" pitchFamily="66" charset="0"/>
              </a:rPr>
              <a:t>An extra set of seasonal appropriate clothing is required to stay at school for Kindergarteners</a:t>
            </a:r>
          </a:p>
          <a:p>
            <a:pPr algn="ctr"/>
            <a:r>
              <a:rPr lang="en-US" sz="2800" dirty="0" smtClean="0">
                <a:solidFill>
                  <a:srgbClr val="C00000"/>
                </a:solidFill>
                <a:effectLst>
                  <a:outerShdw blurRad="38100" dist="38100" dir="2700000" algn="tl">
                    <a:srgbClr val="000000">
                      <a:alpha val="43137"/>
                    </a:srgbClr>
                  </a:outerShdw>
                </a:effectLst>
                <a:latin typeface="Comic Sans MS" panose="030F0702030302020204" pitchFamily="66" charset="0"/>
              </a:rPr>
              <a:t>If the dress code is violated, or your child has an accident and he/she does not have clothes at school, parents will be contacted to bring in clothes. </a:t>
            </a:r>
          </a:p>
          <a:p>
            <a:pPr lvl="2"/>
            <a:endParaRPr lang="en-US" dirty="0" smtClean="0"/>
          </a:p>
          <a:p>
            <a:pPr lvl="1">
              <a:buNone/>
            </a:pPr>
            <a:endParaRPr lang="en-US" dirty="0" smtClean="0"/>
          </a:p>
          <a:p>
            <a:pPr lvl="1">
              <a:buNone/>
            </a:pPr>
            <a:endParaRPr lang="en-US" dirty="0" smtClean="0"/>
          </a:p>
        </p:txBody>
      </p:sp>
      <p:pic>
        <p:nvPicPr>
          <p:cNvPr id="1032" name="Picture 8" descr="http://tse1.mm.bing.net/th?&amp;id=JN.aJbMMq3WkcX0YTG2sWBTXQ&amp;w=300&amp;h=300&amp;c=0&amp;pid=1.9&amp;rs=0&amp;p=0&amp;r=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304801"/>
            <a:ext cx="2362200" cy="15063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6437693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99343">
              <a:srgbClr val="205C73"/>
            </a:gs>
            <a:gs pos="98687">
              <a:srgbClr val="215E76"/>
            </a:gs>
            <a:gs pos="83000">
              <a:srgbClr val="22627B"/>
            </a:gs>
            <a:gs pos="69000">
              <a:srgbClr val="256A86"/>
            </a:gs>
            <a:gs pos="53000">
              <a:srgbClr val="2B7B9B"/>
            </a:gs>
            <a:gs pos="19000">
              <a:schemeClr val="accent1">
                <a:lumMod val="95000"/>
                <a:lumOff val="5000"/>
              </a:schemeClr>
            </a:gs>
            <a:gs pos="100000">
              <a:schemeClr val="accent1">
                <a:lumMod val="6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1371600"/>
          </a:xfrm>
        </p:spPr>
        <p:txBody>
          <a:bodyPr>
            <a:normAutofit fontScale="90000"/>
          </a:bodyPr>
          <a:lstStyle/>
          <a:p>
            <a:r>
              <a:rPr lang="en-US" sz="7200" u="sng" dirty="0" smtClean="0">
                <a:latin typeface="Comic Sans MS" panose="030F0702030302020204" pitchFamily="66" charset="0"/>
              </a:rPr>
              <a:t>Volunteers/Field Trip</a:t>
            </a:r>
            <a:endParaRPr lang="en-US" sz="7200" u="sng" dirty="0">
              <a:latin typeface="Comic Sans MS" panose="030F0702030302020204" pitchFamily="66" charset="0"/>
            </a:endParaRPr>
          </a:p>
        </p:txBody>
      </p:sp>
      <p:sp>
        <p:nvSpPr>
          <p:cNvPr id="3" name="Content Placeholder 2"/>
          <p:cNvSpPr>
            <a:spLocks noGrp="1"/>
          </p:cNvSpPr>
          <p:nvPr>
            <p:ph idx="1"/>
          </p:nvPr>
        </p:nvSpPr>
        <p:spPr>
          <a:xfrm>
            <a:off x="228600" y="1854466"/>
            <a:ext cx="8686800" cy="4698733"/>
          </a:xfrm>
        </p:spPr>
        <p:txBody>
          <a:bodyPr>
            <a:normAutofit/>
          </a:bodyPr>
          <a:lstStyle/>
          <a:p>
            <a:r>
              <a:rPr lang="en-US" sz="3600" u="sng" dirty="0" smtClean="0">
                <a:latin typeface="Comic Sans MS" panose="030F0702030302020204" pitchFamily="66" charset="0"/>
              </a:rPr>
              <a:t>All parents </a:t>
            </a:r>
            <a:r>
              <a:rPr lang="en-US" sz="3600" dirty="0" smtClean="0">
                <a:latin typeface="Comic Sans MS" panose="030F0702030302020204" pitchFamily="66" charset="0"/>
              </a:rPr>
              <a:t>are highly encouraged to get Volunteer </a:t>
            </a:r>
            <a:r>
              <a:rPr lang="en-US" sz="3600" dirty="0" smtClean="0">
                <a:latin typeface="Comic Sans MS" panose="030F0702030302020204" pitchFamily="66" charset="0"/>
              </a:rPr>
              <a:t>Status online through the Franklin County Schools Website!! </a:t>
            </a:r>
          </a:p>
          <a:p>
            <a:r>
              <a:rPr lang="en-US" sz="3600" dirty="0" smtClean="0">
                <a:latin typeface="Comic Sans MS" panose="030F0702030302020204" pitchFamily="66" charset="0"/>
              </a:rPr>
              <a:t>If you would like to go on our field trip, or help out in the classroom, </a:t>
            </a:r>
            <a:r>
              <a:rPr lang="en-US" sz="3600" dirty="0" smtClean="0">
                <a:latin typeface="Comic Sans MS" panose="030F0702030302020204" pitchFamily="66" charset="0"/>
              </a:rPr>
              <a:t>you must need clearance! </a:t>
            </a:r>
            <a:r>
              <a:rPr lang="en-US" sz="3500" b="1" dirty="0" smtClean="0">
                <a:solidFill>
                  <a:srgbClr val="FF0000"/>
                </a:solidFill>
                <a:effectLst>
                  <a:outerShdw blurRad="38100" dist="38100" dir="2700000" algn="tl">
                    <a:srgbClr val="000000">
                      <a:alpha val="43137"/>
                    </a:srgbClr>
                  </a:outerShdw>
                </a:effectLst>
                <a:latin typeface="Comic Sans MS" panose="030F0702030302020204" pitchFamily="66" charset="0"/>
              </a:rPr>
              <a:t>You </a:t>
            </a:r>
            <a:r>
              <a:rPr lang="en-US" sz="3500" b="1" dirty="0" smtClean="0">
                <a:solidFill>
                  <a:srgbClr val="FF0000"/>
                </a:solidFill>
                <a:effectLst>
                  <a:outerShdw blurRad="38100" dist="38100" dir="2700000" algn="tl">
                    <a:srgbClr val="000000">
                      <a:alpha val="43137"/>
                    </a:srgbClr>
                  </a:outerShdw>
                </a:effectLst>
                <a:latin typeface="Comic Sans MS" panose="030F0702030302020204" pitchFamily="66" charset="0"/>
              </a:rPr>
              <a:t>can not go on a fieldtrip without </a:t>
            </a:r>
            <a:r>
              <a:rPr lang="en-US" sz="3500" b="1" dirty="0" smtClean="0">
                <a:solidFill>
                  <a:srgbClr val="FF0000"/>
                </a:solidFill>
                <a:effectLst>
                  <a:outerShdw blurRad="38100" dist="38100" dir="2700000" algn="tl">
                    <a:srgbClr val="000000">
                      <a:alpha val="43137"/>
                    </a:srgbClr>
                  </a:outerShdw>
                </a:effectLst>
                <a:latin typeface="Comic Sans MS" panose="030F0702030302020204" pitchFamily="66" charset="0"/>
              </a:rPr>
              <a:t> </a:t>
            </a:r>
            <a:r>
              <a:rPr lang="en-US" sz="3500" b="1" dirty="0" smtClean="0">
                <a:solidFill>
                  <a:srgbClr val="FF0000"/>
                </a:solidFill>
                <a:effectLst>
                  <a:outerShdw blurRad="38100" dist="38100" dir="2700000" algn="tl">
                    <a:srgbClr val="000000">
                      <a:alpha val="43137"/>
                    </a:srgbClr>
                  </a:outerShdw>
                </a:effectLst>
                <a:latin typeface="Comic Sans MS" panose="030F0702030302020204" pitchFamily="66" charset="0"/>
              </a:rPr>
              <a:t>clearance.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839200" cy="408940"/>
          </a:xfrm>
        </p:spPr>
        <p:txBody>
          <a:bodyPr>
            <a:noAutofit/>
          </a:bodyPr>
          <a:lstStyle/>
          <a:p>
            <a:r>
              <a:rPr lang="en-US" sz="5400" u="sng" dirty="0" smtClean="0">
                <a:latin typeface="Comic Sans MS" panose="030F0702030302020204" pitchFamily="66" charset="0"/>
              </a:rPr>
              <a:t>$20.00 Kindergarten Fee</a:t>
            </a:r>
            <a:endParaRPr lang="en-US" sz="5400" u="sng" dirty="0">
              <a:latin typeface="Comic Sans MS" panose="030F0702030302020204" pitchFamily="66" charset="0"/>
            </a:endParaRPr>
          </a:p>
        </p:txBody>
      </p:sp>
      <p:sp>
        <p:nvSpPr>
          <p:cNvPr id="3" name="Content Placeholder 2"/>
          <p:cNvSpPr>
            <a:spLocks noGrp="1"/>
          </p:cNvSpPr>
          <p:nvPr>
            <p:ph idx="1"/>
          </p:nvPr>
        </p:nvSpPr>
        <p:spPr>
          <a:xfrm>
            <a:off x="228600" y="1219200"/>
            <a:ext cx="7919031" cy="5334000"/>
          </a:xfrm>
        </p:spPr>
        <p:txBody>
          <a:bodyPr>
            <a:normAutofit/>
          </a:bodyPr>
          <a:lstStyle/>
          <a:p>
            <a:r>
              <a:rPr lang="en-US" sz="3600" dirty="0" smtClean="0">
                <a:latin typeface="Comic Sans MS" panose="030F0702030302020204" pitchFamily="66" charset="0"/>
              </a:rPr>
              <a:t>Fee covers:</a:t>
            </a:r>
            <a:endParaRPr lang="en-US" sz="3600" dirty="0">
              <a:latin typeface="Comic Sans MS" panose="030F0702030302020204" pitchFamily="66" charset="0"/>
            </a:endParaRPr>
          </a:p>
          <a:p>
            <a:pPr marL="274320" lvl="1" indent="0">
              <a:buNone/>
            </a:pPr>
            <a:r>
              <a:rPr lang="en-US" sz="3000" dirty="0" smtClean="0">
                <a:latin typeface="Comic Sans MS" panose="030F0702030302020204" pitchFamily="66" charset="0"/>
              </a:rPr>
              <a:t> -Field Trip</a:t>
            </a:r>
          </a:p>
          <a:p>
            <a:pPr marL="274320" lvl="1" indent="0">
              <a:buNone/>
            </a:pPr>
            <a:r>
              <a:rPr lang="en-US" sz="3200" dirty="0" smtClean="0">
                <a:latin typeface="Comic Sans MS" panose="030F0702030302020204" pitchFamily="66" charset="0"/>
              </a:rPr>
              <a:t> -Other themed activities during the year</a:t>
            </a:r>
          </a:p>
          <a:p>
            <a:pPr marL="274320" lvl="1" indent="0">
              <a:buNone/>
            </a:pPr>
            <a:r>
              <a:rPr lang="en-US" sz="3200" dirty="0">
                <a:latin typeface="Comic Sans MS" panose="030F0702030302020204" pitchFamily="66" charset="0"/>
              </a:rPr>
              <a:t> </a:t>
            </a:r>
            <a:endParaRPr lang="en-US" sz="3200" dirty="0" smtClean="0">
              <a:solidFill>
                <a:srgbClr val="FFC000"/>
              </a:solidFill>
              <a:latin typeface="Comic Sans MS" panose="030F0702030302020204" pitchFamily="66" charset="0"/>
            </a:endParaRPr>
          </a:p>
          <a:p>
            <a:pPr lvl="1"/>
            <a:r>
              <a:rPr lang="en-US" sz="3200" dirty="0" smtClean="0">
                <a:solidFill>
                  <a:srgbClr val="FFC000"/>
                </a:solidFill>
                <a:latin typeface="Comic Sans MS" panose="030F0702030302020204" pitchFamily="66" charset="0"/>
              </a:rPr>
              <a:t>Due </a:t>
            </a:r>
            <a:r>
              <a:rPr lang="en-US" sz="3200" dirty="0" smtClean="0">
                <a:solidFill>
                  <a:srgbClr val="FFC000"/>
                </a:solidFill>
                <a:latin typeface="Comic Sans MS" panose="030F0702030302020204" pitchFamily="66" charset="0"/>
              </a:rPr>
              <a:t>by the end of </a:t>
            </a:r>
            <a:r>
              <a:rPr lang="en-US" sz="3200" dirty="0" smtClean="0">
                <a:solidFill>
                  <a:srgbClr val="FFC000"/>
                </a:solidFill>
                <a:latin typeface="Comic Sans MS" panose="030F0702030302020204" pitchFamily="66" charset="0"/>
              </a:rPr>
              <a:t>September 16</a:t>
            </a:r>
            <a:r>
              <a:rPr lang="en-US" sz="3200" baseline="30000" dirty="0" smtClean="0">
                <a:solidFill>
                  <a:srgbClr val="FFC000"/>
                </a:solidFill>
                <a:latin typeface="Comic Sans MS" panose="030F0702030302020204" pitchFamily="66" charset="0"/>
              </a:rPr>
              <a:t>th</a:t>
            </a:r>
            <a:r>
              <a:rPr lang="en-US" sz="3200" dirty="0" smtClean="0">
                <a:solidFill>
                  <a:srgbClr val="FFC000"/>
                </a:solidFill>
                <a:latin typeface="Comic Sans MS" panose="030F0702030302020204" pitchFamily="66" charset="0"/>
              </a:rPr>
              <a:t> </a:t>
            </a:r>
            <a:endParaRPr lang="en-US" sz="3200" dirty="0" smtClean="0">
              <a:solidFill>
                <a:srgbClr val="FFC000"/>
              </a:solidFill>
              <a:latin typeface="Comic Sans MS" panose="030F0702030302020204" pitchFamily="66" charset="0"/>
            </a:endParaRPr>
          </a:p>
          <a:p>
            <a:pPr marL="548640" lvl="2" indent="0">
              <a:buNone/>
            </a:pPr>
            <a:r>
              <a:rPr lang="en-US" sz="2800" dirty="0" smtClean="0">
                <a:latin typeface="Comic Sans MS" panose="030F0702030302020204" pitchFamily="66" charset="0"/>
              </a:rPr>
              <a:t>	-Make checks payable to </a:t>
            </a:r>
            <a:r>
              <a:rPr lang="en-US" sz="2800" i="1" u="sng" dirty="0" smtClean="0">
                <a:latin typeface="Comic Sans MS" panose="030F0702030302020204" pitchFamily="66" charset="0"/>
              </a:rPr>
              <a:t>Bunn Elementary School</a:t>
            </a:r>
          </a:p>
          <a:p>
            <a:pPr marL="548640" lvl="2" indent="0">
              <a:buNone/>
            </a:pPr>
            <a:r>
              <a:rPr lang="en-US" sz="2800" dirty="0" smtClean="0">
                <a:latin typeface="Comic Sans MS" panose="030F0702030302020204" pitchFamily="66" charset="0"/>
              </a:rPr>
              <a:t>	-Receipt sent to verify payment.</a:t>
            </a:r>
            <a:endParaRPr lang="en-US" sz="2800" dirty="0">
              <a:latin typeface="Comic Sans MS" panose="030F0702030302020204" pitchFamily="66" charset="0"/>
            </a:endParaRPr>
          </a:p>
        </p:txBody>
      </p:sp>
      <p:pic>
        <p:nvPicPr>
          <p:cNvPr id="7174" name="Picture 6" descr="http://tse1.mm.bing.net/th?&amp;id=JN.Y9Tna5DZnf0hjdZUipkKRw&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4648200"/>
            <a:ext cx="2073159" cy="160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7176" name="Picture 8" descr="http://www.cartoonfanatic.com/images/cartoon-money-ba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1219200"/>
            <a:ext cx="1066800" cy="88312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47800"/>
            <a:ext cx="8382000" cy="2152651"/>
          </a:xfrm>
        </p:spPr>
        <p:txBody>
          <a:bodyPr>
            <a:noAutofit/>
          </a:bodyPr>
          <a:lstStyle/>
          <a:p>
            <a:r>
              <a:rPr lang="en-US" sz="8000" b="1" dirty="0" smtClean="0">
                <a:latin typeface="AR CARTER" panose="02000000000000000000" pitchFamily="2" charset="0"/>
              </a:rPr>
              <a:t/>
            </a:r>
            <a:br>
              <a:rPr lang="en-US" sz="8000" b="1" dirty="0" smtClean="0">
                <a:latin typeface="AR CARTER" panose="02000000000000000000" pitchFamily="2" charset="0"/>
              </a:rPr>
            </a:br>
            <a:r>
              <a:rPr lang="en-US" sz="8000" b="1" dirty="0">
                <a:latin typeface="AR CARTER" panose="02000000000000000000" pitchFamily="2" charset="0"/>
              </a:rPr>
              <a:t/>
            </a:r>
            <a:br>
              <a:rPr lang="en-US" sz="8000" b="1" dirty="0">
                <a:latin typeface="AR CARTER" panose="02000000000000000000" pitchFamily="2" charset="0"/>
              </a:rPr>
            </a:br>
            <a:endParaRPr lang="en-US" sz="8000" b="1" dirty="0">
              <a:latin typeface="AR CHRISTY" panose="02000000000000000000" pitchFamily="2" charset="0"/>
              <a:cs typeface="Angsana New" panose="02020603050405020304" pitchFamily="18" charset="-34"/>
            </a:endParaRPr>
          </a:p>
        </p:txBody>
      </p:sp>
      <p:sp>
        <p:nvSpPr>
          <p:cNvPr id="3" name="Subtitle 2"/>
          <p:cNvSpPr>
            <a:spLocks noGrp="1"/>
          </p:cNvSpPr>
          <p:nvPr>
            <p:ph type="subTitle" idx="1"/>
          </p:nvPr>
        </p:nvSpPr>
        <p:spPr>
          <a:xfrm>
            <a:off x="1246632" y="4343400"/>
            <a:ext cx="6803136" cy="762000"/>
          </a:xfrm>
        </p:spPr>
        <p:txBody>
          <a:bodyPr>
            <a:noAutofit/>
          </a:bodyPr>
          <a:lstStyle/>
          <a:p>
            <a:r>
              <a:rPr lang="en-US" sz="1600" b="1" dirty="0" smtClean="0">
                <a:solidFill>
                  <a:schemeClr val="bg1"/>
                </a:solidFill>
                <a:latin typeface="AbcBulletin" pitchFamily="2" charset="0"/>
              </a:rPr>
              <a:t>Mrs. Carter &amp; </a:t>
            </a:r>
          </a:p>
          <a:p>
            <a:r>
              <a:rPr lang="en-US" sz="1600" b="1" dirty="0" smtClean="0">
                <a:solidFill>
                  <a:schemeClr val="bg1"/>
                </a:solidFill>
                <a:latin typeface="AbcBulletin" pitchFamily="2" charset="0"/>
              </a:rPr>
              <a:t>Mrs. Williamson’s </a:t>
            </a:r>
          </a:p>
          <a:p>
            <a:r>
              <a:rPr lang="en-US" sz="1600" b="1" dirty="0" smtClean="0">
                <a:solidFill>
                  <a:schemeClr val="bg1"/>
                </a:solidFill>
                <a:latin typeface="AbcBulletin" pitchFamily="2" charset="0"/>
              </a:rPr>
              <a:t>Class</a:t>
            </a:r>
            <a:endParaRPr lang="en-US" sz="1600" b="1" dirty="0">
              <a:solidFill>
                <a:schemeClr val="bg1"/>
              </a:solidFill>
              <a:latin typeface="AbcBulletin" pitchFamily="2" charset="0"/>
            </a:endParaRPr>
          </a:p>
        </p:txBody>
      </p:sp>
      <p:sp>
        <p:nvSpPr>
          <p:cNvPr id="4" name="Title 1"/>
          <p:cNvSpPr txBox="1">
            <a:spLocks/>
          </p:cNvSpPr>
          <p:nvPr/>
        </p:nvSpPr>
        <p:spPr>
          <a:xfrm>
            <a:off x="1176437" y="2667000"/>
            <a:ext cx="7680960" cy="1371600"/>
          </a:xfrm>
          <a:prstGeom prst="rect">
            <a:avLst/>
          </a:prstGeom>
        </p:spPr>
        <p:txBody>
          <a:bodyPr vert="horz" lIns="91440" tIns="45720" rIns="91440" bIns="45720" rtlCol="0" anchor="ctr">
            <a:normAutofit/>
          </a:bodyPr>
          <a:lstStyle>
            <a:lvl1pPr algn="ctr" defTabSz="914400" rtl="0" eaLnBrk="1" latinLnBrk="0" hangingPunct="1">
              <a:lnSpc>
                <a:spcPct val="83000"/>
              </a:lnSpc>
              <a:spcBef>
                <a:spcPct val="0"/>
              </a:spcBef>
              <a:buNone/>
              <a:defRPr kumimoji="0" lang="en-US" sz="6200" b="0" i="0" u="none" strike="noStrike" kern="1200" cap="all" spc="-100" normalizeH="0" baseline="0">
                <a:ln>
                  <a:noFill/>
                </a:ln>
                <a:solidFill>
                  <a:sysClr val="window" lastClr="FFFFFF"/>
                </a:solidFill>
                <a:effectLst/>
                <a:uLnTx/>
                <a:uFillTx/>
                <a:latin typeface="+mj-lt"/>
                <a:ea typeface="+mn-ea"/>
                <a:cs typeface="+mn-cs"/>
              </a:defRPr>
            </a:lvl1pPr>
          </a:lstStyle>
          <a:p>
            <a:r>
              <a:rPr lang="en-US" sz="8000" dirty="0" smtClean="0">
                <a:latin typeface="Aharoni" panose="02010803020104030203" pitchFamily="2" charset="-79"/>
                <a:cs typeface="Aharoni" panose="02010803020104030203" pitchFamily="2" charset="-79"/>
              </a:rPr>
              <a:t>Thank You</a:t>
            </a:r>
            <a:r>
              <a:rPr lang="en-US" sz="8000" dirty="0" smtClean="0">
                <a:latin typeface="AR CHRISTY" panose="02000000000000000000" pitchFamily="2" charset="0"/>
              </a:rPr>
              <a:t>!</a:t>
            </a:r>
            <a:endParaRPr lang="en-US" sz="8000" dirty="0">
              <a:latin typeface="AR CHRISTY" panose="02000000000000000000" pitchFamily="2" charset="0"/>
            </a:endParaRPr>
          </a:p>
        </p:txBody>
      </p:sp>
    </p:spTree>
    <p:extLst>
      <p:ext uri="{BB962C8B-B14F-4D97-AF65-F5344CB8AC3E}">
        <p14:creationId xmlns:p14="http://schemas.microsoft.com/office/powerpoint/2010/main" val="82827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680960" cy="1371600"/>
          </a:xfrm>
        </p:spPr>
        <p:txBody>
          <a:bodyPr>
            <a:normAutofit/>
          </a:bodyPr>
          <a:lstStyle/>
          <a:p>
            <a:r>
              <a:rPr lang="en-US" sz="6600" u="sng" dirty="0" smtClean="0">
                <a:latin typeface="Comic Sans MS" panose="030F0702030302020204" pitchFamily="66" charset="0"/>
              </a:rPr>
              <a:t>Checking-In</a:t>
            </a:r>
            <a:endParaRPr lang="en-US" sz="6600" u="sng" dirty="0">
              <a:latin typeface="Comic Sans MS" panose="030F0702030302020204" pitchFamily="66" charset="0"/>
            </a:endParaRPr>
          </a:p>
        </p:txBody>
      </p:sp>
      <p:sp>
        <p:nvSpPr>
          <p:cNvPr id="3" name="Content Placeholder 2"/>
          <p:cNvSpPr>
            <a:spLocks noGrp="1"/>
          </p:cNvSpPr>
          <p:nvPr>
            <p:ph idx="1"/>
          </p:nvPr>
        </p:nvSpPr>
        <p:spPr>
          <a:xfrm>
            <a:off x="381000" y="2209800"/>
            <a:ext cx="8229600" cy="4343400"/>
          </a:xfrm>
        </p:spPr>
        <p:txBody>
          <a:bodyPr>
            <a:noAutofit/>
          </a:bodyPr>
          <a:lstStyle/>
          <a:p>
            <a:r>
              <a:rPr lang="en-US" sz="3200" dirty="0" smtClean="0">
                <a:latin typeface="Comic Sans MS" panose="030F0702030302020204" pitchFamily="66" charset="0"/>
              </a:rPr>
              <a:t>Any time you come into the school, you MUST wear a badge. Always check into the office to get one.</a:t>
            </a:r>
          </a:p>
          <a:p>
            <a:pPr marL="0" indent="0">
              <a:buNone/>
            </a:pPr>
            <a:r>
              <a:rPr lang="en-US" sz="2400" dirty="0" smtClean="0">
                <a:latin typeface="Comic Sans MS" panose="030F0702030302020204" pitchFamily="66" charset="0"/>
              </a:rPr>
              <a:t>      -This is for the safety of our students and staff.</a:t>
            </a:r>
          </a:p>
          <a:p>
            <a:pPr marL="0" indent="0">
              <a:buNone/>
            </a:pPr>
            <a:endParaRPr lang="en-US" sz="2400" dirty="0" smtClean="0">
              <a:latin typeface="Comic Sans MS" panose="030F0702030302020204" pitchFamily="66" charset="0"/>
            </a:endParaRPr>
          </a:p>
          <a:p>
            <a:r>
              <a:rPr lang="en-US" sz="3200" dirty="0" smtClean="0">
                <a:latin typeface="Comic Sans MS" panose="030F0702030302020204" pitchFamily="66" charset="0"/>
              </a:rPr>
              <a:t>Tardy bell rings at </a:t>
            </a:r>
            <a:r>
              <a:rPr lang="en-US" sz="3200" u="sng" dirty="0" smtClean="0">
                <a:latin typeface="Comic Sans MS" panose="030F0702030302020204" pitchFamily="66" charset="0"/>
              </a:rPr>
              <a:t>8:05am.</a:t>
            </a:r>
            <a:r>
              <a:rPr lang="en-US" sz="3200" dirty="0" smtClean="0">
                <a:latin typeface="Comic Sans MS" panose="030F0702030302020204" pitchFamily="66" charset="0"/>
              </a:rPr>
              <a:t>  If your child is tardy, you must come inside the office to sign them in.</a:t>
            </a:r>
            <a:endParaRPr lang="en-US" sz="3200" dirty="0">
              <a:latin typeface="Comic Sans MS" panose="030F0702030302020204" pitchFamily="66" charset="0"/>
            </a:endParaRPr>
          </a:p>
        </p:txBody>
      </p:sp>
      <p:pic>
        <p:nvPicPr>
          <p:cNvPr id="2050" name="Picture 2" descr="http://www.mysecuritysign.com/img/lg/K/Check-In-Sign-K-5848.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34225" y="419100"/>
            <a:ext cx="1080135" cy="160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187" y="512600"/>
            <a:ext cx="8031480" cy="1371600"/>
          </a:xfrm>
        </p:spPr>
        <p:txBody>
          <a:bodyPr>
            <a:normAutofit/>
          </a:bodyPr>
          <a:lstStyle/>
          <a:p>
            <a:r>
              <a:rPr lang="en-US" sz="6600" u="sng" dirty="0" smtClean="0">
                <a:latin typeface="Comic Sans MS" panose="030F0702030302020204" pitchFamily="66" charset="0"/>
              </a:rPr>
              <a:t>Checking-Out</a:t>
            </a:r>
            <a:endParaRPr lang="en-US" sz="6600" u="sng" dirty="0">
              <a:latin typeface="Comic Sans MS" panose="030F0702030302020204" pitchFamily="66" charset="0"/>
            </a:endParaRPr>
          </a:p>
        </p:txBody>
      </p:sp>
      <p:sp>
        <p:nvSpPr>
          <p:cNvPr id="3" name="Content Placeholder 2"/>
          <p:cNvSpPr>
            <a:spLocks noGrp="1"/>
          </p:cNvSpPr>
          <p:nvPr>
            <p:ph idx="1"/>
          </p:nvPr>
        </p:nvSpPr>
        <p:spPr>
          <a:xfrm>
            <a:off x="702644" y="2286000"/>
            <a:ext cx="7680960" cy="3931920"/>
          </a:xfrm>
        </p:spPr>
        <p:txBody>
          <a:bodyPr>
            <a:normAutofit/>
          </a:bodyPr>
          <a:lstStyle/>
          <a:p>
            <a:r>
              <a:rPr lang="en-US" sz="3600" dirty="0" smtClean="0">
                <a:latin typeface="Comic Sans MS" panose="030F0702030302020204" pitchFamily="66" charset="0"/>
              </a:rPr>
              <a:t>If you need to check your child out early, you must sign your child out in the office.</a:t>
            </a:r>
          </a:p>
          <a:p>
            <a:pPr marL="0" indent="0">
              <a:buNone/>
            </a:pPr>
            <a:endParaRPr lang="en-US" sz="3600" dirty="0" smtClean="0">
              <a:latin typeface="Comic Sans MS" panose="030F0702030302020204" pitchFamily="66" charset="0"/>
            </a:endParaRPr>
          </a:p>
          <a:p>
            <a:r>
              <a:rPr lang="en-US" sz="3600" dirty="0" smtClean="0">
                <a:latin typeface="Comic Sans MS" panose="030F0702030302020204" pitchFamily="66" charset="0"/>
              </a:rPr>
              <a:t>Your child will then be called to the office</a:t>
            </a:r>
            <a:endParaRPr lang="en-US" sz="3600" dirty="0">
              <a:latin typeface="Comic Sans MS" panose="030F0702030302020204" pitchFamily="66" charset="0"/>
            </a:endParaRPr>
          </a:p>
        </p:txBody>
      </p:sp>
      <p:pic>
        <p:nvPicPr>
          <p:cNvPr id="3076" name="Picture 4" descr="http://www.compliancesigns.com/media/NH/facility-identification/600/Information-Sign-NHE-17835-Black_on_Gray_600.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457200"/>
            <a:ext cx="1755775" cy="13577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634783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5029200" cy="1371600"/>
          </a:xfrm>
        </p:spPr>
        <p:txBody>
          <a:bodyPr>
            <a:normAutofit/>
          </a:bodyPr>
          <a:lstStyle/>
          <a:p>
            <a:r>
              <a:rPr lang="en-US" sz="7200" u="sng" dirty="0" smtClean="0">
                <a:latin typeface="Comic Sans MS" pitchFamily="66" charset="0"/>
              </a:rPr>
              <a:t>Breakfast</a:t>
            </a:r>
            <a:endParaRPr lang="en-US" sz="7200" u="sng" dirty="0">
              <a:latin typeface="Comic Sans MS" pitchFamily="66" charset="0"/>
            </a:endParaRPr>
          </a:p>
        </p:txBody>
      </p:sp>
      <p:sp>
        <p:nvSpPr>
          <p:cNvPr id="3" name="Content Placeholder 2"/>
          <p:cNvSpPr>
            <a:spLocks noGrp="1"/>
          </p:cNvSpPr>
          <p:nvPr>
            <p:ph idx="1"/>
          </p:nvPr>
        </p:nvSpPr>
        <p:spPr>
          <a:xfrm>
            <a:off x="457200" y="2514600"/>
            <a:ext cx="8229600" cy="3931231"/>
          </a:xfrm>
        </p:spPr>
        <p:txBody>
          <a:bodyPr>
            <a:normAutofit/>
          </a:bodyPr>
          <a:lstStyle/>
          <a:p>
            <a:r>
              <a:rPr lang="en-US" sz="3600" dirty="0" smtClean="0">
                <a:latin typeface="Comic Sans MS" pitchFamily="66" charset="0"/>
              </a:rPr>
              <a:t>Everyone receives FREE breakfast. </a:t>
            </a:r>
          </a:p>
          <a:p>
            <a:endParaRPr lang="en-US" sz="3600" dirty="0" smtClean="0">
              <a:latin typeface="Comic Sans MS" pitchFamily="66" charset="0"/>
            </a:endParaRPr>
          </a:p>
          <a:p>
            <a:r>
              <a:rPr lang="en-US" sz="3600" dirty="0" smtClean="0">
                <a:latin typeface="Comic Sans MS" pitchFamily="66" charset="0"/>
              </a:rPr>
              <a:t>Students must go directly to cafeteria prior to coming to class to receive breakfast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457200"/>
            <a:ext cx="1905000" cy="1676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457" y="381000"/>
            <a:ext cx="7680960" cy="1371600"/>
          </a:xfrm>
        </p:spPr>
        <p:txBody>
          <a:bodyPr>
            <a:normAutofit/>
          </a:bodyPr>
          <a:lstStyle/>
          <a:p>
            <a:r>
              <a:rPr lang="en-US" sz="6000" u="sng" dirty="0" smtClean="0">
                <a:latin typeface="Comic Sans MS" panose="030F0702030302020204" pitchFamily="66" charset="0"/>
              </a:rPr>
              <a:t>Snack Time </a:t>
            </a:r>
            <a:endParaRPr lang="en-US" sz="6000" u="sng" dirty="0">
              <a:latin typeface="Comic Sans MS" panose="030F0702030302020204" pitchFamily="66" charset="0"/>
            </a:endParaRPr>
          </a:p>
        </p:txBody>
      </p:sp>
      <p:sp>
        <p:nvSpPr>
          <p:cNvPr id="4" name="Content Placeholder 2"/>
          <p:cNvSpPr>
            <a:spLocks noGrp="1"/>
          </p:cNvSpPr>
          <p:nvPr>
            <p:ph idx="1"/>
          </p:nvPr>
        </p:nvSpPr>
        <p:spPr>
          <a:xfrm>
            <a:off x="304800" y="2103120"/>
            <a:ext cx="8534400" cy="4373880"/>
          </a:xfrm>
        </p:spPr>
        <p:txBody>
          <a:bodyPr>
            <a:normAutofit fontScale="92500"/>
          </a:bodyPr>
          <a:lstStyle/>
          <a:p>
            <a:pPr marL="0" indent="0">
              <a:buNone/>
            </a:pPr>
            <a:r>
              <a:rPr lang="en-US" sz="3200" b="1" dirty="0">
                <a:solidFill>
                  <a:srgbClr val="FFC000"/>
                </a:solidFill>
                <a:latin typeface="Comic Sans MS" panose="030F0702030302020204" pitchFamily="66" charset="0"/>
              </a:rPr>
              <a:t> </a:t>
            </a:r>
            <a:r>
              <a:rPr lang="en-US" sz="3200" b="1" dirty="0" smtClean="0">
                <a:solidFill>
                  <a:srgbClr val="FFC000"/>
                </a:solidFill>
                <a:latin typeface="Comic Sans MS" panose="030F0702030302020204" pitchFamily="66" charset="0"/>
              </a:rPr>
              <a:t>     Send 1 Snack </a:t>
            </a:r>
            <a:r>
              <a:rPr lang="en-US" sz="3200" b="1" dirty="0">
                <a:solidFill>
                  <a:srgbClr val="FFC000"/>
                </a:solidFill>
                <a:latin typeface="Comic Sans MS" panose="030F0702030302020204" pitchFamily="66" charset="0"/>
              </a:rPr>
              <a:t>E</a:t>
            </a:r>
            <a:r>
              <a:rPr lang="en-US" sz="3200" b="1" dirty="0" smtClean="0">
                <a:solidFill>
                  <a:srgbClr val="FFC000"/>
                </a:solidFill>
                <a:latin typeface="Comic Sans MS" panose="030F0702030302020204" pitchFamily="66" charset="0"/>
              </a:rPr>
              <a:t>ach </a:t>
            </a:r>
            <a:r>
              <a:rPr lang="en-US" sz="3200" b="1" dirty="0">
                <a:solidFill>
                  <a:srgbClr val="FFC000"/>
                </a:solidFill>
                <a:latin typeface="Comic Sans MS" panose="030F0702030302020204" pitchFamily="66" charset="0"/>
              </a:rPr>
              <a:t>D</a:t>
            </a:r>
            <a:r>
              <a:rPr lang="en-US" sz="3200" b="1" dirty="0" smtClean="0">
                <a:solidFill>
                  <a:srgbClr val="FFC000"/>
                </a:solidFill>
                <a:latin typeface="Comic Sans MS" panose="030F0702030302020204" pitchFamily="66" charset="0"/>
              </a:rPr>
              <a:t>ay. </a:t>
            </a:r>
            <a:endParaRPr lang="en-US" sz="3200" b="1" dirty="0">
              <a:solidFill>
                <a:srgbClr val="FFC000"/>
              </a:solidFill>
              <a:latin typeface="Comic Sans MS" panose="030F0702030302020204" pitchFamily="66" charset="0"/>
            </a:endParaRPr>
          </a:p>
          <a:p>
            <a:pPr marL="0" indent="0">
              <a:buNone/>
            </a:pPr>
            <a:r>
              <a:rPr lang="en-US" sz="2400" dirty="0" smtClean="0">
                <a:solidFill>
                  <a:srgbClr val="92D050"/>
                </a:solidFill>
                <a:latin typeface="Comic Sans MS" panose="030F0702030302020204" pitchFamily="66" charset="0"/>
              </a:rPr>
              <a:t>1</a:t>
            </a:r>
            <a:r>
              <a:rPr lang="en-US" sz="2800" dirty="0" smtClean="0">
                <a:solidFill>
                  <a:srgbClr val="92D050"/>
                </a:solidFill>
                <a:latin typeface="Comic Sans MS" panose="030F0702030302020204" pitchFamily="66" charset="0"/>
              </a:rPr>
              <a:t>. Please make it a healthy choice. </a:t>
            </a:r>
          </a:p>
          <a:p>
            <a:pPr marL="548640" lvl="2" indent="0">
              <a:buNone/>
            </a:pPr>
            <a:r>
              <a:rPr lang="en-US" sz="2400" dirty="0" smtClean="0">
                <a:latin typeface="Comic Sans MS" panose="030F0702030302020204" pitchFamily="66" charset="0"/>
              </a:rPr>
              <a:t>     (fruit, veggies, </a:t>
            </a:r>
            <a:r>
              <a:rPr lang="en-US" sz="2400" dirty="0" smtClean="0">
                <a:latin typeface="Comic Sans MS" panose="030F0702030302020204" pitchFamily="66" charset="0"/>
              </a:rPr>
              <a:t>dry cereal</a:t>
            </a:r>
            <a:r>
              <a:rPr lang="en-US" sz="2400" dirty="0" smtClean="0">
                <a:latin typeface="Comic Sans MS" panose="030F0702030302020204" pitchFamily="66" charset="0"/>
              </a:rPr>
              <a:t>, crackers, etc.)</a:t>
            </a:r>
          </a:p>
          <a:p>
            <a:pPr marL="548640" lvl="2" indent="0">
              <a:buNone/>
            </a:pPr>
            <a:r>
              <a:rPr lang="en-US" sz="2400" dirty="0" smtClean="0">
                <a:latin typeface="Comic Sans MS" panose="030F0702030302020204" pitchFamily="66" charset="0"/>
              </a:rPr>
              <a:t>-Make it small…we don’t have much time</a:t>
            </a:r>
          </a:p>
          <a:p>
            <a:pPr marL="548640" lvl="2" indent="0">
              <a:buNone/>
            </a:pPr>
            <a:r>
              <a:rPr lang="en-US" sz="2400" dirty="0" smtClean="0">
                <a:latin typeface="Comic Sans MS" panose="030F0702030302020204" pitchFamily="66" charset="0"/>
              </a:rPr>
              <a:t>-No way of keeping your snack cold</a:t>
            </a:r>
          </a:p>
          <a:p>
            <a:pPr marL="0" indent="0">
              <a:buNone/>
            </a:pPr>
            <a:r>
              <a:rPr lang="en-US" sz="2800" dirty="0" smtClean="0">
                <a:latin typeface="Comic Sans MS" panose="030F0702030302020204" pitchFamily="66" charset="0"/>
              </a:rPr>
              <a:t>			</a:t>
            </a:r>
            <a:r>
              <a:rPr lang="en-US" sz="2800" dirty="0" smtClean="0">
                <a:solidFill>
                  <a:srgbClr val="92D050"/>
                </a:solidFill>
                <a:latin typeface="Comic Sans MS" panose="030F0702030302020204" pitchFamily="66" charset="0"/>
              </a:rPr>
              <a:t>2. You may send a bottle of water.</a:t>
            </a:r>
          </a:p>
          <a:p>
            <a:pPr marL="548640" lvl="2" indent="0">
              <a:buNone/>
            </a:pPr>
            <a:r>
              <a:rPr lang="en-US" sz="2400" dirty="0" smtClean="0">
                <a:latin typeface="Comic Sans MS" panose="030F0702030302020204" pitchFamily="66" charset="0"/>
              </a:rPr>
              <a:t>    			-Yes, it can be a reusable bottle. </a:t>
            </a:r>
          </a:p>
          <a:p>
            <a:pPr marL="548640" lvl="2" indent="0">
              <a:buNone/>
            </a:pPr>
            <a:r>
              <a:rPr lang="en-US" sz="2400" dirty="0" smtClean="0">
                <a:latin typeface="Comic Sans MS" panose="030F0702030302020204" pitchFamily="66" charset="0"/>
              </a:rPr>
              <a:t>    			-Write name on bottle </a:t>
            </a:r>
            <a:r>
              <a:rPr lang="en-US" sz="1800" dirty="0" smtClean="0">
                <a:latin typeface="Comic Sans MS" panose="030F0702030302020204" pitchFamily="66" charset="0"/>
              </a:rPr>
              <a:t>(if reusing)</a:t>
            </a:r>
          </a:p>
          <a:p>
            <a:pPr marL="548640" lvl="2" indent="0">
              <a:buNone/>
            </a:pPr>
            <a:r>
              <a:rPr lang="en-US" sz="2400" dirty="0" smtClean="0">
                <a:latin typeface="Comic Sans MS" panose="030F0702030302020204" pitchFamily="66" charset="0"/>
              </a:rPr>
              <a:t>   			-We will not be going to the water   					fountain during snack.</a:t>
            </a:r>
          </a:p>
          <a:p>
            <a:pPr marL="548640" lvl="2" indent="0">
              <a:buNone/>
            </a:pPr>
            <a:endParaRPr lang="en-US" sz="2400" dirty="0">
              <a:latin typeface="Comic Sans MS" panose="030F0702030302020204" pitchFamily="66"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4495800"/>
            <a:ext cx="1825068" cy="191906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6" name="Picture 2" descr="http://cdn1.bostonmagazine.com/wp-content/uploads/2013/12/healthy_snack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914400"/>
            <a:ext cx="2282825" cy="19283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585854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5365"/>
            <a:ext cx="7680960" cy="1371600"/>
          </a:xfrm>
        </p:spPr>
        <p:txBody>
          <a:bodyPr>
            <a:normAutofit/>
          </a:bodyPr>
          <a:lstStyle/>
          <a:p>
            <a:r>
              <a:rPr lang="en-US" sz="7200" u="sng" dirty="0" smtClean="0">
                <a:latin typeface="Comic Sans MS" panose="030F0702030302020204" pitchFamily="66" charset="0"/>
              </a:rPr>
              <a:t>Lunch</a:t>
            </a:r>
            <a:endParaRPr lang="en-US" sz="7200" u="sng" dirty="0">
              <a:latin typeface="Comic Sans MS" panose="030F0702030302020204" pitchFamily="66" charset="0"/>
            </a:endParaRPr>
          </a:p>
        </p:txBody>
      </p:sp>
      <p:sp>
        <p:nvSpPr>
          <p:cNvPr id="3" name="Content Placeholder 2"/>
          <p:cNvSpPr>
            <a:spLocks noGrp="1"/>
          </p:cNvSpPr>
          <p:nvPr>
            <p:ph idx="1"/>
          </p:nvPr>
        </p:nvSpPr>
        <p:spPr>
          <a:xfrm>
            <a:off x="381000" y="1645519"/>
            <a:ext cx="8458200" cy="4539006"/>
          </a:xfrm>
        </p:spPr>
        <p:txBody>
          <a:bodyPr>
            <a:normAutofit/>
          </a:bodyPr>
          <a:lstStyle/>
          <a:p>
            <a:r>
              <a:rPr lang="en-US" sz="3600" dirty="0" smtClean="0">
                <a:latin typeface="Comic Sans MS" panose="030F0702030302020204" pitchFamily="66" charset="0"/>
              </a:rPr>
              <a:t>All lunches are also FREE</a:t>
            </a:r>
          </a:p>
          <a:p>
            <a:pPr marL="0" indent="0">
              <a:buNone/>
            </a:pPr>
            <a:endParaRPr lang="en-US" sz="1900" dirty="0">
              <a:latin typeface="Comic Sans MS" panose="030F0702030302020204" pitchFamily="66" charset="0"/>
            </a:endParaRPr>
          </a:p>
          <a:p>
            <a:r>
              <a:rPr lang="en-US" sz="3200" u="sng" dirty="0" smtClean="0">
                <a:latin typeface="Comic Sans MS" panose="030F0702030302020204" pitchFamily="66" charset="0"/>
              </a:rPr>
              <a:t>Lunch Time Snack- </a:t>
            </a:r>
            <a:r>
              <a:rPr lang="en-US" sz="3200" dirty="0" smtClean="0">
                <a:latin typeface="Comic Sans MS" panose="030F0702030302020204" pitchFamily="66" charset="0"/>
              </a:rPr>
              <a:t>You may send money </a:t>
            </a:r>
            <a:r>
              <a:rPr lang="en-US" sz="2400" dirty="0" smtClean="0">
                <a:latin typeface="Comic Sans MS" panose="030F0702030302020204" pitchFamily="66" charset="0"/>
              </a:rPr>
              <a:t>($)</a:t>
            </a:r>
            <a:r>
              <a:rPr lang="en-US" sz="3200" dirty="0" smtClean="0">
                <a:latin typeface="Comic Sans MS" panose="030F0702030302020204" pitchFamily="66" charset="0"/>
              </a:rPr>
              <a:t> in a sealed envelope, labeled with first and last name, how much money is included, and what money is for. Student will take money to the cafeteria during breakfast, or during morning routine. </a:t>
            </a:r>
            <a:endParaRPr lang="en-US" sz="3200" dirty="0">
              <a:latin typeface="Comic Sans MS" panose="030F0702030302020204"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381000"/>
            <a:ext cx="2482933" cy="2209800"/>
          </a:xfrm>
          <a:prstGeom prst="rect">
            <a:avLst/>
          </a:prstGeom>
        </p:spPr>
      </p:pic>
      <p:sp>
        <p:nvSpPr>
          <p:cNvPr id="5" name="Rectangle 4"/>
          <p:cNvSpPr/>
          <p:nvPr/>
        </p:nvSpPr>
        <p:spPr>
          <a:xfrm>
            <a:off x="5927141" y="5334000"/>
            <a:ext cx="2330533" cy="1066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latin typeface="MV Boli" panose="02000500030200090000" pitchFamily="2" charset="0"/>
                <a:cs typeface="MV Boli" panose="02000500030200090000" pitchFamily="2" charset="0"/>
              </a:rPr>
              <a:t>Shana Smith</a:t>
            </a:r>
          </a:p>
          <a:p>
            <a:pPr algn="ctr"/>
            <a:r>
              <a:rPr lang="en-US" dirty="0" smtClean="0">
                <a:latin typeface="MV Boli" panose="02000500030200090000" pitchFamily="2" charset="0"/>
                <a:cs typeface="MV Boli" panose="02000500030200090000" pitchFamily="2" charset="0"/>
              </a:rPr>
              <a:t>Snack Money</a:t>
            </a:r>
          </a:p>
          <a:p>
            <a:pPr algn="ctr"/>
            <a:r>
              <a:rPr lang="en-US" dirty="0" smtClean="0">
                <a:latin typeface="MV Boli" panose="02000500030200090000" pitchFamily="2" charset="0"/>
                <a:cs typeface="MV Boli" panose="02000500030200090000" pitchFamily="2" charset="0"/>
              </a:rPr>
              <a:t>$1.00</a:t>
            </a:r>
            <a:endParaRPr lang="en-US" dirty="0">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995024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80960" cy="1371600"/>
          </a:xfrm>
        </p:spPr>
        <p:txBody>
          <a:bodyPr/>
          <a:lstStyle/>
          <a:p>
            <a:r>
              <a:rPr lang="en-US" sz="6600" u="sng" dirty="0" smtClean="0">
                <a:latin typeface="Comic Sans MS" panose="030F0702030302020204" pitchFamily="66" charset="0"/>
              </a:rPr>
              <a:t>Transportation</a:t>
            </a:r>
            <a:r>
              <a:rPr lang="en-US" u="sng" dirty="0" smtClean="0">
                <a:latin typeface="Comic Sans MS" panose="030F0702030302020204" pitchFamily="66" charset="0"/>
              </a:rPr>
              <a:t> </a:t>
            </a:r>
            <a:endParaRPr lang="en-US" u="sng" dirty="0">
              <a:latin typeface="Comic Sans MS" panose="030F0702030302020204" pitchFamily="66" charset="0"/>
            </a:endParaRPr>
          </a:p>
        </p:txBody>
      </p:sp>
      <p:sp>
        <p:nvSpPr>
          <p:cNvPr id="3" name="Content Placeholder 2"/>
          <p:cNvSpPr>
            <a:spLocks noGrp="1"/>
          </p:cNvSpPr>
          <p:nvPr>
            <p:ph idx="1"/>
          </p:nvPr>
        </p:nvSpPr>
        <p:spPr>
          <a:xfrm>
            <a:off x="224589" y="1828800"/>
            <a:ext cx="8763000" cy="5592763"/>
          </a:xfrm>
        </p:spPr>
        <p:txBody>
          <a:bodyPr>
            <a:normAutofit/>
          </a:bodyPr>
          <a:lstStyle/>
          <a:p>
            <a:r>
              <a:rPr lang="en-US" sz="3200" dirty="0" smtClean="0">
                <a:latin typeface="Comic Sans MS" panose="030F0702030302020204" pitchFamily="66" charset="0"/>
              </a:rPr>
              <a:t>Please make sure you see me to check your child’s transportation information.</a:t>
            </a:r>
          </a:p>
          <a:p>
            <a:pPr marL="0" indent="0">
              <a:buNone/>
            </a:pPr>
            <a:endParaRPr lang="en-US" sz="800" dirty="0" smtClean="0">
              <a:latin typeface="Comic Sans MS" panose="030F0702030302020204" pitchFamily="66" charset="0"/>
            </a:endParaRPr>
          </a:p>
          <a:p>
            <a:r>
              <a:rPr lang="en-US" sz="3200" dirty="0" smtClean="0">
                <a:latin typeface="Comic Sans MS" panose="030F0702030302020204" pitchFamily="66" charset="0"/>
              </a:rPr>
              <a:t>All changes to transportation  must be in writing </a:t>
            </a:r>
            <a:r>
              <a:rPr lang="en-US" sz="3200" u="sng" dirty="0" smtClean="0">
                <a:solidFill>
                  <a:srgbClr val="FFC000"/>
                </a:solidFill>
                <a:latin typeface="Comic Sans MS" panose="030F0702030302020204" pitchFamily="66" charset="0"/>
              </a:rPr>
              <a:t>by noon.</a:t>
            </a:r>
          </a:p>
          <a:p>
            <a:pPr marL="274320" lvl="1" indent="0">
              <a:buNone/>
            </a:pPr>
            <a:r>
              <a:rPr lang="en-US" sz="3200" dirty="0" smtClean="0">
                <a:latin typeface="Comic Sans MS" panose="030F0702030302020204" pitchFamily="66" charset="0"/>
              </a:rPr>
              <a:t>     -Notes in the daily folder are 	preferred, e-mails are also accepted by 	</a:t>
            </a:r>
            <a:r>
              <a:rPr lang="en-US" sz="3200" dirty="0" smtClean="0">
                <a:latin typeface="Comic Sans MS" panose="030F0702030302020204" pitchFamily="66" charset="0"/>
              </a:rPr>
              <a:t>11:15pm.  </a:t>
            </a:r>
            <a:endParaRPr lang="en-US" sz="3200" dirty="0" smtClean="0">
              <a:latin typeface="Comic Sans MS" panose="030F0702030302020204" pitchFamily="66" charset="0"/>
            </a:endParaRPr>
          </a:p>
          <a:p>
            <a:pPr marL="274320" lvl="1" indent="0">
              <a:buNone/>
            </a:pPr>
            <a:r>
              <a:rPr lang="en-US" sz="3200" dirty="0" smtClean="0">
                <a:latin typeface="Comic Sans MS" panose="030F0702030302020204" pitchFamily="66" charset="0"/>
              </a:rPr>
              <a:t>	-Absolutely NO phone calls </a:t>
            </a:r>
            <a:r>
              <a:rPr lang="en-US" sz="2000" dirty="0" smtClean="0">
                <a:latin typeface="Comic Sans MS" panose="030F0702030302020204" pitchFamily="66" charset="0"/>
              </a:rPr>
              <a:t>(for safety 			reasons--We don’t actually know who is calling.)</a:t>
            </a:r>
            <a:endParaRPr lang="en-US" sz="2000" dirty="0">
              <a:latin typeface="Comic Sans MS" panose="030F0702030302020204" pitchFamily="66"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376209"/>
            <a:ext cx="1347787" cy="13382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FC000"/>
            </a:gs>
            <a:gs pos="57000">
              <a:schemeClr val="accent1">
                <a:lumMod val="95000"/>
                <a:lumOff val="5000"/>
              </a:schemeClr>
            </a:gs>
            <a:gs pos="100000">
              <a:schemeClr val="accent1">
                <a:lumMod val="60000"/>
              </a:schemeClr>
            </a:gs>
          </a:gsLst>
          <a:path path="circle">
            <a:fillToRect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2362200"/>
            <a:ext cx="7680960" cy="1371600"/>
          </a:xfrm>
        </p:spPr>
        <p:txBody>
          <a:bodyPr>
            <a:noAutofit/>
          </a:bodyPr>
          <a:lstStyle/>
          <a:p>
            <a:pPr algn="ctr"/>
            <a:r>
              <a:rPr lang="en-US" sz="8000" dirty="0" smtClean="0">
                <a:latin typeface="Aharoni" panose="02010803020104030203" pitchFamily="2" charset="-79"/>
                <a:cs typeface="Aharoni" panose="02010803020104030203" pitchFamily="2" charset="-79"/>
              </a:rPr>
              <a:t>In the Classroom</a:t>
            </a:r>
            <a:r>
              <a:rPr lang="en-US" sz="8000" dirty="0" smtClean="0">
                <a:latin typeface="AR CHRISTY" panose="02000000000000000000" pitchFamily="2" charset="0"/>
              </a:rPr>
              <a:t>…</a:t>
            </a:r>
            <a:endParaRPr lang="en-US" sz="8000" dirty="0">
              <a:latin typeface="AR CHRISTY" panose="02000000000000000000" pitchFamily="2" charset="0"/>
            </a:endParaRPr>
          </a:p>
        </p:txBody>
      </p:sp>
    </p:spTree>
    <p:extLst>
      <p:ext uri="{BB962C8B-B14F-4D97-AF65-F5344CB8AC3E}">
        <p14:creationId xmlns:p14="http://schemas.microsoft.com/office/powerpoint/2010/main" val="6402242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760</TotalTime>
  <Words>923</Words>
  <Application>Microsoft Office PowerPoint</Application>
  <PresentationFormat>On-screen Show (4:3)</PresentationFormat>
  <Paragraphs>176</Paragraphs>
  <Slides>26</Slides>
  <Notes>5</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26</vt:i4>
      </vt:variant>
    </vt:vector>
  </HeadingPairs>
  <TitlesOfParts>
    <vt:vector size="39" baseType="lpstr">
      <vt:lpstr>AbcBulletin</vt:lpstr>
      <vt:lpstr>Aharoni</vt:lpstr>
      <vt:lpstr>Angsana New</vt:lpstr>
      <vt:lpstr>AR CARTER</vt:lpstr>
      <vt:lpstr>AR CHRISTY</vt:lpstr>
      <vt:lpstr>Arial</vt:lpstr>
      <vt:lpstr>Calibri</vt:lpstr>
      <vt:lpstr>Century Gothic</vt:lpstr>
      <vt:lpstr>Comic Sans MS</vt:lpstr>
      <vt:lpstr>MV Boli</vt:lpstr>
      <vt:lpstr>Times New Roman</vt:lpstr>
      <vt:lpstr>Wingdings</vt:lpstr>
      <vt:lpstr>Savon</vt:lpstr>
      <vt:lpstr>  Welcome to Kindergarten!</vt:lpstr>
      <vt:lpstr>School/Daily Procedures</vt:lpstr>
      <vt:lpstr>Checking-In</vt:lpstr>
      <vt:lpstr>Checking-Out</vt:lpstr>
      <vt:lpstr>Breakfast</vt:lpstr>
      <vt:lpstr>Snack Time </vt:lpstr>
      <vt:lpstr>Lunch</vt:lpstr>
      <vt:lpstr>Transportation </vt:lpstr>
      <vt:lpstr>In the Classroom…</vt:lpstr>
      <vt:lpstr>Behavior System</vt:lpstr>
      <vt:lpstr>Green Daily Folder</vt:lpstr>
      <vt:lpstr>Yellow Progress Folder</vt:lpstr>
      <vt:lpstr>Homework</vt:lpstr>
      <vt:lpstr>Homework</vt:lpstr>
      <vt:lpstr>Sight Words</vt:lpstr>
      <vt:lpstr>Reading Folder</vt:lpstr>
      <vt:lpstr>Newsletter</vt:lpstr>
      <vt:lpstr>General Information  </vt:lpstr>
      <vt:lpstr>Medication</vt:lpstr>
      <vt:lpstr>Kindergarten  Physical</vt:lpstr>
      <vt:lpstr>Birth  Certificate</vt:lpstr>
      <vt:lpstr>Dress Code</vt:lpstr>
      <vt:lpstr>Dress Code</vt:lpstr>
      <vt:lpstr>Volunteers/Field Trip</vt:lpstr>
      <vt:lpstr>$20.00 Kindergarten Fee</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Kindergarten!</dc:title>
  <dc:creator>owner</dc:creator>
  <cp:lastModifiedBy>Kala Carter</cp:lastModifiedBy>
  <cp:revision>88</cp:revision>
  <dcterms:created xsi:type="dcterms:W3CDTF">2011-08-22T14:07:50Z</dcterms:created>
  <dcterms:modified xsi:type="dcterms:W3CDTF">2016-08-27T17:07:05Z</dcterms:modified>
</cp:coreProperties>
</file>